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2CB08-16B3-4447-8270-EB81E97A147F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0035FF7-4B04-4347-B058-4BB990B765C8}">
      <dgm:prSet phldrT="[Text]"/>
      <dgm:spPr/>
      <dgm:t>
        <a:bodyPr/>
        <a:lstStyle/>
        <a:p>
          <a:r>
            <a:rPr lang="en-US" dirty="0"/>
            <a:t>DNA</a:t>
          </a:r>
        </a:p>
      </dgm:t>
    </dgm:pt>
    <dgm:pt modelId="{D400D196-B73D-4F3B-8B9E-36F20619E59F}" type="parTrans" cxnId="{7126C469-F15D-4B69-83D1-636903ADC9A9}">
      <dgm:prSet/>
      <dgm:spPr/>
      <dgm:t>
        <a:bodyPr/>
        <a:lstStyle/>
        <a:p>
          <a:endParaRPr lang="en-US"/>
        </a:p>
      </dgm:t>
    </dgm:pt>
    <dgm:pt modelId="{8F2196B2-F372-4714-B493-8FBB43B39266}" type="sibTrans" cxnId="{7126C469-F15D-4B69-83D1-636903ADC9A9}">
      <dgm:prSet/>
      <dgm:spPr/>
      <dgm:t>
        <a:bodyPr/>
        <a:lstStyle/>
        <a:p>
          <a:endParaRPr lang="en-US"/>
        </a:p>
      </dgm:t>
    </dgm:pt>
    <dgm:pt modelId="{1568559B-F12B-4AA8-A9C0-5721DEF684BC}">
      <dgm:prSet phldrT="[Text]" custT="1"/>
      <dgm:spPr/>
      <dgm:t>
        <a:bodyPr/>
        <a:lstStyle/>
        <a:p>
          <a:r>
            <a:rPr lang="en-US" sz="1800" b="1" dirty="0"/>
            <a:t>DNA is in nucleus</a:t>
          </a:r>
        </a:p>
      </dgm:t>
    </dgm:pt>
    <dgm:pt modelId="{77451272-C65A-4DE2-B3D8-1432D044648C}" type="parTrans" cxnId="{97EB9914-E88A-4A20-A27B-75B6541EFB6A}">
      <dgm:prSet/>
      <dgm:spPr/>
      <dgm:t>
        <a:bodyPr/>
        <a:lstStyle/>
        <a:p>
          <a:endParaRPr lang="en-US"/>
        </a:p>
      </dgm:t>
    </dgm:pt>
    <dgm:pt modelId="{F4425A29-C7D3-40C7-A548-5A018F53BB5D}" type="sibTrans" cxnId="{97EB9914-E88A-4A20-A27B-75B6541EFB6A}">
      <dgm:prSet/>
      <dgm:spPr/>
      <dgm:t>
        <a:bodyPr/>
        <a:lstStyle/>
        <a:p>
          <a:endParaRPr lang="en-US"/>
        </a:p>
      </dgm:t>
    </dgm:pt>
    <dgm:pt modelId="{04C51A7A-7DD1-49F3-8D38-DD4493293DA7}">
      <dgm:prSet phldrT="[Text]" custT="1"/>
      <dgm:spPr/>
      <dgm:t>
        <a:bodyPr/>
        <a:lstStyle/>
        <a:p>
          <a:r>
            <a:rPr lang="en-US" sz="1800" b="1" dirty="0"/>
            <a:t>GENES (made of DNA) hold code for protein</a:t>
          </a:r>
        </a:p>
      </dgm:t>
    </dgm:pt>
    <dgm:pt modelId="{2DBEEB45-AEDD-4730-B793-5C9D970BD0E1}" type="parTrans" cxnId="{F760DCBD-2AE0-4D0E-A001-C0CC64B9BE99}">
      <dgm:prSet/>
      <dgm:spPr/>
      <dgm:t>
        <a:bodyPr/>
        <a:lstStyle/>
        <a:p>
          <a:endParaRPr lang="en-US"/>
        </a:p>
      </dgm:t>
    </dgm:pt>
    <dgm:pt modelId="{6F7BF2F9-7648-47B0-A760-7CAA93FFD222}" type="sibTrans" cxnId="{F760DCBD-2AE0-4D0E-A001-C0CC64B9BE99}">
      <dgm:prSet/>
      <dgm:spPr/>
      <dgm:t>
        <a:bodyPr/>
        <a:lstStyle/>
        <a:p>
          <a:endParaRPr lang="en-US"/>
        </a:p>
      </dgm:t>
    </dgm:pt>
    <dgm:pt modelId="{59AA6FFC-607C-4CCE-8262-8AA02E8684EB}">
      <dgm:prSet phldrT="[Text]"/>
      <dgm:spPr/>
      <dgm:t>
        <a:bodyPr/>
        <a:lstStyle/>
        <a:p>
          <a:r>
            <a:rPr lang="en-US" dirty="0"/>
            <a:t>RNA</a:t>
          </a:r>
        </a:p>
      </dgm:t>
    </dgm:pt>
    <dgm:pt modelId="{E3B0FE0C-E03B-4961-9D0F-0A597C602996}" type="parTrans" cxnId="{D9F1CDCE-9166-4B78-83B0-FEA44F594160}">
      <dgm:prSet/>
      <dgm:spPr/>
      <dgm:t>
        <a:bodyPr/>
        <a:lstStyle/>
        <a:p>
          <a:endParaRPr lang="en-US"/>
        </a:p>
      </dgm:t>
    </dgm:pt>
    <dgm:pt modelId="{3FE08684-3271-4C4B-B01A-03A03506A542}" type="sibTrans" cxnId="{D9F1CDCE-9166-4B78-83B0-FEA44F594160}">
      <dgm:prSet/>
      <dgm:spPr/>
      <dgm:t>
        <a:bodyPr/>
        <a:lstStyle/>
        <a:p>
          <a:endParaRPr lang="en-US"/>
        </a:p>
      </dgm:t>
    </dgm:pt>
    <dgm:pt modelId="{BF0FDB5F-8B69-4862-9F7D-2586ABC14452}">
      <dgm:prSet phldrT="[Text]" custT="1"/>
      <dgm:spPr/>
      <dgm:t>
        <a:bodyPr/>
        <a:lstStyle/>
        <a:p>
          <a:r>
            <a:rPr lang="en-US" sz="1800" b="1" dirty="0"/>
            <a:t>mRNA is made  in nucleus</a:t>
          </a:r>
        </a:p>
      </dgm:t>
    </dgm:pt>
    <dgm:pt modelId="{6F108327-327D-4B39-98D3-8E2DB62BB779}" type="parTrans" cxnId="{D9F74191-604D-4CAE-BC58-F317B1D89C0F}">
      <dgm:prSet/>
      <dgm:spPr/>
      <dgm:t>
        <a:bodyPr/>
        <a:lstStyle/>
        <a:p>
          <a:endParaRPr lang="en-US"/>
        </a:p>
      </dgm:t>
    </dgm:pt>
    <dgm:pt modelId="{7BA984ED-F4B5-424A-B0FB-46BE76C6F387}" type="sibTrans" cxnId="{D9F74191-604D-4CAE-BC58-F317B1D89C0F}">
      <dgm:prSet/>
      <dgm:spPr/>
      <dgm:t>
        <a:bodyPr/>
        <a:lstStyle/>
        <a:p>
          <a:endParaRPr lang="en-US"/>
        </a:p>
      </dgm:t>
    </dgm:pt>
    <dgm:pt modelId="{0E4ADB65-7271-44AA-9E05-EE7E4990F8CA}">
      <dgm:prSet phldrT="[Text]" custT="1"/>
      <dgm:spPr/>
      <dgm:t>
        <a:bodyPr/>
        <a:lstStyle/>
        <a:p>
          <a:r>
            <a:rPr lang="en-US" sz="1800" b="1" dirty="0"/>
            <a:t>TRANSCRIPTION</a:t>
          </a:r>
        </a:p>
      </dgm:t>
    </dgm:pt>
    <dgm:pt modelId="{DF58B982-9008-4D07-A388-4665D493040C}" type="parTrans" cxnId="{50A2804F-D4D4-4A4D-8960-23F3E895767C}">
      <dgm:prSet/>
      <dgm:spPr/>
      <dgm:t>
        <a:bodyPr/>
        <a:lstStyle/>
        <a:p>
          <a:endParaRPr lang="en-US"/>
        </a:p>
      </dgm:t>
    </dgm:pt>
    <dgm:pt modelId="{EEF03C65-0D5B-49F7-9CC0-CE6AF1E0D65B}" type="sibTrans" cxnId="{50A2804F-D4D4-4A4D-8960-23F3E895767C}">
      <dgm:prSet/>
      <dgm:spPr/>
      <dgm:t>
        <a:bodyPr/>
        <a:lstStyle/>
        <a:p>
          <a:endParaRPr lang="en-US"/>
        </a:p>
      </dgm:t>
    </dgm:pt>
    <dgm:pt modelId="{3342E069-A924-4EF4-AD85-343D39CD229B}">
      <dgm:prSet phldrT="[Text]"/>
      <dgm:spPr/>
      <dgm:t>
        <a:bodyPr/>
        <a:lstStyle/>
        <a:p>
          <a:r>
            <a:rPr lang="en-US" dirty="0"/>
            <a:t>PROTEIN</a:t>
          </a:r>
        </a:p>
      </dgm:t>
    </dgm:pt>
    <dgm:pt modelId="{AAE6840A-B9C5-4C5C-8175-FFCD3C7BAAB0}" type="parTrans" cxnId="{FE888FB3-D892-45B4-8B7A-68FCEBA5B91D}">
      <dgm:prSet/>
      <dgm:spPr/>
      <dgm:t>
        <a:bodyPr/>
        <a:lstStyle/>
        <a:p>
          <a:endParaRPr lang="en-US"/>
        </a:p>
      </dgm:t>
    </dgm:pt>
    <dgm:pt modelId="{752B93D8-EDD6-4F2A-8EB3-A48DB31F6816}" type="sibTrans" cxnId="{FE888FB3-D892-45B4-8B7A-68FCEBA5B91D}">
      <dgm:prSet/>
      <dgm:spPr/>
      <dgm:t>
        <a:bodyPr/>
        <a:lstStyle/>
        <a:p>
          <a:endParaRPr lang="en-US"/>
        </a:p>
      </dgm:t>
    </dgm:pt>
    <dgm:pt modelId="{C8E9D6CD-8AD8-46C6-8071-EFE907E3257E}">
      <dgm:prSet phldrT="[Text]" custT="1"/>
      <dgm:spPr/>
      <dgm:t>
        <a:bodyPr/>
        <a:lstStyle/>
        <a:p>
          <a:r>
            <a:rPr lang="en-US" sz="1600" b="1" dirty="0"/>
            <a:t>mRNA goes to ribosome</a:t>
          </a:r>
        </a:p>
      </dgm:t>
    </dgm:pt>
    <dgm:pt modelId="{C8BAA148-B626-4EB1-BDAC-33AB285A0122}" type="parTrans" cxnId="{A9BC4996-1416-43EA-86AC-9DF999E5A24F}">
      <dgm:prSet/>
      <dgm:spPr/>
      <dgm:t>
        <a:bodyPr/>
        <a:lstStyle/>
        <a:p>
          <a:endParaRPr lang="en-US"/>
        </a:p>
      </dgm:t>
    </dgm:pt>
    <dgm:pt modelId="{76FD6D8D-5B24-4000-A8C1-2B1F5102B2F6}" type="sibTrans" cxnId="{A9BC4996-1416-43EA-86AC-9DF999E5A24F}">
      <dgm:prSet/>
      <dgm:spPr/>
      <dgm:t>
        <a:bodyPr/>
        <a:lstStyle/>
        <a:p>
          <a:endParaRPr lang="en-US"/>
        </a:p>
      </dgm:t>
    </dgm:pt>
    <dgm:pt modelId="{F6B04DC7-B62A-407D-8B2A-345FC472500D}">
      <dgm:prSet phldrT="[Text]" custT="1"/>
      <dgm:spPr/>
      <dgm:t>
        <a:bodyPr/>
        <a:lstStyle/>
        <a:p>
          <a:r>
            <a:rPr lang="en-US" sz="1600" b="1" dirty="0" err="1"/>
            <a:t>tRNA</a:t>
          </a:r>
          <a:r>
            <a:rPr lang="en-US" sz="1600" b="1" dirty="0"/>
            <a:t> brings the right amino acid to the mRNA</a:t>
          </a:r>
        </a:p>
      </dgm:t>
    </dgm:pt>
    <dgm:pt modelId="{FAC981CB-1437-4119-B4BC-0F9EE42B05A0}" type="parTrans" cxnId="{0BFDBD60-0B45-4EF0-BDC2-8E4535C99F00}">
      <dgm:prSet/>
      <dgm:spPr/>
      <dgm:t>
        <a:bodyPr/>
        <a:lstStyle/>
        <a:p>
          <a:endParaRPr lang="en-US"/>
        </a:p>
      </dgm:t>
    </dgm:pt>
    <dgm:pt modelId="{DFAD09C2-2BDC-44D9-BE94-E754A824A8B1}" type="sibTrans" cxnId="{0BFDBD60-0B45-4EF0-BDC2-8E4535C99F00}">
      <dgm:prSet/>
      <dgm:spPr/>
      <dgm:t>
        <a:bodyPr/>
        <a:lstStyle/>
        <a:p>
          <a:endParaRPr lang="en-US"/>
        </a:p>
      </dgm:t>
    </dgm:pt>
    <dgm:pt modelId="{D1CBFB3A-67C7-4D54-83D0-30EB48A57341}">
      <dgm:prSet phldrT="[Text]" custT="1"/>
      <dgm:spPr/>
      <dgm:t>
        <a:bodyPr/>
        <a:lstStyle/>
        <a:p>
          <a:r>
            <a:rPr lang="en-US" sz="1800" b="1" dirty="0"/>
            <a:t>Remember base pairing rules</a:t>
          </a:r>
        </a:p>
      </dgm:t>
    </dgm:pt>
    <dgm:pt modelId="{7542D2F7-B382-43CA-A1CA-731709C716B1}" type="parTrans" cxnId="{D285B010-AF59-40E2-8607-FF296D1F1CA3}">
      <dgm:prSet/>
      <dgm:spPr/>
      <dgm:t>
        <a:bodyPr/>
        <a:lstStyle/>
        <a:p>
          <a:endParaRPr lang="en-US"/>
        </a:p>
      </dgm:t>
    </dgm:pt>
    <dgm:pt modelId="{FBD28A7C-62F2-4407-ACEE-399E1603AF24}" type="sibTrans" cxnId="{D285B010-AF59-40E2-8607-FF296D1F1CA3}">
      <dgm:prSet/>
      <dgm:spPr/>
      <dgm:t>
        <a:bodyPr/>
        <a:lstStyle/>
        <a:p>
          <a:endParaRPr lang="en-US"/>
        </a:p>
      </dgm:t>
    </dgm:pt>
    <dgm:pt modelId="{737C7636-40A4-463E-B2E4-F92377281ADF}">
      <dgm:prSet phldrT="[Text]" custT="1"/>
      <dgm:spPr/>
      <dgm:t>
        <a:bodyPr/>
        <a:lstStyle/>
        <a:p>
          <a:r>
            <a:rPr lang="en-US" sz="1600" b="1" dirty="0"/>
            <a:t>3 bases on mRNA is a codon – each codon codes for one amino acid</a:t>
          </a:r>
        </a:p>
      </dgm:t>
    </dgm:pt>
    <dgm:pt modelId="{E1ECFE53-B9D4-47EE-B795-B6B8CFE83A09}" type="parTrans" cxnId="{8482C11B-34CF-4BCC-9874-CB65ABEA2CAD}">
      <dgm:prSet/>
      <dgm:spPr/>
      <dgm:t>
        <a:bodyPr/>
        <a:lstStyle/>
        <a:p>
          <a:endParaRPr lang="en-US"/>
        </a:p>
      </dgm:t>
    </dgm:pt>
    <dgm:pt modelId="{86AF8B17-7B2B-4B33-8683-46B43B768300}" type="sibTrans" cxnId="{8482C11B-34CF-4BCC-9874-CB65ABEA2CAD}">
      <dgm:prSet/>
      <dgm:spPr/>
      <dgm:t>
        <a:bodyPr/>
        <a:lstStyle/>
        <a:p>
          <a:endParaRPr lang="en-US"/>
        </a:p>
      </dgm:t>
    </dgm:pt>
    <dgm:pt modelId="{6AB26B28-2954-45A3-A065-3EEE40D840D7}">
      <dgm:prSet phldrT="[Text]" custT="1"/>
      <dgm:spPr/>
      <dgm:t>
        <a:bodyPr/>
        <a:lstStyle/>
        <a:p>
          <a:r>
            <a:rPr lang="en-US" sz="1600" b="1" dirty="0"/>
            <a:t>Anticodon on </a:t>
          </a:r>
          <a:r>
            <a:rPr lang="en-US" sz="1600" b="1" dirty="0" err="1"/>
            <a:t>tRNA</a:t>
          </a:r>
          <a:r>
            <a:rPr lang="en-US" sz="1600" b="1" dirty="0"/>
            <a:t> base pairs with codon on mRNA</a:t>
          </a:r>
        </a:p>
      </dgm:t>
    </dgm:pt>
    <dgm:pt modelId="{7CE572A1-272F-40B2-ACD4-772FD815FCC2}" type="parTrans" cxnId="{8F3AE30E-1E78-4F58-86B6-2C28F37FF4D5}">
      <dgm:prSet/>
      <dgm:spPr/>
      <dgm:t>
        <a:bodyPr/>
        <a:lstStyle/>
        <a:p>
          <a:endParaRPr lang="en-US"/>
        </a:p>
      </dgm:t>
    </dgm:pt>
    <dgm:pt modelId="{9EE07E26-4BFB-403B-8BED-DEEB279CA781}" type="sibTrans" cxnId="{8F3AE30E-1E78-4F58-86B6-2C28F37FF4D5}">
      <dgm:prSet/>
      <dgm:spPr/>
      <dgm:t>
        <a:bodyPr/>
        <a:lstStyle/>
        <a:p>
          <a:endParaRPr lang="en-US"/>
        </a:p>
      </dgm:t>
    </dgm:pt>
    <dgm:pt modelId="{458B6F4C-2130-4CEC-8D2B-EC9E3F9E04C6}" type="pres">
      <dgm:prSet presAssocID="{CDB2CB08-16B3-4447-8270-EB81E97A147F}" presName="linearFlow" presStyleCnt="0">
        <dgm:presLayoutVars>
          <dgm:dir/>
          <dgm:animLvl val="lvl"/>
          <dgm:resizeHandles val="exact"/>
        </dgm:presLayoutVars>
      </dgm:prSet>
      <dgm:spPr/>
    </dgm:pt>
    <dgm:pt modelId="{414BF22C-8993-4AB5-90D0-18B89E93D35E}" type="pres">
      <dgm:prSet presAssocID="{80035FF7-4B04-4347-B058-4BB990B765C8}" presName="composite" presStyleCnt="0"/>
      <dgm:spPr/>
    </dgm:pt>
    <dgm:pt modelId="{E6188B6E-F0DE-45A7-B1A4-87A4C57BC80C}" type="pres">
      <dgm:prSet presAssocID="{80035FF7-4B04-4347-B058-4BB990B765C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1F8F19E-C4D8-4AF3-AC9B-DE22A79AD2EA}" type="pres">
      <dgm:prSet presAssocID="{80035FF7-4B04-4347-B058-4BB990B765C8}" presName="descendantText" presStyleLbl="alignAcc1" presStyleIdx="0" presStyleCnt="3">
        <dgm:presLayoutVars>
          <dgm:bulletEnabled val="1"/>
        </dgm:presLayoutVars>
      </dgm:prSet>
      <dgm:spPr/>
    </dgm:pt>
    <dgm:pt modelId="{C8ADE617-2DEF-4601-86CC-706819C9F5AE}" type="pres">
      <dgm:prSet presAssocID="{8F2196B2-F372-4714-B493-8FBB43B39266}" presName="sp" presStyleCnt="0"/>
      <dgm:spPr/>
    </dgm:pt>
    <dgm:pt modelId="{1CF7CD66-23EA-4AFF-9F13-55A4384A197D}" type="pres">
      <dgm:prSet presAssocID="{59AA6FFC-607C-4CCE-8262-8AA02E8684EB}" presName="composite" presStyleCnt="0"/>
      <dgm:spPr/>
    </dgm:pt>
    <dgm:pt modelId="{4574DCF4-7D08-42A8-8439-30CB4C408D1F}" type="pres">
      <dgm:prSet presAssocID="{59AA6FFC-607C-4CCE-8262-8AA02E8684E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58C1CB0-9FA8-452D-93A5-60DA00FB2BF6}" type="pres">
      <dgm:prSet presAssocID="{59AA6FFC-607C-4CCE-8262-8AA02E8684EB}" presName="descendantText" presStyleLbl="alignAcc1" presStyleIdx="1" presStyleCnt="3" custLinFactNeighborX="43" custLinFactNeighborY="6785">
        <dgm:presLayoutVars>
          <dgm:bulletEnabled val="1"/>
        </dgm:presLayoutVars>
      </dgm:prSet>
      <dgm:spPr/>
    </dgm:pt>
    <dgm:pt modelId="{7BB89669-1B2D-49CE-9901-43E99D433191}" type="pres">
      <dgm:prSet presAssocID="{3FE08684-3271-4C4B-B01A-03A03506A542}" presName="sp" presStyleCnt="0"/>
      <dgm:spPr/>
    </dgm:pt>
    <dgm:pt modelId="{51FD748E-C3E5-4908-92DF-35958B348460}" type="pres">
      <dgm:prSet presAssocID="{3342E069-A924-4EF4-AD85-343D39CD229B}" presName="composite" presStyleCnt="0"/>
      <dgm:spPr/>
    </dgm:pt>
    <dgm:pt modelId="{F0C4A2FA-5E8A-40F5-B410-5259FBAF07D9}" type="pres">
      <dgm:prSet presAssocID="{3342E069-A924-4EF4-AD85-343D39CD229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F9C2AFB-1981-49F3-AA25-9BBF0CA84CE9}" type="pres">
      <dgm:prSet presAssocID="{3342E069-A924-4EF4-AD85-343D39CD229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2FBA203-F83F-4C71-8402-A76D9889B2EA}" type="presOf" srcId="{D1CBFB3A-67C7-4D54-83D0-30EB48A57341}" destId="{F58C1CB0-9FA8-452D-93A5-60DA00FB2BF6}" srcOrd="0" destOrd="2" presId="urn:microsoft.com/office/officeart/2005/8/layout/chevron2"/>
    <dgm:cxn modelId="{B9346E04-6E92-441C-9AEB-027A55C6D528}" type="presOf" srcId="{80035FF7-4B04-4347-B058-4BB990B765C8}" destId="{E6188B6E-F0DE-45A7-B1A4-87A4C57BC80C}" srcOrd="0" destOrd="0" presId="urn:microsoft.com/office/officeart/2005/8/layout/chevron2"/>
    <dgm:cxn modelId="{22729F08-B652-4275-8473-EECC68C5A3FA}" type="presOf" srcId="{737C7636-40A4-463E-B2E4-F92377281ADF}" destId="{EF9C2AFB-1981-49F3-AA25-9BBF0CA84CE9}" srcOrd="0" destOrd="1" presId="urn:microsoft.com/office/officeart/2005/8/layout/chevron2"/>
    <dgm:cxn modelId="{8F3AE30E-1E78-4F58-86B6-2C28F37FF4D5}" srcId="{3342E069-A924-4EF4-AD85-343D39CD229B}" destId="{6AB26B28-2954-45A3-A065-3EEE40D840D7}" srcOrd="3" destOrd="0" parTransId="{7CE572A1-272F-40B2-ACD4-772FD815FCC2}" sibTransId="{9EE07E26-4BFB-403B-8BED-DEEB279CA781}"/>
    <dgm:cxn modelId="{D285B010-AF59-40E2-8607-FF296D1F1CA3}" srcId="{59AA6FFC-607C-4CCE-8262-8AA02E8684EB}" destId="{D1CBFB3A-67C7-4D54-83D0-30EB48A57341}" srcOrd="2" destOrd="0" parTransId="{7542D2F7-B382-43CA-A1CA-731709C716B1}" sibTransId="{FBD28A7C-62F2-4407-ACEE-399E1603AF24}"/>
    <dgm:cxn modelId="{C5D6C712-DC76-4155-8790-D35930D26B0E}" type="presOf" srcId="{CDB2CB08-16B3-4447-8270-EB81E97A147F}" destId="{458B6F4C-2130-4CEC-8D2B-EC9E3F9E04C6}" srcOrd="0" destOrd="0" presId="urn:microsoft.com/office/officeart/2005/8/layout/chevron2"/>
    <dgm:cxn modelId="{97EB9914-E88A-4A20-A27B-75B6541EFB6A}" srcId="{80035FF7-4B04-4347-B058-4BB990B765C8}" destId="{1568559B-F12B-4AA8-A9C0-5721DEF684BC}" srcOrd="0" destOrd="0" parTransId="{77451272-C65A-4DE2-B3D8-1432D044648C}" sibTransId="{F4425A29-C7D3-40C7-A548-5A018F53BB5D}"/>
    <dgm:cxn modelId="{8482C11B-34CF-4BCC-9874-CB65ABEA2CAD}" srcId="{3342E069-A924-4EF4-AD85-343D39CD229B}" destId="{737C7636-40A4-463E-B2E4-F92377281ADF}" srcOrd="1" destOrd="0" parTransId="{E1ECFE53-B9D4-47EE-B795-B6B8CFE83A09}" sibTransId="{86AF8B17-7B2B-4B33-8683-46B43B768300}"/>
    <dgm:cxn modelId="{E2576740-889C-4469-B79C-3EAA84E6CEE3}" type="presOf" srcId="{F6B04DC7-B62A-407D-8B2A-345FC472500D}" destId="{EF9C2AFB-1981-49F3-AA25-9BBF0CA84CE9}" srcOrd="0" destOrd="2" presId="urn:microsoft.com/office/officeart/2005/8/layout/chevron2"/>
    <dgm:cxn modelId="{0BFDBD60-0B45-4EF0-BDC2-8E4535C99F00}" srcId="{3342E069-A924-4EF4-AD85-343D39CD229B}" destId="{F6B04DC7-B62A-407D-8B2A-345FC472500D}" srcOrd="2" destOrd="0" parTransId="{FAC981CB-1437-4119-B4BC-0F9EE42B05A0}" sibTransId="{DFAD09C2-2BDC-44D9-BE94-E754A824A8B1}"/>
    <dgm:cxn modelId="{47599245-D645-42CD-B510-0E37D12A7CFC}" type="presOf" srcId="{59AA6FFC-607C-4CCE-8262-8AA02E8684EB}" destId="{4574DCF4-7D08-42A8-8439-30CB4C408D1F}" srcOrd="0" destOrd="0" presId="urn:microsoft.com/office/officeart/2005/8/layout/chevron2"/>
    <dgm:cxn modelId="{7126C469-F15D-4B69-83D1-636903ADC9A9}" srcId="{CDB2CB08-16B3-4447-8270-EB81E97A147F}" destId="{80035FF7-4B04-4347-B058-4BB990B765C8}" srcOrd="0" destOrd="0" parTransId="{D400D196-B73D-4F3B-8B9E-36F20619E59F}" sibTransId="{8F2196B2-F372-4714-B493-8FBB43B39266}"/>
    <dgm:cxn modelId="{DE70716E-31A6-4AB3-9576-5830FF60C1FE}" type="presOf" srcId="{04C51A7A-7DD1-49F3-8D38-DD4493293DA7}" destId="{41F8F19E-C4D8-4AF3-AC9B-DE22A79AD2EA}" srcOrd="0" destOrd="1" presId="urn:microsoft.com/office/officeart/2005/8/layout/chevron2"/>
    <dgm:cxn modelId="{50A2804F-D4D4-4A4D-8960-23F3E895767C}" srcId="{59AA6FFC-607C-4CCE-8262-8AA02E8684EB}" destId="{0E4ADB65-7271-44AA-9E05-EE7E4990F8CA}" srcOrd="1" destOrd="0" parTransId="{DF58B982-9008-4D07-A388-4665D493040C}" sibTransId="{EEF03C65-0D5B-49F7-9CC0-CE6AF1E0D65B}"/>
    <dgm:cxn modelId="{827E5578-A62F-4F3A-9007-1E053457B5B1}" type="presOf" srcId="{3342E069-A924-4EF4-AD85-343D39CD229B}" destId="{F0C4A2FA-5E8A-40F5-B410-5259FBAF07D9}" srcOrd="0" destOrd="0" presId="urn:microsoft.com/office/officeart/2005/8/layout/chevron2"/>
    <dgm:cxn modelId="{D9F74191-604D-4CAE-BC58-F317B1D89C0F}" srcId="{59AA6FFC-607C-4CCE-8262-8AA02E8684EB}" destId="{BF0FDB5F-8B69-4862-9F7D-2586ABC14452}" srcOrd="0" destOrd="0" parTransId="{6F108327-327D-4B39-98D3-8E2DB62BB779}" sibTransId="{7BA984ED-F4B5-424A-B0FB-46BE76C6F387}"/>
    <dgm:cxn modelId="{6D071393-A16D-4C9F-9A58-C101421C3A23}" type="presOf" srcId="{6AB26B28-2954-45A3-A065-3EEE40D840D7}" destId="{EF9C2AFB-1981-49F3-AA25-9BBF0CA84CE9}" srcOrd="0" destOrd="3" presId="urn:microsoft.com/office/officeart/2005/8/layout/chevron2"/>
    <dgm:cxn modelId="{9463EB95-4DB1-4A86-80A6-C1A2FCB6A329}" type="presOf" srcId="{C8E9D6CD-8AD8-46C6-8071-EFE907E3257E}" destId="{EF9C2AFB-1981-49F3-AA25-9BBF0CA84CE9}" srcOrd="0" destOrd="0" presId="urn:microsoft.com/office/officeart/2005/8/layout/chevron2"/>
    <dgm:cxn modelId="{A9BC4996-1416-43EA-86AC-9DF999E5A24F}" srcId="{3342E069-A924-4EF4-AD85-343D39CD229B}" destId="{C8E9D6CD-8AD8-46C6-8071-EFE907E3257E}" srcOrd="0" destOrd="0" parTransId="{C8BAA148-B626-4EB1-BDAC-33AB285A0122}" sibTransId="{76FD6D8D-5B24-4000-A8C1-2B1F5102B2F6}"/>
    <dgm:cxn modelId="{E6494DAC-F8A6-4303-BFCA-4E9593C76A49}" type="presOf" srcId="{BF0FDB5F-8B69-4862-9F7D-2586ABC14452}" destId="{F58C1CB0-9FA8-452D-93A5-60DA00FB2BF6}" srcOrd="0" destOrd="0" presId="urn:microsoft.com/office/officeart/2005/8/layout/chevron2"/>
    <dgm:cxn modelId="{FE888FB3-D892-45B4-8B7A-68FCEBA5B91D}" srcId="{CDB2CB08-16B3-4447-8270-EB81E97A147F}" destId="{3342E069-A924-4EF4-AD85-343D39CD229B}" srcOrd="2" destOrd="0" parTransId="{AAE6840A-B9C5-4C5C-8175-FFCD3C7BAAB0}" sibTransId="{752B93D8-EDD6-4F2A-8EB3-A48DB31F6816}"/>
    <dgm:cxn modelId="{F760DCBD-2AE0-4D0E-A001-C0CC64B9BE99}" srcId="{80035FF7-4B04-4347-B058-4BB990B765C8}" destId="{04C51A7A-7DD1-49F3-8D38-DD4493293DA7}" srcOrd="1" destOrd="0" parTransId="{2DBEEB45-AEDD-4730-B793-5C9D970BD0E1}" sibTransId="{6F7BF2F9-7648-47B0-A760-7CAA93FFD222}"/>
    <dgm:cxn modelId="{D9F1CDCE-9166-4B78-83B0-FEA44F594160}" srcId="{CDB2CB08-16B3-4447-8270-EB81E97A147F}" destId="{59AA6FFC-607C-4CCE-8262-8AA02E8684EB}" srcOrd="1" destOrd="0" parTransId="{E3B0FE0C-E03B-4961-9D0F-0A597C602996}" sibTransId="{3FE08684-3271-4C4B-B01A-03A03506A542}"/>
    <dgm:cxn modelId="{B9BC7CDE-FF75-4A67-A469-3D191F78D9BE}" type="presOf" srcId="{1568559B-F12B-4AA8-A9C0-5721DEF684BC}" destId="{41F8F19E-C4D8-4AF3-AC9B-DE22A79AD2EA}" srcOrd="0" destOrd="0" presId="urn:microsoft.com/office/officeart/2005/8/layout/chevron2"/>
    <dgm:cxn modelId="{63F681EF-66FF-4A9D-A0EC-911DEDBEA93F}" type="presOf" srcId="{0E4ADB65-7271-44AA-9E05-EE7E4990F8CA}" destId="{F58C1CB0-9FA8-452D-93A5-60DA00FB2BF6}" srcOrd="0" destOrd="1" presId="urn:microsoft.com/office/officeart/2005/8/layout/chevron2"/>
    <dgm:cxn modelId="{9EFBE4DC-229B-485C-8487-DB425DEB00EC}" type="presParOf" srcId="{458B6F4C-2130-4CEC-8D2B-EC9E3F9E04C6}" destId="{414BF22C-8993-4AB5-90D0-18B89E93D35E}" srcOrd="0" destOrd="0" presId="urn:microsoft.com/office/officeart/2005/8/layout/chevron2"/>
    <dgm:cxn modelId="{5CFC8DF6-3C28-47F3-9F5E-73C19EEA30D2}" type="presParOf" srcId="{414BF22C-8993-4AB5-90D0-18B89E93D35E}" destId="{E6188B6E-F0DE-45A7-B1A4-87A4C57BC80C}" srcOrd="0" destOrd="0" presId="urn:microsoft.com/office/officeart/2005/8/layout/chevron2"/>
    <dgm:cxn modelId="{EF0CB8E6-093B-4BD5-91AD-73831B529152}" type="presParOf" srcId="{414BF22C-8993-4AB5-90D0-18B89E93D35E}" destId="{41F8F19E-C4D8-4AF3-AC9B-DE22A79AD2EA}" srcOrd="1" destOrd="0" presId="urn:microsoft.com/office/officeart/2005/8/layout/chevron2"/>
    <dgm:cxn modelId="{A8EDFFC2-DAAE-49E0-9C02-06F99D4866F1}" type="presParOf" srcId="{458B6F4C-2130-4CEC-8D2B-EC9E3F9E04C6}" destId="{C8ADE617-2DEF-4601-86CC-706819C9F5AE}" srcOrd="1" destOrd="0" presId="urn:microsoft.com/office/officeart/2005/8/layout/chevron2"/>
    <dgm:cxn modelId="{B6C427CE-C29D-4B3E-BD40-C81E8095F456}" type="presParOf" srcId="{458B6F4C-2130-4CEC-8D2B-EC9E3F9E04C6}" destId="{1CF7CD66-23EA-4AFF-9F13-55A4384A197D}" srcOrd="2" destOrd="0" presId="urn:microsoft.com/office/officeart/2005/8/layout/chevron2"/>
    <dgm:cxn modelId="{8A90DC53-0340-42AE-BF1B-085565BAC15C}" type="presParOf" srcId="{1CF7CD66-23EA-4AFF-9F13-55A4384A197D}" destId="{4574DCF4-7D08-42A8-8439-30CB4C408D1F}" srcOrd="0" destOrd="0" presId="urn:microsoft.com/office/officeart/2005/8/layout/chevron2"/>
    <dgm:cxn modelId="{341CF0C7-1688-4AB9-A51C-6FB31870A3C6}" type="presParOf" srcId="{1CF7CD66-23EA-4AFF-9F13-55A4384A197D}" destId="{F58C1CB0-9FA8-452D-93A5-60DA00FB2BF6}" srcOrd="1" destOrd="0" presId="urn:microsoft.com/office/officeart/2005/8/layout/chevron2"/>
    <dgm:cxn modelId="{FA1955A5-BAA5-4EA8-B69B-6C5E408D01B2}" type="presParOf" srcId="{458B6F4C-2130-4CEC-8D2B-EC9E3F9E04C6}" destId="{7BB89669-1B2D-49CE-9901-43E99D433191}" srcOrd="3" destOrd="0" presId="urn:microsoft.com/office/officeart/2005/8/layout/chevron2"/>
    <dgm:cxn modelId="{1F023934-35A0-4CBB-95B9-DA62F060B93F}" type="presParOf" srcId="{458B6F4C-2130-4CEC-8D2B-EC9E3F9E04C6}" destId="{51FD748E-C3E5-4908-92DF-35958B348460}" srcOrd="4" destOrd="0" presId="urn:microsoft.com/office/officeart/2005/8/layout/chevron2"/>
    <dgm:cxn modelId="{5A7D1B8C-46E2-460C-AB6C-D3056E4EE0A5}" type="presParOf" srcId="{51FD748E-C3E5-4908-92DF-35958B348460}" destId="{F0C4A2FA-5E8A-40F5-B410-5259FBAF07D9}" srcOrd="0" destOrd="0" presId="urn:microsoft.com/office/officeart/2005/8/layout/chevron2"/>
    <dgm:cxn modelId="{007963C3-377E-4576-8404-2186185A3DB3}" type="presParOf" srcId="{51FD748E-C3E5-4908-92DF-35958B348460}" destId="{EF9C2AFB-1981-49F3-AA25-9BBF0CA84C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88B6E-F0DE-45A7-B1A4-87A4C57BC80C}">
      <dsp:nvSpPr>
        <dsp:cNvPr id="0" name=""/>
        <dsp:cNvSpPr/>
      </dsp:nvSpPr>
      <dsp:spPr>
        <a:xfrm rot="5400000">
          <a:off x="-223385" y="225722"/>
          <a:ext cx="1489234" cy="104246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DNA</a:t>
          </a:r>
        </a:p>
      </dsp:txBody>
      <dsp:txXfrm rot="-5400000">
        <a:off x="0" y="523569"/>
        <a:ext cx="1042464" cy="446770"/>
      </dsp:txXfrm>
    </dsp:sp>
    <dsp:sp modelId="{41F8F19E-C4D8-4AF3-AC9B-DE22A79AD2EA}">
      <dsp:nvSpPr>
        <dsp:cNvPr id="0" name=""/>
        <dsp:cNvSpPr/>
      </dsp:nvSpPr>
      <dsp:spPr>
        <a:xfrm rot="5400000">
          <a:off x="4007568" y="-2962767"/>
          <a:ext cx="968002" cy="68982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DNA is in nucleus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GENES (made of DNA) hold code for protein</a:t>
          </a:r>
        </a:p>
      </dsp:txBody>
      <dsp:txXfrm rot="-5400000">
        <a:off x="1042464" y="49591"/>
        <a:ext cx="6850956" cy="873494"/>
      </dsp:txXfrm>
    </dsp:sp>
    <dsp:sp modelId="{4574DCF4-7D08-42A8-8439-30CB4C408D1F}">
      <dsp:nvSpPr>
        <dsp:cNvPr id="0" name=""/>
        <dsp:cNvSpPr/>
      </dsp:nvSpPr>
      <dsp:spPr>
        <a:xfrm rot="5400000">
          <a:off x="-223385" y="1519498"/>
          <a:ext cx="1489234" cy="1042464"/>
        </a:xfrm>
        <a:prstGeom prst="chevron">
          <a:avLst/>
        </a:prstGeom>
        <a:solidFill>
          <a:schemeClr val="accent3">
            <a:hueOff val="2446141"/>
            <a:satOff val="-32744"/>
            <a:lumOff val="3334"/>
            <a:alphaOff val="0"/>
          </a:schemeClr>
        </a:solidFill>
        <a:ln w="25400" cap="flat" cmpd="sng" algn="ctr">
          <a:solidFill>
            <a:schemeClr val="accent3">
              <a:hueOff val="2446141"/>
              <a:satOff val="-32744"/>
              <a:lumOff val="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RNA</a:t>
          </a:r>
        </a:p>
      </dsp:txBody>
      <dsp:txXfrm rot="-5400000">
        <a:off x="0" y="1817345"/>
        <a:ext cx="1042464" cy="446770"/>
      </dsp:txXfrm>
    </dsp:sp>
    <dsp:sp modelId="{F58C1CB0-9FA8-452D-93A5-60DA00FB2BF6}">
      <dsp:nvSpPr>
        <dsp:cNvPr id="0" name=""/>
        <dsp:cNvSpPr/>
      </dsp:nvSpPr>
      <dsp:spPr>
        <a:xfrm rot="5400000">
          <a:off x="4007568" y="-1603311"/>
          <a:ext cx="968002" cy="68982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446141"/>
              <a:satOff val="-32744"/>
              <a:lumOff val="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mRNA is made  in nucleus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TRANSCRIPTION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Remember base pairing rules</a:t>
          </a:r>
        </a:p>
      </dsp:txBody>
      <dsp:txXfrm rot="-5400000">
        <a:off x="1042464" y="1409047"/>
        <a:ext cx="6850956" cy="873494"/>
      </dsp:txXfrm>
    </dsp:sp>
    <dsp:sp modelId="{F0C4A2FA-5E8A-40F5-B410-5259FBAF07D9}">
      <dsp:nvSpPr>
        <dsp:cNvPr id="0" name=""/>
        <dsp:cNvSpPr/>
      </dsp:nvSpPr>
      <dsp:spPr>
        <a:xfrm rot="5400000">
          <a:off x="-223385" y="2813275"/>
          <a:ext cx="1489234" cy="1042464"/>
        </a:xfrm>
        <a:prstGeom prst="chevron">
          <a:avLst/>
        </a:prstGeom>
        <a:solidFill>
          <a:schemeClr val="accent3">
            <a:hueOff val="4892283"/>
            <a:satOff val="-65487"/>
            <a:lumOff val="6667"/>
            <a:alphaOff val="0"/>
          </a:schemeClr>
        </a:solidFill>
        <a:ln w="25400" cap="flat" cmpd="sng" algn="ctr">
          <a:solidFill>
            <a:schemeClr val="accent3">
              <a:hueOff val="4892283"/>
              <a:satOff val="-65487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PROTEIN</a:t>
          </a:r>
        </a:p>
      </dsp:txBody>
      <dsp:txXfrm rot="-5400000">
        <a:off x="0" y="3111122"/>
        <a:ext cx="1042464" cy="446770"/>
      </dsp:txXfrm>
    </dsp:sp>
    <dsp:sp modelId="{EF9C2AFB-1981-49F3-AA25-9BBF0CA84CE9}">
      <dsp:nvSpPr>
        <dsp:cNvPr id="0" name=""/>
        <dsp:cNvSpPr/>
      </dsp:nvSpPr>
      <dsp:spPr>
        <a:xfrm rot="5400000">
          <a:off x="4007568" y="-375213"/>
          <a:ext cx="968002" cy="68982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892283"/>
              <a:satOff val="-65487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mRNA goes to ribosome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3 bases on mRNA is a codon – each codon codes for one amino acid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 err="1"/>
            <a:t>tRNA</a:t>
          </a:r>
          <a:r>
            <a:rPr lang="en-US" sz="1600" b="1" kern="1200" dirty="0"/>
            <a:t> brings the right amino acid to the mRNA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Anticodon on </a:t>
          </a:r>
          <a:r>
            <a:rPr lang="en-US" sz="1600" b="1" kern="1200" dirty="0" err="1"/>
            <a:t>tRNA</a:t>
          </a:r>
          <a:r>
            <a:rPr lang="en-US" sz="1600" b="1" kern="1200" dirty="0"/>
            <a:t> base pairs with codon on mRNA</a:t>
          </a:r>
        </a:p>
      </dsp:txBody>
      <dsp:txXfrm rot="-5400000">
        <a:off x="1042464" y="2637145"/>
        <a:ext cx="6850956" cy="87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A7D44-2586-4517-915E-E3148754447E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8FC83-7459-4BF8-9806-2F9F4E6CF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0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7116C57-B6A7-405D-BF1A-2F557CB06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CA3A0-A23F-4D17-8B2F-9A1B9EDDB2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DDDC02-D71A-4A71-87E5-A01C24A40B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0776793-1FDF-4703-8733-4112AC3F8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36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554EBFD-3614-44E2-ABD6-1EE4DE1BE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1EBEB-DBCB-439E-B14A-732A919509E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DC7A623-6469-4927-8343-2DCE71D04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7366A2-ED5C-46F9-A14C-9B98769CB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0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42583106-4516-4FAE-A948-E47A56DB95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CCD7FF3-7954-4E2E-8882-ABA130E4CF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CCBC5E5-10BA-457D-BEF6-2081E05158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EE70B3-9355-4DD4-8D00-9178B95AC3F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19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49AA-F03D-421A-9A9A-944392CEC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D32F6-4B14-4EE6-9A6F-5E5295570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7BF9-DA95-4DC1-AA58-0E0E477C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AACD-E30C-4CF6-AEDB-72B8CDB8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F9144-E218-4FF7-9211-F71BDE9E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74FE-1E83-443B-B0A6-088EBD5E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2BC3A-F473-4FBD-BE85-C9F4F4BD7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0A716-281B-4FDF-A770-B9CE9C00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77FFF-12CF-4E3C-881C-51A15560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9F32-CAEA-4BD7-A53F-F7704312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FE852-C4CB-487F-B790-ADC48103B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A1836-1B05-44E5-987B-5A0EA63D8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815F6-F44A-42B9-BD04-D8537D7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A6F9E-2E7D-48F0-B978-B612751D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60168-5DA6-4F99-93A5-6202C68D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6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252C37-3AB1-4525-B60C-DD249A121CA1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88ABEB33-ABA4-4343-9550-FC14A9468B74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C419769-28A3-488D-AECB-0173BB7C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7616-631F-4CBD-A4AE-8F3AFF54CF7B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25F89B-543B-4776-AD2A-9E9F3C81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BCC8C4-BAC1-4E17-8973-3E87DC76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C8A1-8C87-4A36-8468-A7618F402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585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02A1-0CEE-4C1D-AC8D-C4E1254D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C351-F534-45D3-A2B4-90A4AC4CD475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1D57F-8033-40A3-A4AD-BB15207E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F4BA-460B-4BD1-8299-15283656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78E0-563E-4FDD-A1D0-A1D2F4113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295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5B7DD345-6433-40BC-9ECA-920EC98D0EDD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6C57D48E-EFF9-493A-B74F-30E2CE370E5A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25EB322-76A6-4885-9B66-5561B374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E06B8-A9BE-4F15-8E22-B956ECCF683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635E8E-B2A4-414D-8B0B-8590E362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86ACCCF-1321-4071-8ED4-B893F290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0F43-CECD-495E-90DC-683A61ADA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03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EFBA36-F408-46A0-9266-AAC62617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9D38-6DE8-40B5-B83B-988B1C39CCFE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FEE2D5-C272-4858-82A9-04FD478B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B66D97-996C-48B9-BF4E-EB8503EA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9EDAB-2B93-4B2F-AFF8-F544B6C8D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000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10170B-ABAC-4596-8C2A-7C7C3945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76A0-3A02-48AD-A623-8C60A5A10F9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E4712A-8AF6-42F6-AC48-736DC5FA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A6F46D-365B-459C-8AE9-7727E54A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F1CA6-EC4F-4B8A-8A02-244E6A6AA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424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6CF24B-63D9-4E8C-9C18-7F1BF52D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EE9F-C5CB-40BF-8A8B-F0A440858D3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E2EF0C-0FFF-461B-A178-50A94D61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E7EB49-70A8-4ECD-89D1-FA959E46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27122-AC56-4804-885A-BCB6990BD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85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E9D241-E0D1-41D5-95A0-741D13DA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DDEB-1CEA-46B5-8BB7-A6257F57B778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EC8FF4-D13D-4B17-862B-E08BF9B3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09CBA1-623F-4C77-89A6-F70849B9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D2F1-C0D6-4B6A-B493-453E77235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204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4BFF5E69-CFAB-42BD-A508-DC416A7B9379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4EB8C9F-F99B-4D14-B38F-C6A3F00AA09C}"/>
              </a:ext>
            </a:extLst>
          </p:cNvPr>
          <p:cNvSpPr/>
          <p:nvPr/>
        </p:nvSpPr>
        <p:spPr>
          <a:xfrm rot="5400000">
            <a:off x="1720851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DE0E13C-D444-4B65-90AC-986B9B42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2ED8-3042-4384-A0D1-293E8FA354F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2E15F0C-61C7-4F65-95B4-DE9C86D4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C2E8B33-CA84-4A9B-B423-2F4BCCD8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5913A5-4524-41AE-A6EA-BE2F0A966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7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9C47D-552E-47FE-AEC4-B68B9148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24E2E-FE1C-4021-9A43-2969F37ED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A5A09-E01F-4D14-9E02-4C293E1F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1385F-D0EF-445D-B863-2FA7902D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09B4E-4F83-475D-802E-F54D601E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07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52351CB8-BE7F-45B6-8527-B4DED2E327C1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723795FF-9F33-41FD-8911-80684C62AADD}"/>
              </a:ext>
            </a:extLst>
          </p:cNvPr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8A3B47E-EAC1-43E6-B385-B35BC5B678D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D9CA-1C04-468A-BFD4-623D66C433DF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499213A-7A13-42D8-B5A7-C6FE506353F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4879E63-7DF0-4147-BC78-5326FF9E26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E8561F2-241A-4D7A-AC68-DDAA5C62C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580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5BF6-57EC-45BF-AC2F-916846B1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4BF5-7B68-4434-A02D-7610605388F4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A06C-B9DF-4465-B617-AC3FAD45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58DBA-89B2-42A0-BF85-E91765A7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375-D9D8-480B-B303-87AB34E84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104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435D-450F-4FF1-B8A3-DC72619A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5CB7-FE6F-4967-AB48-D6DFD6B95927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035BC-48A4-49C3-9250-D098C373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175A-D85D-4C8C-9653-F69B94B6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43502-4794-48A5-9E48-1CE7405A1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12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252C37-3AB1-4525-B60C-DD249A121CA1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88ABEB33-ABA4-4343-9550-FC14A9468B74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C419769-28A3-488D-AECB-0173BB7C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7616-631F-4CBD-A4AE-8F3AFF54CF7B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25F89B-543B-4776-AD2A-9E9F3C81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BCC8C4-BAC1-4E17-8973-3E87DC76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C8A1-8C87-4A36-8468-A7618F402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691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02A1-0CEE-4C1D-AC8D-C4E1254D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C351-F534-45D3-A2B4-90A4AC4CD475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1D57F-8033-40A3-A4AD-BB15207E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F4BA-460B-4BD1-8299-15283656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78E0-563E-4FDD-A1D0-A1D2F4113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269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5B7DD345-6433-40BC-9ECA-920EC98D0EDD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6C57D48E-EFF9-493A-B74F-30E2CE370E5A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25EB322-76A6-4885-9B66-5561B374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E06B8-A9BE-4F15-8E22-B956ECCF683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635E8E-B2A4-414D-8B0B-8590E362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86ACCCF-1321-4071-8ED4-B893F290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0F43-CECD-495E-90DC-683A61ADA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857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EFBA36-F408-46A0-9266-AAC62617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9D38-6DE8-40B5-B83B-988B1C39CCFE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FEE2D5-C272-4858-82A9-04FD478B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B66D97-996C-48B9-BF4E-EB8503EA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9EDAB-2B93-4B2F-AFF8-F544B6C8D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87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10170B-ABAC-4596-8C2A-7C7C3945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F76A0-3A02-48AD-A623-8C60A5A10F9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E4712A-8AF6-42F6-AC48-736DC5FA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A6F46D-365B-459C-8AE9-7727E54A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F1CA6-EC4F-4B8A-8A02-244E6A6AA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93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6CF24B-63D9-4E8C-9C18-7F1BF52D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EE9F-C5CB-40BF-8A8B-F0A440858D33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E2EF0C-0FFF-461B-A178-50A94D61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E7EB49-70A8-4ECD-89D1-FA959E46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27122-AC56-4804-885A-BCB6990BD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852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E9D241-E0D1-41D5-95A0-741D13DA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DDEB-1CEA-46B5-8BB7-A6257F57B778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EC8FF4-D13D-4B17-862B-E08BF9B3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09CBA1-623F-4C77-89A6-F70849B9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D2F1-C0D6-4B6A-B493-453E77235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0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90FB4-B2C8-4569-B809-E8A8EA6D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C59E1-1B04-4E85-9E8C-B968443AC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BFE4-4AC7-43C3-9D11-6E6909E6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3B29E-EDA5-4DFF-9D6B-109BCD43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54F96-EBCA-434E-B972-92B6A4B7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01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4BFF5E69-CFAB-42BD-A508-DC416A7B9379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44EB8C9F-F99B-4D14-B38F-C6A3F00AA09C}"/>
              </a:ext>
            </a:extLst>
          </p:cNvPr>
          <p:cNvSpPr/>
          <p:nvPr/>
        </p:nvSpPr>
        <p:spPr>
          <a:xfrm rot="5400000">
            <a:off x="1720851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DE0E13C-D444-4B65-90AC-986B9B42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2ED8-3042-4384-A0D1-293E8FA354FD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2E15F0C-61C7-4F65-95B4-DE9C86D4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C2E8B33-CA84-4A9B-B423-2F4BCCD8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5913A5-4524-41AE-A6EA-BE2F0A966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612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52351CB8-BE7F-45B6-8527-B4DED2E327C1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723795FF-9F33-41FD-8911-80684C62AADD}"/>
              </a:ext>
            </a:extLst>
          </p:cNvPr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8A3B47E-EAC1-43E6-B385-B35BC5B678D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D9CA-1C04-468A-BFD4-623D66C433DF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499213A-7A13-42D8-B5A7-C6FE506353F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4879E63-7DF0-4147-BC78-5326FF9E26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E8561F2-241A-4D7A-AC68-DDAA5C62C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69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5BF6-57EC-45BF-AC2F-916846B1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4BF5-7B68-4434-A02D-7610605388F4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A06C-B9DF-4465-B617-AC3FAD45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58DBA-89B2-42A0-BF85-E91765A7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375-D9D8-480B-B303-87AB34E84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85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435D-450F-4FF1-B8A3-DC72619A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5CB7-FE6F-4967-AB48-D6DFD6B95927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035BC-48A4-49C3-9250-D098C373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175A-D85D-4C8C-9653-F69B94B6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43502-4794-48A5-9E48-1CE7405A1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55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6CD7-5018-4B38-A314-7F174353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632A-04D1-4AE1-89F6-204FC1959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5D9F-BF13-4ECF-A60E-7803103F0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B3D4F-9F3C-4132-88EC-D87E6B01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16CD6-E973-43EB-9D80-7C68A433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1486F-572C-4C1C-81D7-682E65D9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3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611F-4F0C-4824-AF72-82872A35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860D7-CA1D-44A8-A204-DBEC796C5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0BC94-F267-4828-9AEE-299202E23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60906-8486-4C8E-973D-957D5FF06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C19CB-2078-4008-911D-8E3B3FDA2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0B7FE-89C8-4DD6-8C7A-5AAFDE65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4BF8A1-CAE2-4335-B7DE-C89DE4A9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E637A-6AD5-47C0-9E12-025A9D0C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1488-EA34-48F5-873F-0A2D2AFD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CEC97-D70B-44A1-B09D-3C1B2E50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FDE97-2088-48B2-938F-C87A8C32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CF710-E8BA-494E-8B8A-BC20D3D5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084360-63BF-4F60-8E52-C4BAA856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05F6F-24AC-4B11-B7D2-76F3EB69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BC110-AFA7-4C30-B1B7-7C1E8BE8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E330-B3C9-4AA3-92DA-3BF82FAD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180FE-FFCE-4CA8-8605-4EC3D3B7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DDABF-A459-403D-9990-9208E6523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71ACD-8A73-4D58-82FA-54EDCCD8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10D19-7969-4996-8D5E-1FD61AF7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F9C74-D1B4-4006-B281-51087C8F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F345-CD8A-407A-A7EA-DF46674D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9091A-C1A1-409A-94BF-8C220C07F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6175C-5DFE-46B6-9130-F605528BE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DE216-C88F-47B5-A7E0-179EAE9A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F0E95-E82C-4E00-9D5B-F74C7973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49670-F2FC-4E5C-AD25-93E027D5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F856AE-71E2-478A-A5DF-0FE2027A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D0C96-E1ED-4A62-9D46-3D19044F5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49385-D54B-45D5-8CA1-788071919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8828-274B-46C6-9F88-DD3C7CE005C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318A2-832F-435C-A0CB-1DF5C6B07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7A002-FE8D-4A2E-9195-9CE806990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A1D9-8F3E-41DA-9BCD-239E1DDC3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C827B2C-2EF5-4990-82D6-870E30301DB8}"/>
              </a:ext>
            </a:extLst>
          </p:cNvPr>
          <p:cNvSpPr/>
          <p:nvPr/>
        </p:nvSpPr>
        <p:spPr>
          <a:xfrm>
            <a:off x="-4233" y="5051426"/>
            <a:ext cx="4766733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DFA5446-EB52-4040-BBE5-22AD9E95B943}"/>
              </a:ext>
            </a:extLst>
          </p:cNvPr>
          <p:cNvSpPr/>
          <p:nvPr/>
        </p:nvSpPr>
        <p:spPr>
          <a:xfrm>
            <a:off x="-2117" y="5051426"/>
            <a:ext cx="12194117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2B409-6504-42B1-8C08-70A1A585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78DE079F-344E-4FE9-A04A-5327EF4E7B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47A4-1985-45E0-BCB1-8ACA1EC5F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68818" y="5870576"/>
            <a:ext cx="2901949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8E0FC45-F06C-4969-B03C-B4B2A56D0959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B7D64-CE4C-4416-A46C-7AA8A980E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6CA4E-50AF-4A0A-B58A-54850E247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4004610F-2FA9-4AEC-AD97-D78AC042D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3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C827B2C-2EF5-4990-82D6-870E30301DB8}"/>
              </a:ext>
            </a:extLst>
          </p:cNvPr>
          <p:cNvSpPr/>
          <p:nvPr/>
        </p:nvSpPr>
        <p:spPr>
          <a:xfrm>
            <a:off x="-4233" y="5051426"/>
            <a:ext cx="4766733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DFA5446-EB52-4040-BBE5-22AD9E95B943}"/>
              </a:ext>
            </a:extLst>
          </p:cNvPr>
          <p:cNvSpPr/>
          <p:nvPr/>
        </p:nvSpPr>
        <p:spPr>
          <a:xfrm>
            <a:off x="-2117" y="5051426"/>
            <a:ext cx="12194117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2B409-6504-42B1-8C08-70A1A585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78DE079F-344E-4FE9-A04A-5327EF4E7B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47A4-1985-45E0-BCB1-8ACA1EC5F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68818" y="5870576"/>
            <a:ext cx="2901949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8E0FC45-F06C-4969-B03C-B4B2A56D0959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B7D64-CE4C-4416-A46C-7AA8A980E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6CA4E-50AF-4A0A-B58A-54850E247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4004610F-2FA9-4AEC-AD97-D78AC042D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61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sciencegeek.net/Biology/review/U5DNA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F3AF-72F6-45F4-94A2-479846001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Biology EOC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D78A9-9391-4155-B769-9C2DED425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DNA, RNA, Protein Synthesis</a:t>
            </a:r>
          </a:p>
        </p:txBody>
      </p:sp>
    </p:spTree>
    <p:extLst>
      <p:ext uri="{BB962C8B-B14F-4D97-AF65-F5344CB8AC3E}">
        <p14:creationId xmlns:p14="http://schemas.microsoft.com/office/powerpoint/2010/main" val="383907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514B88-48F6-4BEA-9222-9A0D0A1B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5943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b="1">
                <a:ea typeface="ＭＳ Ｐゴシック" pitchFamily="1" charset="-128"/>
              </a:rPr>
              <a:t>Inversion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D29D29-AFE1-4398-A64F-FD2B0CD49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5791200" cy="5105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Chromosome segment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breaks off</a:t>
            </a:r>
          </a:p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Segment flips around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backwards</a:t>
            </a:r>
          </a:p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Segment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reattaches</a:t>
            </a:r>
          </a:p>
          <a:p>
            <a:pPr eaLnBrk="1" hangingPunct="1"/>
            <a:endParaRPr lang="en-US" alt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1989" name="Picture 5" descr="inversion">
            <a:extLst>
              <a:ext uri="{FF2B5EF4-FFF2-40B4-BE49-F238E27FC236}">
                <a16:creationId xmlns:a16="http://schemas.microsoft.com/office/drawing/2014/main" id="{0D3C313B-7107-4005-A971-A324EAD6E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0" b="50000"/>
          <a:stretch>
            <a:fillRect/>
          </a:stretch>
        </p:blipFill>
        <p:spPr bwMode="auto">
          <a:xfrm>
            <a:off x="2183524" y="2758584"/>
            <a:ext cx="571500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0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F28D7DB-A7B0-4500-BBE2-054EF2E3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5943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b="1">
                <a:ea typeface="ＭＳ Ｐゴシック" pitchFamily="1" charset="-128"/>
              </a:rPr>
              <a:t>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57C0-B665-46D8-9FB1-F3065333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0"/>
            <a:ext cx="4495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j-lt"/>
                <a:ea typeface="ＭＳ Ｐゴシック" pitchFamily="1" charset="-128"/>
              </a:rPr>
              <a:t>Occurs when a gene </a:t>
            </a:r>
            <a:r>
              <a:rPr lang="en-US" sz="2400" dirty="0">
                <a:solidFill>
                  <a:srgbClr val="CC3300"/>
                </a:solidFill>
                <a:latin typeface="+mj-lt"/>
                <a:ea typeface="ＭＳ Ｐゴシック" pitchFamily="1" charset="-128"/>
              </a:rPr>
              <a:t>sequence is repeated</a:t>
            </a:r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F92EDF0F-C906-432C-89F2-B99FE810B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24100"/>
            <a:ext cx="38862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02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EF2-8C1F-400C-9EF1-A3BBA2B5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DNA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30BFDB4B-17C7-4E34-9855-DD713478F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914401"/>
            <a:ext cx="10028767" cy="35798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DNA is a polymer of nucleotides.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A nucleotide is made up of three parts:  a sugar, a phosphate and one of four bases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In DNA, the bases are A, T, C, and 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DNA’s shape is a double helix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The two strands are held together by HYDROGEN bonds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A bonds to T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/>
              <a:t>C bonds with G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C9DDBCBE-283A-4990-A0E3-4FD241400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694" y="1742610"/>
            <a:ext cx="2857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>
            <a:extLst>
              <a:ext uri="{FF2B5EF4-FFF2-40B4-BE49-F238E27FC236}">
                <a16:creationId xmlns:a16="http://schemas.microsoft.com/office/drawing/2014/main" id="{18C4F463-7737-4AAD-AE63-9CF48BC9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300413"/>
            <a:ext cx="21907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1FB036-36E1-49AD-83AA-2D0AE127ABC9}"/>
              </a:ext>
            </a:extLst>
          </p:cNvPr>
          <p:cNvSpPr txBox="1"/>
          <p:nvPr/>
        </p:nvSpPr>
        <p:spPr>
          <a:xfrm>
            <a:off x="6262007" y="4180114"/>
            <a:ext cx="5821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*Pair up on computers, go to this </a:t>
            </a:r>
            <a:r>
              <a:rPr lang="en-US"/>
              <a:t>site &amp; </a:t>
            </a:r>
            <a:r>
              <a:rPr lang="en-US" dirty="0"/>
              <a:t>do </a:t>
            </a:r>
            <a:r>
              <a:rPr lang="en-US"/>
              <a:t>the questions: </a:t>
            </a:r>
            <a:r>
              <a:rPr lang="en-US" u="sng" dirty="0">
                <a:hlinkClick r:id="rId4"/>
              </a:rPr>
              <a:t>http://www.sciencegeek.net/Biology/review/U5DNA</a:t>
            </a:r>
            <a:r>
              <a:rPr lang="en-US" u="sng">
                <a:hlinkClick r:id="rId4"/>
              </a:rPr>
              <a:t>.htm</a:t>
            </a:r>
            <a:endParaRPr lang="en-US" u="sng"/>
          </a:p>
          <a:p>
            <a:r>
              <a:rPr lang="en-US" u="sn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ED9C1-579E-4B34-AC2E-0C6C81A7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700" y="457201"/>
            <a:ext cx="7519988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DNA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A207-B5B2-491F-9D50-37EB9F95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326" y="1100138"/>
            <a:ext cx="7521575" cy="25574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Process of DNA copying itself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Steps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/>
              <a:t>-DNA Unzips (Hydrogen bonds break)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/>
              <a:t>-Each side acts as a template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/>
              <a:t>-New DNA nucleotides are added according to base-pairing rules</a:t>
            </a:r>
          </a:p>
          <a:p>
            <a:pPr marL="402336" lvl="2" indent="-16459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/>
              <a:t>-Two new molecules of DNA result – each with one old and one new strand.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Happens in INTERPHASE (before mitosis or meiosis)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5D5E19AC-534D-4545-B5AE-6FB664DE8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3733800"/>
            <a:ext cx="7142163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>
            <a:extLst>
              <a:ext uri="{FF2B5EF4-FFF2-40B4-BE49-F238E27FC236}">
                <a16:creationId xmlns:a16="http://schemas.microsoft.com/office/drawing/2014/main" id="{94BD6A00-DC8B-4609-AE5D-EC3CB69F7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228600"/>
            <a:ext cx="20478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15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DFE0-9348-43F8-8C28-10B70146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Protein Synthesis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4885DF8-C6F6-478B-B1B1-30FEB0AC8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1" y="838201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Remember, genes are made of DNA and are in the nucleus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Genes (DNA) contain the instruction for making  a protein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In transcription, DNA is used to make mRNA in the nucleus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mRNA then leaves the nucleus and goes to the ribosome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b="0" dirty="0"/>
              <a:t>In translation,  </a:t>
            </a:r>
            <a:r>
              <a:rPr lang="en-US" altLang="en-US" sz="2000" b="0" dirty="0" err="1"/>
              <a:t>tRNA</a:t>
            </a:r>
            <a:r>
              <a:rPr lang="en-US" altLang="en-US" sz="2000" b="0" dirty="0"/>
              <a:t> then brings amino acids in the proper order to make the protein on the ribosome.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/>
            <a:endParaRPr lang="en-US" altLang="en-US" dirty="0"/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8E87E0D7-DEA6-4D24-8C88-059FADBF4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9" y="3759200"/>
            <a:ext cx="30321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580189-44D0-4B1F-A179-C88984F96F92}"/>
              </a:ext>
            </a:extLst>
          </p:cNvPr>
          <p:cNvSpPr txBox="1"/>
          <p:nvPr/>
        </p:nvSpPr>
        <p:spPr>
          <a:xfrm>
            <a:off x="2133601" y="3109913"/>
            <a:ext cx="7848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506E94">
                    <a:lumMod val="60000"/>
                    <a:lumOff val="40000"/>
                  </a:srgbClr>
                </a:solidFill>
                <a:latin typeface="Franklin Gothic Book"/>
              </a:rPr>
              <a:t>DNA</a:t>
            </a:r>
            <a:r>
              <a:rPr lang="en-US" sz="4000" dirty="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Franklin Gothic Book"/>
                <a:sym typeface="Wingdings" pitchFamily="2" charset="2"/>
              </a:rPr>
              <a:t> </a:t>
            </a:r>
            <a:r>
              <a:rPr lang="en-US" sz="4000" dirty="0">
                <a:solidFill>
                  <a:srgbClr val="C00000">
                    <a:lumMod val="40000"/>
                    <a:lumOff val="60000"/>
                  </a:srgbClr>
                </a:solidFill>
                <a:latin typeface="Franklin Gothic Book"/>
                <a:sym typeface="Wingdings" pitchFamily="2" charset="2"/>
              </a:rPr>
              <a:t>mRNA</a:t>
            </a:r>
            <a:r>
              <a:rPr lang="en-US" sz="4000" dirty="0">
                <a:solidFill>
                  <a:srgbClr val="000000"/>
                </a:solidFill>
                <a:latin typeface="Franklin Gothic Book"/>
                <a:sym typeface="Wingdings" pitchFamily="2" charset="2"/>
              </a:rPr>
              <a:t>  </a:t>
            </a:r>
            <a:r>
              <a:rPr lang="en-US" sz="4000" dirty="0">
                <a:solidFill>
                  <a:srgbClr val="00B050"/>
                </a:solidFill>
                <a:latin typeface="Franklin Gothic Book"/>
                <a:sym typeface="Wingdings" pitchFamily="2" charset="2"/>
              </a:rPr>
              <a:t>protein</a:t>
            </a:r>
            <a:endParaRPr lang="en-US" sz="4000" dirty="0">
              <a:solidFill>
                <a:srgbClr val="00B050"/>
              </a:solidFill>
              <a:latin typeface="Franklin Gothic Book"/>
            </a:endParaRPr>
          </a:p>
        </p:txBody>
      </p:sp>
      <p:sp>
        <p:nvSpPr>
          <p:cNvPr id="19462" name="TextBox 5">
            <a:extLst>
              <a:ext uri="{FF2B5EF4-FFF2-40B4-BE49-F238E27FC236}">
                <a16:creationId xmlns:a16="http://schemas.microsoft.com/office/drawing/2014/main" id="{A019906B-C55F-4CED-A1C7-A2ECCA7C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07035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Franklin Gothic Book" panose="020B0503020102020204" pitchFamily="34" charset="0"/>
              </a:rPr>
              <a:t>Made of amino acids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7EFB12-2ED6-463F-B2BE-FE7DD222D17A}"/>
              </a:ext>
            </a:extLst>
          </p:cNvPr>
          <p:cNvCxnSpPr/>
          <p:nvPr/>
        </p:nvCxnSpPr>
        <p:spPr>
          <a:xfrm>
            <a:off x="7805738" y="3700463"/>
            <a:ext cx="152400" cy="311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79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0821-5CDB-4107-AFB3-5CBF1622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PROTEIN SYNTHESIS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B25AA4-6EB5-4442-A669-DBE4EC29D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848618"/>
              </p:ext>
            </p:extLst>
          </p:nvPr>
        </p:nvGraphicFramePr>
        <p:xfrm>
          <a:off x="2346326" y="1100138"/>
          <a:ext cx="7940675" cy="408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4" name="Picture 2">
            <a:extLst>
              <a:ext uri="{FF2B5EF4-FFF2-40B4-BE49-F238E27FC236}">
                <a16:creationId xmlns:a16="http://schemas.microsoft.com/office/drawing/2014/main" id="{5C57351B-BA71-4F48-899C-A1A91B058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22860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45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4FA03C-823C-48F9-848B-63AE8B1B3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8700" y="1066801"/>
            <a:ext cx="3200400" cy="3713163"/>
          </a:xfrm>
        </p:spPr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DNA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mRNA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Nucleus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Cytoplasm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Ribosome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Codon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Anticodon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tRNA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Amino acid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Protein (polypeptide)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A314E-E897-4DFF-9696-2F1D76F3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Can you IDENTIFY the parts?</a:t>
            </a: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7AE78776-88BC-4E00-BACD-7AFD4BBD9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1371600"/>
            <a:ext cx="55419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83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1F36A-678E-420D-B10D-71D1CABA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1219201"/>
            <a:ext cx="3200400" cy="3713163"/>
          </a:xfrm>
        </p:spPr>
        <p:txBody>
          <a:bodyPr rtlCol="0"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Be sure to use </a:t>
            </a:r>
            <a:r>
              <a:rPr lang="en-US" dirty="0">
                <a:solidFill>
                  <a:srgbClr val="FF0000"/>
                </a:solidFill>
              </a:rPr>
              <a:t>mRNA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You won’t have to memorize this!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What amino acid is coded for by the DNA? </a:t>
            </a:r>
          </a:p>
          <a:p>
            <a:pPr marL="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ATA GAG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A565D62-B91E-4C69-8850-2182F5DB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READING THE CODON CHART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63087EC0-497B-429B-80DF-E59C1217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5130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BDBB6D-5275-4D8F-9868-7B9F795E4F5A}"/>
              </a:ext>
            </a:extLst>
          </p:cNvPr>
          <p:cNvSpPr txBox="1"/>
          <p:nvPr/>
        </p:nvSpPr>
        <p:spPr>
          <a:xfrm>
            <a:off x="3962400" y="5313364"/>
            <a:ext cx="3962400" cy="147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First convert </a:t>
            </a:r>
            <a:r>
              <a:rPr lang="en-US" dirty="0">
                <a:solidFill>
                  <a:srgbClr val="FF0000"/>
                </a:solidFill>
                <a:latin typeface="Franklin Gothic Book"/>
              </a:rPr>
              <a:t>DNA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to </a:t>
            </a:r>
            <a:r>
              <a:rPr lang="en-US" dirty="0">
                <a:solidFill>
                  <a:srgbClr val="00B0F0"/>
                </a:solidFill>
                <a:latin typeface="Franklin Gothic Book"/>
              </a:rPr>
              <a:t>mRNA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	</a:t>
            </a:r>
            <a:r>
              <a:rPr lang="en-US" dirty="0">
                <a:solidFill>
                  <a:srgbClr val="FF0000"/>
                </a:solidFill>
                <a:latin typeface="Franklin Gothic Book"/>
              </a:rPr>
              <a:t>ATA GAG</a:t>
            </a:r>
            <a:br>
              <a:rPr lang="en-US" dirty="0">
                <a:solidFill>
                  <a:srgbClr val="000000"/>
                </a:solidFill>
                <a:latin typeface="Franklin Gothic Book"/>
              </a:rPr>
            </a:br>
            <a:r>
              <a:rPr lang="en-US" dirty="0">
                <a:solidFill>
                  <a:srgbClr val="000000"/>
                </a:solidFill>
                <a:latin typeface="Franklin Gothic Book"/>
              </a:rPr>
              <a:t>	</a:t>
            </a:r>
            <a:r>
              <a:rPr lang="en-US" dirty="0">
                <a:solidFill>
                  <a:srgbClr val="00B0F0"/>
                </a:solidFill>
                <a:latin typeface="Franklin Gothic Book"/>
              </a:rPr>
              <a:t>UAU CUC</a:t>
            </a: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  <a:latin typeface="Franklin Gothic Book"/>
              </a:rPr>
              <a:t>UAU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= </a:t>
            </a:r>
            <a:r>
              <a:rPr lang="en-US" b="1" dirty="0" err="1">
                <a:solidFill>
                  <a:srgbClr val="92D050"/>
                </a:solidFill>
                <a:latin typeface="Franklin Gothic Book"/>
              </a:rPr>
              <a:t>tyr</a:t>
            </a:r>
            <a:endParaRPr lang="en-US" b="1" dirty="0">
              <a:solidFill>
                <a:srgbClr val="92D050"/>
              </a:solidFill>
              <a:latin typeface="Franklin Gothic Book"/>
            </a:endParaRPr>
          </a:p>
          <a:p>
            <a:pPr>
              <a:defRPr/>
            </a:pPr>
            <a:r>
              <a:rPr lang="en-US" dirty="0">
                <a:solidFill>
                  <a:srgbClr val="00B0F0"/>
                </a:solidFill>
                <a:latin typeface="Franklin Gothic Book"/>
              </a:rPr>
              <a:t>CUC</a:t>
            </a:r>
            <a:r>
              <a:rPr lang="en-US" dirty="0">
                <a:solidFill>
                  <a:srgbClr val="000000"/>
                </a:solidFill>
                <a:latin typeface="Franklin Gothic Book"/>
              </a:rPr>
              <a:t> = </a:t>
            </a:r>
            <a:r>
              <a:rPr lang="en-US" b="1" dirty="0" err="1">
                <a:solidFill>
                  <a:srgbClr val="92D050"/>
                </a:solidFill>
                <a:latin typeface="Franklin Gothic Book"/>
              </a:rPr>
              <a:t>Leu</a:t>
            </a:r>
            <a:endParaRPr lang="en-US" b="1" dirty="0">
              <a:solidFill>
                <a:srgbClr val="92D05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30846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E457F-71FC-4159-B7FE-EDB88253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Mutations- </a:t>
            </a:r>
            <a:r>
              <a:rPr lang="en-US" sz="2000" dirty="0"/>
              <a:t>changes in the </a:t>
            </a:r>
            <a:r>
              <a:rPr lang="en-US" sz="2000" dirty="0" err="1"/>
              <a:t>dna</a:t>
            </a:r>
            <a:r>
              <a:rPr lang="en-US" sz="2000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7863-5BA3-4D6D-9038-1B5727696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914400"/>
            <a:ext cx="10028767" cy="488730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Point (Base) Mutations: Substitution or Frameshift (insertion or deletion)</a:t>
            </a:r>
          </a:p>
          <a:p>
            <a:pPr lvl="2">
              <a:buFontTx/>
              <a:buChar char="-"/>
            </a:pPr>
            <a:r>
              <a:rPr lang="en-US" dirty="0"/>
              <a:t>- </a:t>
            </a:r>
            <a:r>
              <a:rPr lang="en-US" sz="1800" u="sng" dirty="0"/>
              <a:t>Substitution Mutations- </a:t>
            </a:r>
            <a:r>
              <a:rPr lang="en-US" sz="1800" dirty="0"/>
              <a:t>one base is substituted for another. It will only affect one amino acid (at the most)</a:t>
            </a:r>
          </a:p>
          <a:p>
            <a:pPr lvl="2">
              <a:buFontTx/>
              <a:buChar char="-"/>
            </a:pPr>
            <a:r>
              <a:rPr lang="en-US" sz="1800" dirty="0"/>
              <a:t>- </a:t>
            </a:r>
            <a:r>
              <a:rPr lang="en-US" sz="1800" u="sng" dirty="0"/>
              <a:t>Frameshift Mutations</a:t>
            </a:r>
            <a:r>
              <a:rPr lang="en-US" sz="1800" dirty="0"/>
              <a:t>- due to Insertion and Deletion of bases (will affect every amino acid there after)</a:t>
            </a:r>
          </a:p>
          <a:p>
            <a:pPr lvl="2">
              <a:buFontTx/>
              <a:buChar char="-"/>
            </a:pPr>
            <a:r>
              <a:rPr lang="en-US" sz="1800" dirty="0"/>
              <a:t>*</a:t>
            </a:r>
            <a:r>
              <a:rPr lang="en-US" sz="1800" i="1" dirty="0"/>
              <a:t>See the handout. We’ll go over it and work a few problems</a:t>
            </a:r>
          </a:p>
          <a:p>
            <a:pPr>
              <a:buFontTx/>
              <a:buChar char="-"/>
            </a:pPr>
            <a:r>
              <a:rPr lang="en-US" sz="1800" dirty="0"/>
              <a:t>Chromosomal Mutations</a:t>
            </a:r>
          </a:p>
          <a:p>
            <a:pPr lvl="2">
              <a:buFontTx/>
              <a:buChar char="-"/>
            </a:pPr>
            <a:r>
              <a:rPr lang="en-US" sz="1800" dirty="0"/>
              <a:t>- </a:t>
            </a:r>
            <a:r>
              <a:rPr lang="en-US" sz="2000" dirty="0"/>
              <a:t>Sometimes mutations happen to the entire chromosome. Parts may be broken off, duplicated and sometimes part of a chromosome may break off and reattach to a different chromosome.</a:t>
            </a:r>
          </a:p>
          <a:p>
            <a:pPr lvl="2">
              <a:buFontTx/>
              <a:buChar char="-"/>
            </a:pPr>
            <a:r>
              <a:rPr lang="en-US" sz="2000" dirty="0"/>
              <a:t>- Five types exist:</a:t>
            </a:r>
          </a:p>
          <a:p>
            <a:pPr lvl="2">
              <a:buFontTx/>
              <a:buChar char="-"/>
            </a:pPr>
            <a:r>
              <a:rPr lang="en-US" sz="2000" dirty="0"/>
              <a:t>Deletion, Inversion, Translocation, Nondisjunction, Duplication</a:t>
            </a:r>
          </a:p>
          <a:p>
            <a:pPr lvl="2">
              <a:buFontTx/>
              <a:buChar char="-"/>
            </a:pPr>
            <a:r>
              <a:rPr lang="en-US" dirty="0"/>
              <a:t>*</a:t>
            </a:r>
            <a:r>
              <a:rPr lang="en-US" i="1" dirty="0"/>
              <a:t>A few types are shown on the next few slides</a:t>
            </a:r>
          </a:p>
          <a:p>
            <a:pPr lvl="2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1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1693EA-4422-440C-9573-89A7BFED2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943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b="1">
                <a:ea typeface="ＭＳ Ｐゴシック" pitchFamily="1" charset="-128"/>
              </a:rPr>
              <a:t>Deletion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7D0D76F-1230-4CEE-A764-DFF7C5FAB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5410200" cy="2362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Due to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breakage</a:t>
            </a:r>
          </a:p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</a:rPr>
              <a:t>A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piece</a:t>
            </a:r>
            <a:r>
              <a:rPr lang="en-US" altLang="en-US" sz="2400" dirty="0">
                <a:latin typeface="Comic Sans MS" panose="030F0702030302020204" pitchFamily="66" charset="0"/>
              </a:rPr>
              <a:t> of a chromosome is </a:t>
            </a:r>
            <a:r>
              <a:rPr lang="en-US" altLang="en-US" sz="2400" dirty="0">
                <a:solidFill>
                  <a:srgbClr val="CC3300"/>
                </a:solidFill>
                <a:latin typeface="Comic Sans MS" panose="030F0702030302020204" pitchFamily="66" charset="0"/>
              </a:rPr>
              <a:t>lost</a:t>
            </a:r>
          </a:p>
        </p:txBody>
      </p:sp>
      <p:pic>
        <p:nvPicPr>
          <p:cNvPr id="39941" name="Picture 5" descr="chromosomaldeletion">
            <a:extLst>
              <a:ext uri="{FF2B5EF4-FFF2-40B4-BE49-F238E27FC236}">
                <a16:creationId xmlns:a16="http://schemas.microsoft.com/office/drawing/2014/main" id="{52A88B21-C830-4365-BD5A-B0E3B27ED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9"/>
          <a:stretch>
            <a:fillRect/>
          </a:stretch>
        </p:blipFill>
        <p:spPr bwMode="auto">
          <a:xfrm>
            <a:off x="2209800" y="2552700"/>
            <a:ext cx="51054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5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00"/>
      </a:accent2>
      <a:accent3>
        <a:srgbClr val="C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00"/>
      </a:accent2>
      <a:accent3>
        <a:srgbClr val="C0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479</Words>
  <Application>Microsoft Office PowerPoint</Application>
  <PresentationFormat>Widescreen</PresentationFormat>
  <Paragraphs>83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Franklin Gothic Book</vt:lpstr>
      <vt:lpstr>Franklin Gothic Medium</vt:lpstr>
      <vt:lpstr>Wingdings</vt:lpstr>
      <vt:lpstr>Office Theme</vt:lpstr>
      <vt:lpstr>Angles</vt:lpstr>
      <vt:lpstr>1_Angles</vt:lpstr>
      <vt:lpstr>Biology EOC Review</vt:lpstr>
      <vt:lpstr>DNA</vt:lpstr>
      <vt:lpstr>DNA Replication</vt:lpstr>
      <vt:lpstr>Protein Synthesis</vt:lpstr>
      <vt:lpstr>PROTEIN SYNTHESIS</vt:lpstr>
      <vt:lpstr>Can you IDENTIFY the parts?</vt:lpstr>
      <vt:lpstr>READING THE CODON CHART</vt:lpstr>
      <vt:lpstr>Mutations- changes in the dna code</vt:lpstr>
      <vt:lpstr>Deletion</vt:lpstr>
      <vt:lpstr>Inversion</vt:lpstr>
      <vt:lpstr>Duplication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EOC Review</dc:title>
  <dc:creator>Susan Phillips</dc:creator>
  <cp:lastModifiedBy>Susan Phillips</cp:lastModifiedBy>
  <cp:revision>5</cp:revision>
  <dcterms:created xsi:type="dcterms:W3CDTF">2018-11-30T22:27:06Z</dcterms:created>
  <dcterms:modified xsi:type="dcterms:W3CDTF">2019-05-08T02:23:02Z</dcterms:modified>
</cp:coreProperties>
</file>