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3" r:id="rId67"/>
    <p:sldId id="324" r:id="rId68"/>
    <p:sldId id="322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D427E-E3D0-4583-92FD-5F5243B3A2B9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B4823-1C7B-4B7F-805C-436D44F31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8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EE1A4E9F-B517-426D-A240-ADCCAEC7DF5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115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20F3E706-82A6-4CA9-8D49-39DDCDF2F2C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303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51FD672B-3E3D-449D-9A61-FF676895F89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580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07427B31-D365-41D1-8B2A-FCD33669753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726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F0D75DFD-4425-445E-B275-A692AF7F71E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5800"/>
            <a:ext cx="6091237" cy="3427413"/>
          </a:xfrm>
          <a:solidFill>
            <a:srgbClr val="FFFFFF"/>
          </a:solidFill>
          <a:ln/>
        </p:spPr>
      </p:sp>
      <p:sp>
        <p:nvSpPr>
          <p:cNvPr id="30724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73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F5092741-A783-4D1E-97B4-D37BB1FD2B2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33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72527DF7-F26F-47D3-A6F9-383F7755129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377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C919FDD4-84EC-4D6B-A9F2-D3F77E03AE7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463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2E711314-C7DA-4968-A546-C9E5B416A8B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97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B9493C28-5195-4C7A-839B-148B2A8E56D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954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F69212B7-A449-42CB-A760-8730FBE381A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594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673B0BF1-7A42-4B3C-A6C0-9A771817703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700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7E8A4FC-9A2A-4A97-998C-A49AF19CC9C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00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19072F24-EB59-4A1A-89B1-4C7FF6387FD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768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BF46952-8B29-4CB7-A225-EBCA3178B48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178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9E57697-CBE6-4F52-B60F-01614DFC598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4750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3FC6C41A-267E-4959-AAF2-916B11E3778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696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08BD3457-EFDE-4911-AC82-720833DF85B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3726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04DC3F48-4DF9-47DF-A82D-3895F809B02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6144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BED1954B-1FEB-4D3E-A7E3-344A0A634C5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4490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F5540FD9-BDA0-44BF-ADE7-A1A04F66302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2016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63627435-40F4-4961-B474-2264E9E82ED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043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31781DE4-95F2-4F72-8602-B71265F087E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0986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0BF905E5-88A1-4D5F-B4D0-4863B0A6C4D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2602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89B42BAE-50D6-4263-8DE4-87581AAF9AA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5422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A225F4CD-A0BE-4A09-B8E9-6964004C630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3943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DABD2F95-FC98-4A15-9A11-F5C1AD50059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2576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3A64E454-6594-40A7-B66E-A729736A2F2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4035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8C52288A-5E8F-40D4-B21E-1E62750EE30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6149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B1B87E90-062B-403E-84A2-55B35A5E60E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2068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83CAEDDA-472D-4589-8B61-1F572AF2F78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7855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701CCB3D-1F37-45AB-A5DC-4D4D080602D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2947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ABECAFBB-BD0A-48FE-91D3-8077B237056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097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FFABBA8-F441-4DD0-992A-8DF3796D1A9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460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83790445-1D44-4D36-905A-8575DEFC9BE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0517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54737B01-2416-4F20-BBA1-8F46A94DD69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2616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F3F82866-5335-4820-9041-43BFC146573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8420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71BD3684-3171-4780-B295-1057273CC51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9969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18385614-C51E-402D-8455-3EFFD4C6201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1065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58408317-5421-4ABE-946F-18916B1B79E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6891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E206AEC2-03B7-4E33-955D-7F2D1BCDED7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6838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FD5E22CA-8D10-45B0-9CC6-CF603F98D60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6282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73B7F580-200F-48C5-9440-C755128AAE8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2992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E440C4A-745A-4E9A-99F1-94E45AD3A87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122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7B099450-0ACA-47AF-863A-07FC58E5BF6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7130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31D3B08C-3F4D-477C-ADDE-BE8F997FF8D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7470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1E2F7CD8-CAC6-4B19-8C21-14A356FC29E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653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20150AF1-9417-418C-96E5-9314748EBB8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0639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F9F77730-AA85-4EFE-93C1-00AA00A3F9C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5110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5E211583-2B26-40F8-9C6B-BEE30FB2E4D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6514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A32B4B7F-BAAB-42D8-88CA-4C51800B300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50887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0C5C4A24-C7E9-4F02-A59F-7880658CF35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7937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C30574A1-1D50-42D9-A32F-6B51FC15B91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5485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6ED6DC9E-AEAF-482C-B1FE-0D5E015F598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5409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A4F943A1-C9A0-4D65-AD09-7417A737981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4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15B5B3C4-9B6B-47B9-A46E-4314D51F647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92828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7CE720CB-0E53-49F3-9726-6D72B9D69E9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3028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07657A33-1C60-4F30-AAFA-D9A84151136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08699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D8CF6F34-C97B-409C-93B2-299108BFE1D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0916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D09FF08-765E-4F20-B8D9-02324ABADF1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02187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8862317-F224-4F3F-A3F1-A88AAC45F8F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7715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2F07733C-2269-4E40-9B6A-C4A59CE87CD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748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3DAAAAE-5D47-4136-B79C-1346560C01C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772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776C5A70-4C61-4441-BF3E-877E9DC5222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09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5F9FB56A-D2A3-4A34-B7F5-23B42721548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39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2819400"/>
            <a:ext cx="12192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4000" y="2133600"/>
            <a:ext cx="11684000" cy="7620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819400"/>
            <a:ext cx="11582400" cy="32004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Phillips- Mag Bio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pPr>
              <a:defRPr/>
            </a:pPr>
            <a:fld id="{12E3AEFE-207D-494D-AAE5-B63E64A08D1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7668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Phillips- Mag Bio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064E5-11E4-4BAF-B436-62B8DE6488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3848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9400" y="76200"/>
            <a:ext cx="30226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" y="76200"/>
            <a:ext cx="88646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Phillips- Mag Bio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A9727-E00C-4A3D-ACD9-0F2F306F020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2924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76200"/>
            <a:ext cx="12090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838200"/>
            <a:ext cx="5791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838200"/>
            <a:ext cx="5791200" cy="548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Phillips- Mag Bio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69105-B9CC-414C-9378-BC7DBE4566F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5725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76200"/>
            <a:ext cx="12090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3200" y="838200"/>
            <a:ext cx="5791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838200"/>
            <a:ext cx="5791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03200" y="3657600"/>
            <a:ext cx="5791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657600"/>
            <a:ext cx="5791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Phillips- Mag Bio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7E9B9-0F2C-4BBA-9D8C-1A7CE994F06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8058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76200"/>
            <a:ext cx="12090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838200"/>
            <a:ext cx="5791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38200"/>
            <a:ext cx="5791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Phillips- Mag Bio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6A714-4CF8-4866-BCBF-33865E281D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6147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76200"/>
            <a:ext cx="12090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38200"/>
            <a:ext cx="5791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838200"/>
            <a:ext cx="5791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Phillips- Mag Bio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43C6E-0ACD-4F8F-B898-C0A45A13A9C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2505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76200"/>
            <a:ext cx="12090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838200"/>
            <a:ext cx="117856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3657600"/>
            <a:ext cx="117856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Phillips- Mag Bio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4F1D3-22BF-4599-AF8C-061D220289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0113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76200"/>
            <a:ext cx="12090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838200"/>
            <a:ext cx="11785600" cy="548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Phillips- Mag Bio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66739-A82C-45EE-AAEE-A22534391F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768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Phillips- Mag Bio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6AEFC-117A-4F6E-8037-B614A85A89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9605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Phillips- Mag Bio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28026-F402-40C9-B3DF-B6D8172AA8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414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38200"/>
            <a:ext cx="5791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38200"/>
            <a:ext cx="5791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Phillips- Mag Bio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F5D9C-6D6E-4161-8231-2C2A8ED713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5311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Phillips- Mag Bio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3E8CB-4133-4C08-8B9A-6C64BA00117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6599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Phillips- Mag Bio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11FC0-8FBD-4E77-919A-6F88093559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9584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Phillips- Mag Bio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9D836-E8F6-4B59-9B1A-534212C4108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2788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Phillips- Mag Bio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05222-BCEE-44AB-83EC-5EDE901FD6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7327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Phillips- Mag Bio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F8C9A-E069-4FC9-BB59-EB40E72FA2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7428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" y="76200"/>
            <a:ext cx="1209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838200"/>
            <a:ext cx="11785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effectLst/>
                <a:latin typeface="Eras Bold IT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532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effectLst/>
                <a:latin typeface="Eras Bold IT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Phillips- Mag Bio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5532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chemeClr val="tx1"/>
                </a:solidFill>
                <a:latin typeface="Eras Bold ITC" panose="020B0907030504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D72884-C90E-4F5C-A804-95F09496FD9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8467" y="796925"/>
            <a:ext cx="12192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ideo" Target="http://www.biologyjunction.com/86%5b1%5d.jpg" TargetMode="Externa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6.xml"/><Relationship Id="rId1" Type="http://schemas.openxmlformats.org/officeDocument/2006/relationships/video" Target="http://www.biologyjunction.com/Anaphase%5b1%5d.jpg" TargetMode="Externa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iknow.net/player_window.html?url=media/prophase_video_auto.swf&amp;width=360&amp;height=285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cmassengale\Application%20Data\Microsoft\Media%20Catalog\chromo%5b1%5d.jpg" TargetMode="Externa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cmassengale\Application%20Data\Microsoft\Media%20Catalog\uncoiled_chromatin%5b1%5d.jpg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52723A-C3F3-410F-B674-79B39D80B46F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95600" y="3086100"/>
            <a:ext cx="6553200" cy="723900"/>
          </a:xfrm>
        </p:spPr>
        <p:txBody>
          <a:bodyPr/>
          <a:lstStyle/>
          <a:p>
            <a:pPr eaLnBrk="1" hangingPunct="1">
              <a:defRPr/>
            </a:pPr>
            <a:r>
              <a:rPr lang="en-US" sz="9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Cellular Division- </a:t>
            </a:r>
            <a:r>
              <a:rPr 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Part 1- Mitosis</a:t>
            </a:r>
            <a:br>
              <a:rPr lang="en-US" sz="9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MAGNET BIOLOGY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251421523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18DF6D-DBC3-4857-A38B-8162F66B7C83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33400"/>
            <a:ext cx="90678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Compacting DNA into Chromosomes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676400"/>
            <a:ext cx="3048000" cy="46482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altLang="en-US" sz="3600" b="1">
                <a:solidFill>
                  <a:schemeClr val="bg2"/>
                </a:solidFill>
                <a:latin typeface="Comic Sans MS" panose="030F0702030302020204" pitchFamily="66" charset="0"/>
              </a:rPr>
              <a:t>DNA is tightly coiled around</a:t>
            </a:r>
            <a:r>
              <a:rPr lang="en-US" altLang="en-US" sz="3600" b="1">
                <a:solidFill>
                  <a:srgbClr val="339966"/>
                </a:solidFill>
                <a:latin typeface="Comic Sans MS" panose="030F0702030302020204" pitchFamily="66" charset="0"/>
              </a:rPr>
              <a:t> proteins called histones</a:t>
            </a:r>
            <a:endParaRPr lang="en-US" altLang="en-US" sz="3600"/>
          </a:p>
        </p:txBody>
      </p:sp>
      <p:pic>
        <p:nvPicPr>
          <p:cNvPr id="219142" name="Picture 6" descr="chrom1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752600"/>
            <a:ext cx="5257800" cy="4419600"/>
          </a:xfrm>
          <a:noFill/>
        </p:spPr>
      </p:pic>
      <p:sp>
        <p:nvSpPr>
          <p:cNvPr id="23558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1676669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 autoUpdateAnimBg="0"/>
      <p:bldP spid="21913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CC5C64-C90A-42DF-80E8-BC386B0538D0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Chromosomes in Dividing Cells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371600"/>
            <a:ext cx="4343400" cy="51054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latin typeface="Comic Sans MS" pitchFamily="66" charset="0"/>
              </a:rPr>
              <a:t>Duplicated chromosomes are called </a:t>
            </a:r>
            <a:r>
              <a:rPr lang="en-US" sz="3600" b="1">
                <a:solidFill>
                  <a:srgbClr val="339966"/>
                </a:solidFill>
                <a:latin typeface="Comic Sans MS" pitchFamily="66" charset="0"/>
              </a:rPr>
              <a:t>chromatids</a:t>
            </a:r>
            <a:r>
              <a:rPr lang="en-US" sz="3600" b="1">
                <a:solidFill>
                  <a:schemeClr val="bg2"/>
                </a:solidFill>
                <a:latin typeface="Comic Sans MS" pitchFamily="66" charset="0"/>
              </a:rPr>
              <a:t> &amp; are held together by the </a:t>
            </a:r>
            <a:r>
              <a:rPr lang="en-US" sz="3600" b="1">
                <a:solidFill>
                  <a:srgbClr val="339966"/>
                </a:solidFill>
                <a:latin typeface="Comic Sans MS" pitchFamily="66" charset="0"/>
              </a:rPr>
              <a:t>centromere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endParaRPr lang="en-US" sz="3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0230" name="Picture 6" descr="Copy (3) of chromosome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990601"/>
            <a:ext cx="4800600" cy="5280025"/>
          </a:xfrm>
          <a:noFill/>
        </p:spPr>
      </p:pic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5867400" y="6400800"/>
            <a:ext cx="4038600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Called Sister Chromatids</a:t>
            </a:r>
          </a:p>
        </p:txBody>
      </p:sp>
      <p:sp>
        <p:nvSpPr>
          <p:cNvPr id="25607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1647103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 autoUpdateAnimBg="0"/>
      <p:bldP spid="180227" grpId="0" build="p" autoUpdateAnimBg="0"/>
      <p:bldP spid="18842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1860E1-85DB-423A-B73A-EF8DD6C7BA9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Karyotype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4572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</a:t>
            </a:r>
            <a:r>
              <a:rPr lang="en-U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picture</a:t>
            </a: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the chromosomes from a human cell </a:t>
            </a:r>
            <a:r>
              <a:rPr lang="en-U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arranged in pairs by size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First 22 pairs are called </a:t>
            </a:r>
            <a:r>
              <a:rPr lang="en-U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autosomes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Last pair are the </a:t>
            </a:r>
            <a:r>
              <a:rPr lang="en-U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sex chromosomes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XX</a:t>
            </a: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female or </a:t>
            </a:r>
            <a:r>
              <a:rPr lang="en-U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XY</a:t>
            </a: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male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endParaRPr lang="en-US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51556" name="Picture 4" descr="11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334" r="16251" b="3334"/>
          <a:stretch>
            <a:fillRect/>
          </a:stretch>
        </p:blipFill>
        <p:spPr bwMode="auto">
          <a:xfrm>
            <a:off x="6248400" y="1219200"/>
            <a:ext cx="41862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29033013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DBA78C-8CE6-4605-9B7E-4320F9EE66B1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28800" y="1371600"/>
            <a:ext cx="8680450" cy="5226050"/>
            <a:chOff x="96" y="528"/>
            <a:chExt cx="5568" cy="3724"/>
          </a:xfrm>
        </p:grpSpPr>
        <p:pic>
          <p:nvPicPr>
            <p:cNvPr id="29705" name="Picture 4" descr="FG10_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32"/>
            <a:stretch>
              <a:fillRect/>
            </a:stretch>
          </p:blipFill>
          <p:spPr bwMode="auto">
            <a:xfrm>
              <a:off x="96" y="528"/>
              <a:ext cx="5568" cy="3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8773" name="Text Box 5"/>
            <p:cNvSpPr txBox="1">
              <a:spLocks noChangeArrowheads="1"/>
            </p:cNvSpPr>
            <p:nvPr/>
          </p:nvSpPr>
          <p:spPr bwMode="auto">
            <a:xfrm>
              <a:off x="1008" y="3666"/>
              <a:ext cx="11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88774" name="Text Box 6"/>
            <p:cNvSpPr txBox="1">
              <a:spLocks noChangeArrowheads="1"/>
            </p:cNvSpPr>
            <p:nvPr/>
          </p:nvSpPr>
          <p:spPr bwMode="auto">
            <a:xfrm>
              <a:off x="4560" y="3474"/>
              <a:ext cx="11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88775" name="Rectangle 7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534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Boy or Girl?</a:t>
            </a:r>
          </a:p>
        </p:txBody>
      </p:sp>
      <p:sp>
        <p:nvSpPr>
          <p:cNvPr id="288776" name="Text Box 8"/>
          <p:cNvSpPr txBox="1">
            <a:spLocks noChangeArrowheads="1"/>
          </p:cNvSpPr>
          <p:nvPr/>
        </p:nvSpPr>
        <p:spPr bwMode="auto">
          <a:xfrm>
            <a:off x="7315200" y="4114800"/>
            <a:ext cx="2667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Y - Chromosome</a:t>
            </a:r>
          </a:p>
        </p:txBody>
      </p:sp>
      <p:sp>
        <p:nvSpPr>
          <p:cNvPr id="288778" name="Text Box 10"/>
          <p:cNvSpPr txBox="1">
            <a:spLocks noChangeArrowheads="1"/>
          </p:cNvSpPr>
          <p:nvPr/>
        </p:nvSpPr>
        <p:spPr bwMode="auto">
          <a:xfrm>
            <a:off x="2895600" y="6019800"/>
            <a:ext cx="27432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X - Chromosome</a:t>
            </a:r>
          </a:p>
        </p:txBody>
      </p:sp>
      <p:sp>
        <p:nvSpPr>
          <p:cNvPr id="288779" name="Text Box 11"/>
          <p:cNvSpPr txBox="1">
            <a:spLocks noChangeArrowheads="1"/>
          </p:cNvSpPr>
          <p:nvPr/>
        </p:nvSpPr>
        <p:spPr bwMode="auto">
          <a:xfrm>
            <a:off x="1524000" y="685801"/>
            <a:ext cx="89154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The Y Chromosome Decides</a:t>
            </a:r>
          </a:p>
        </p:txBody>
      </p:sp>
      <p:sp>
        <p:nvSpPr>
          <p:cNvPr id="29704" name="Footer Placehold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301722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5" grpId="0" autoUpdateAnimBg="0"/>
      <p:bldP spid="288776" grpId="0" autoUpdateAnimBg="0"/>
      <p:bldP spid="288778" grpId="0" autoUpdateAnimBg="0"/>
      <p:bldP spid="28877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AE9FF3-17D1-4CDB-83C8-C664E65EE47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3112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14600" y="2819400"/>
            <a:ext cx="7086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Reproduction</a:t>
            </a:r>
          </a:p>
        </p:txBody>
      </p:sp>
      <p:sp>
        <p:nvSpPr>
          <p:cNvPr id="3174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4874241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15AC67-CC87-45FF-AF2A-37D989D32FAF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Types of Cell Reproduction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Asexual reproduction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involves a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single cell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dividing to make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 new, identical daughter cells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Mitosis &amp; binary fission 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are examples of asexual reproduction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Sexual reproduction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involves two cells (egg &amp; sperm) joining to make a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new cell (zygote)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that is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NOT identical to the original cells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Meiosis 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is an example</a:t>
            </a:r>
          </a:p>
        </p:txBody>
      </p:sp>
      <p:sp>
        <p:nvSpPr>
          <p:cNvPr id="3379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3611311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2" grpId="0" autoUpdateAnimBg="0"/>
      <p:bldP spid="31232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8524F9-2514-4B3E-A588-3F47E61821DD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914400"/>
            <a:ext cx="8534400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Division in Prokaryotes</a:t>
            </a:r>
          </a:p>
        </p:txBody>
      </p:sp>
      <p:pic>
        <p:nvPicPr>
          <p:cNvPr id="141317" name="Picture 5" descr="11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3334" r="27499" b="3334"/>
          <a:stretch>
            <a:fillRect/>
          </a:stretch>
        </p:blipFill>
        <p:spPr bwMode="auto">
          <a:xfrm>
            <a:off x="4953000" y="2743200"/>
            <a:ext cx="2478088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3826725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1FFAAD-7FAE-43A6-AED9-AD382DC42AC2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Division in Prokaryotes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Prokaryotes such as </a:t>
            </a:r>
            <a:r>
              <a:rPr lang="en-US" sz="28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bacteria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divide into 2 identical cells by the process of </a:t>
            </a:r>
            <a:r>
              <a:rPr lang="en-US" sz="28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binary fission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28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Single chromosome makes a copy of itself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wall forms between the chromosomes dividing the cell</a:t>
            </a:r>
          </a:p>
        </p:txBody>
      </p:sp>
      <p:pic>
        <p:nvPicPr>
          <p:cNvPr id="67589" name="Picture 5" descr="binary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990600"/>
            <a:ext cx="3962400" cy="5486400"/>
          </a:xfrm>
          <a:noFill/>
        </p:spPr>
      </p:pic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6096000" y="1143001"/>
            <a:ext cx="14478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Parent cell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6172200" y="6400800"/>
            <a:ext cx="4114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2 identical daughter cells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5410200" y="2743201"/>
            <a:ext cx="20574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Chromosome replicates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4876800" y="4343400"/>
            <a:ext cx="1752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Cell splits</a:t>
            </a:r>
          </a:p>
        </p:txBody>
      </p:sp>
      <p:sp>
        <p:nvSpPr>
          <p:cNvPr id="37898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2680512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587" grpId="0" build="p" autoUpdateAnimBg="0"/>
      <p:bldP spid="67590" grpId="0" autoUpdateAnimBg="0"/>
      <p:bldP spid="67591" grpId="0" autoUpdateAnimBg="0"/>
      <p:bldP spid="67592" grpId="0" autoUpdateAnimBg="0"/>
      <p:bldP spid="6759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E9012F-5C66-4072-A9C0-C574D31C050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82296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Prokaryotic Cell Undergoing Binary Fission</a:t>
            </a:r>
          </a:p>
        </p:txBody>
      </p:sp>
      <p:pic>
        <p:nvPicPr>
          <p:cNvPr id="39940" name="Picture 9" descr="TEM-Fission_r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2057400"/>
            <a:ext cx="5135563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393443034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817595-8EB7-4563-A6E1-6DAC346034B2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41987" name="Picture 1027" descr="BinaryFissionAnimationC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7543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Animation of Binary Fission</a:t>
            </a:r>
          </a:p>
        </p:txBody>
      </p:sp>
      <p:sp>
        <p:nvSpPr>
          <p:cNvPr id="4198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418716847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AF7E48-E311-4502-958F-4258DA645F36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Division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 cells are derived from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pre-existing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New cells are produced for </a:t>
            </a:r>
            <a:r>
              <a:rPr 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growth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and to replace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damaged or old cells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Differs in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prokaryotes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(bacteria and </a:t>
            </a:r>
            <a:r>
              <a:rPr lang="en-US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archaea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 and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eukaryotes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en-US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protists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fungi, plants, &amp; animals)</a:t>
            </a:r>
          </a:p>
        </p:txBody>
      </p:sp>
      <p:sp>
        <p:nvSpPr>
          <p:cNvPr id="717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2870876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utoUpdateAnimBg="0"/>
      <p:bldP spid="6150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7DF0B4-15A2-4A28-AAC3-DFAAA58DC0CB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2971800"/>
            <a:ext cx="8229600" cy="762000"/>
          </a:xfrm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9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Cell Cycle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en-US" altLang="en-US" sz="4800">
                <a:solidFill>
                  <a:schemeClr val="tx2"/>
                </a:solidFill>
              </a:rPr>
              <a:t>  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1761214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070E90-5A62-4F1D-A1E9-1BFA8274BA4D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Five Phases of the Cell Cycle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371600"/>
            <a:ext cx="7848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tabLst>
                <a:tab pos="911225" algn="l"/>
              </a:tabLst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</a:t>
            </a:r>
            <a:r>
              <a:rPr lang="en-US" sz="36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- primary growth phase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tabLst>
                <a:tab pos="911225" algn="l"/>
              </a:tabLst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 – synthesis; DNA replicated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tabLst>
                <a:tab pos="911225" algn="l"/>
              </a:tabLst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</a:t>
            </a:r>
            <a:r>
              <a:rPr lang="en-US" sz="36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- secondary growth phase</a:t>
            </a:r>
          </a:p>
          <a:p>
            <a:pPr lvl="1" eaLnBrk="1" hangingPunct="1">
              <a:lnSpc>
                <a:spcPct val="90000"/>
              </a:lnSpc>
              <a:buNone/>
              <a:tabLst>
                <a:tab pos="911225" algn="l"/>
              </a:tabLst>
              <a:defRPr/>
            </a:pPr>
            <a:r>
              <a:rPr lang="en-US" sz="3600" b="1" i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collectively these 3 stages are called interphase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tabLst>
                <a:tab pos="911225" algn="l"/>
              </a:tabLst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 - mitosis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tabLst>
                <a:tab pos="911225" algn="l"/>
              </a:tabLst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 - cytokinesis</a:t>
            </a:r>
          </a:p>
        </p:txBody>
      </p:sp>
      <p:sp>
        <p:nvSpPr>
          <p:cNvPr id="4608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24859716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utoUpdateAnimBg="0"/>
      <p:bldP spid="16179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F40AA5-F930-424E-B628-4EFFFFE28A32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Cycle</a:t>
            </a:r>
          </a:p>
        </p:txBody>
      </p:sp>
      <p:pic>
        <p:nvPicPr>
          <p:cNvPr id="162819" name="Picture 3" descr="11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3334" r="3751"/>
          <a:stretch>
            <a:fillRect/>
          </a:stretch>
        </p:blipFill>
        <p:spPr bwMode="auto">
          <a:xfrm>
            <a:off x="2743201" y="990600"/>
            <a:ext cx="6765925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1169186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3E818D-09A8-435D-9EDC-C67B052227FC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Interphase - G</a:t>
            </a:r>
            <a:r>
              <a:rPr lang="en-US" sz="54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</a:t>
            </a: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Stage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7772400" cy="4572000"/>
          </a:xfrm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</a:t>
            </a:r>
            <a:r>
              <a:rPr lang="en-US" sz="3600" b="1" baseline="3000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growth stage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after cell division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mature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by making more cytoplasm &amp; organelles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carries on its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normal metabolic activities</a:t>
            </a:r>
          </a:p>
        </p:txBody>
      </p:sp>
      <p:sp>
        <p:nvSpPr>
          <p:cNvPr id="5018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2119415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utoUpdateAnimBg="0"/>
      <p:bldP spid="10752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FC7AB8-32E7-4D70-B761-5AC1E510B57F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863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Interphase – S Stage</a:t>
            </a:r>
          </a:p>
        </p:txBody>
      </p:sp>
      <p:sp>
        <p:nvSpPr>
          <p:cNvPr id="1863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Synthesis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stage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DNA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is copied or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replicated</a:t>
            </a:r>
          </a:p>
          <a:p>
            <a:pPr algn="ctr" eaLnBrk="1" hangingPunct="1">
              <a:buClr>
                <a:schemeClr val="bg2"/>
              </a:buClr>
              <a:buFont typeface="Wingdings" pitchFamily="2" charset="2"/>
              <a:buNone/>
              <a:defRPr/>
            </a:pPr>
            <a:endParaRPr lang="en-US" sz="3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86372" name="Picture 1028" descr="an_dna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1"/>
            <a:ext cx="188595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3" name="Picture 1029" descr="slide0001_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1"/>
            <a:ext cx="19050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4" name="Picture 1030" descr="an_dna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4343401"/>
            <a:ext cx="1293813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5" name="Picture 1031" descr="an_dna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9" y="2209801"/>
            <a:ext cx="13430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6" name="Text Box 1032"/>
          <p:cNvSpPr txBox="1">
            <a:spLocks noChangeArrowheads="1"/>
          </p:cNvSpPr>
          <p:nvPr/>
        </p:nvSpPr>
        <p:spPr bwMode="auto">
          <a:xfrm>
            <a:off x="8686800" y="3124200"/>
            <a:ext cx="14478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Two identical copies of DNA</a:t>
            </a:r>
          </a:p>
        </p:txBody>
      </p:sp>
      <p:sp>
        <p:nvSpPr>
          <p:cNvPr id="186377" name="Text Box 1033"/>
          <p:cNvSpPr txBox="1">
            <a:spLocks noChangeArrowheads="1"/>
          </p:cNvSpPr>
          <p:nvPr/>
        </p:nvSpPr>
        <p:spPr bwMode="auto">
          <a:xfrm>
            <a:off x="2667000" y="5715001"/>
            <a:ext cx="18288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Original DNA</a:t>
            </a:r>
          </a:p>
        </p:txBody>
      </p:sp>
      <p:sp>
        <p:nvSpPr>
          <p:cNvPr id="52235" name="Footer Placehold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1412054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 autoUpdateAnimBg="0"/>
      <p:bldP spid="186371" grpId="0" build="p" autoUpdateAnimBg="0"/>
      <p:bldP spid="186376" grpId="0" autoUpdateAnimBg="0"/>
      <p:bldP spid="18637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EEE70B-18B6-4DD0-8228-544E36411B9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87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Interphase – G</a:t>
            </a:r>
            <a:r>
              <a:rPr lang="en-US" sz="54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Stage</a:t>
            </a:r>
          </a:p>
        </p:txBody>
      </p:sp>
      <p:sp>
        <p:nvSpPr>
          <p:cNvPr id="1873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676400" y="1219200"/>
            <a:ext cx="8839200" cy="44958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US" sz="3600" b="1" baseline="3000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nd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Growth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Stage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Occurs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after DNA has been copied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 cell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structures needed for division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are made (e.g. centrioles)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Both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organelles &amp; proteins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are synthesized</a:t>
            </a:r>
          </a:p>
        </p:txBody>
      </p:sp>
      <p:sp>
        <p:nvSpPr>
          <p:cNvPr id="5427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571414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autoUpdateAnimBg="0"/>
      <p:bldP spid="18739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408D0D-B6FA-4DAE-A152-FD9BA84D24E4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64866" name="Picture 2" descr="11_1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2499" r="10625" b="1666"/>
          <a:stretch>
            <a:fillRect/>
          </a:stretch>
        </p:blipFill>
        <p:spPr bwMode="auto">
          <a:xfrm>
            <a:off x="3048000" y="838201"/>
            <a:ext cx="6629400" cy="586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9525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What’s Happening in Interphase?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1752600" y="16764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What the cell looks like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2590800" y="34290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Animal Cell</a:t>
            </a:r>
          </a:p>
        </p:txBody>
      </p:sp>
      <p:sp>
        <p:nvSpPr>
          <p:cNvPr id="164870" name="Line 6"/>
          <p:cNvSpPr>
            <a:spLocks noChangeShapeType="1"/>
          </p:cNvSpPr>
          <p:nvPr/>
        </p:nvSpPr>
        <p:spPr bwMode="auto">
          <a:xfrm>
            <a:off x="4419600" y="36576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4871" name="Line 7"/>
          <p:cNvSpPr>
            <a:spLocks noChangeShapeType="1"/>
          </p:cNvSpPr>
          <p:nvPr/>
        </p:nvSpPr>
        <p:spPr bwMode="auto">
          <a:xfrm>
            <a:off x="4953000" y="1905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1752600" y="54864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What’s occurring</a:t>
            </a:r>
          </a:p>
        </p:txBody>
      </p:sp>
      <p:sp>
        <p:nvSpPr>
          <p:cNvPr id="164873" name="Line 9"/>
          <p:cNvSpPr>
            <a:spLocks noChangeShapeType="1"/>
          </p:cNvSpPr>
          <p:nvPr/>
        </p:nvSpPr>
        <p:spPr bwMode="auto">
          <a:xfrm>
            <a:off x="4191000" y="5715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6331" name="Footer Placehold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13500169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autoUpdateAnimBg="0"/>
      <p:bldP spid="164868" grpId="0" autoUpdateAnimBg="0"/>
      <p:bldP spid="164869" grpId="0" autoUpdateAnimBg="0"/>
      <p:bldP spid="16487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289B7D-AC31-4101-9E1E-22FB4A5AAC93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5837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6264" r="2974" b="6055"/>
          <a:stretch>
            <a:fillRect/>
          </a:stretch>
        </p:blipFill>
        <p:spPr bwMode="auto">
          <a:xfrm>
            <a:off x="2209800" y="1066800"/>
            <a:ext cx="7696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Sketch the Cell Cycle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524000" y="4800601"/>
            <a:ext cx="16764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Daughter Cells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4953000" y="1676400"/>
            <a:ext cx="2133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DNA Copied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3276600" y="2438401"/>
            <a:ext cx="12954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Cells Mature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6934200" y="2209801"/>
            <a:ext cx="28956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Cells prepare for Division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4953000" y="5562601"/>
            <a:ext cx="33528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Cell Divides into Identical cells</a:t>
            </a:r>
          </a:p>
        </p:txBody>
      </p:sp>
      <p:sp>
        <p:nvSpPr>
          <p:cNvPr id="58378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119784033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1264E4-6DF6-4BA3-8D3F-E9BEE1312BFC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43200"/>
            <a:ext cx="90678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9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Mitosis</a:t>
            </a:r>
          </a:p>
        </p:txBody>
      </p:sp>
      <p:sp>
        <p:nvSpPr>
          <p:cNvPr id="6042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21489647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51AD3B-8771-4A49-A461-0CC95465750A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Mitosis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Division of the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nucleus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Also called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karyokinesis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Only occurs in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eukaryotes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four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stages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Doesn’t occur in some cells such as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brain cells</a:t>
            </a:r>
          </a:p>
        </p:txBody>
      </p:sp>
      <p:pic>
        <p:nvPicPr>
          <p:cNvPr id="191494" name="Picture 6" descr="mitosis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7"/>
          <a:stretch>
            <a:fillRect/>
          </a:stretch>
        </p:blipFill>
        <p:spPr>
          <a:xfrm>
            <a:off x="5943600" y="1066800"/>
            <a:ext cx="4572000" cy="5181600"/>
          </a:xfrm>
          <a:noFill/>
        </p:spPr>
      </p:pic>
      <p:sp>
        <p:nvSpPr>
          <p:cNvPr id="62470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4226761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 autoUpdateAnimBg="0"/>
      <p:bldP spid="19149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496BD4-0351-4B4B-8009-6BCC57D7D35A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Keeping Cells Identical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600200"/>
            <a:ext cx="5105400" cy="47244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None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instructions for making cell parts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are encoded in the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DNA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so each new cell must get a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complete set of the DNA molecules</a:t>
            </a:r>
            <a:r>
              <a:rPr lang="en-US" sz="3600">
                <a:solidFill>
                  <a:srgbClr val="339966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endParaRPr lang="en-US" sz="3600">
              <a:solidFill>
                <a:srgbClr val="339966"/>
              </a:solidFill>
              <a:latin typeface="Comic Sans MS" pitchFamily="66" charset="0"/>
            </a:endParaRPr>
          </a:p>
        </p:txBody>
      </p:sp>
      <p:pic>
        <p:nvPicPr>
          <p:cNvPr id="17414" name="Picture 6" descr="clip010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838200"/>
            <a:ext cx="3124200" cy="5486400"/>
          </a:xfrm>
          <a:noFill/>
        </p:spPr>
      </p:pic>
      <p:sp>
        <p:nvSpPr>
          <p:cNvPr id="9222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3415982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018762-FA56-41A7-9E6C-A95ACC173BDD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Four Mitotic Stages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600200"/>
            <a:ext cx="4343400" cy="41148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44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</a:t>
            </a:r>
            <a:r>
              <a:rPr lang="en-US" sz="4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phase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44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Meta</a:t>
            </a:r>
            <a:r>
              <a:rPr lang="en-US" sz="4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phase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44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Ana</a:t>
            </a:r>
            <a:r>
              <a:rPr lang="en-US" sz="4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phase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44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Telo</a:t>
            </a:r>
            <a:r>
              <a:rPr lang="en-US" sz="4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phase</a:t>
            </a:r>
          </a:p>
        </p:txBody>
      </p:sp>
      <p:pic>
        <p:nvPicPr>
          <p:cNvPr id="190469" name="Picture 5" descr="mitosis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8"/>
          <a:stretch>
            <a:fillRect/>
          </a:stretch>
        </p:blipFill>
        <p:spPr>
          <a:xfrm>
            <a:off x="5408614" y="1155700"/>
            <a:ext cx="5106987" cy="5473700"/>
          </a:xfrm>
          <a:noFill/>
        </p:spPr>
      </p:pic>
      <p:sp>
        <p:nvSpPr>
          <p:cNvPr id="190470" name="Line 6"/>
          <p:cNvSpPr>
            <a:spLocks noChangeShapeType="1"/>
          </p:cNvSpPr>
          <p:nvPr/>
        </p:nvSpPr>
        <p:spPr bwMode="auto">
          <a:xfrm>
            <a:off x="4648200" y="19812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0471" name="Line 7"/>
          <p:cNvSpPr>
            <a:spLocks noChangeShapeType="1"/>
          </p:cNvSpPr>
          <p:nvPr/>
        </p:nvSpPr>
        <p:spPr bwMode="auto">
          <a:xfrm>
            <a:off x="5029200" y="2895600"/>
            <a:ext cx="9144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0472" name="Line 8"/>
          <p:cNvSpPr>
            <a:spLocks noChangeShapeType="1"/>
          </p:cNvSpPr>
          <p:nvPr/>
        </p:nvSpPr>
        <p:spPr bwMode="auto">
          <a:xfrm flipV="1">
            <a:off x="4724400" y="2819400"/>
            <a:ext cx="32004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0473" name="Line 9"/>
          <p:cNvSpPr>
            <a:spLocks noChangeShapeType="1"/>
          </p:cNvSpPr>
          <p:nvPr/>
        </p:nvSpPr>
        <p:spPr bwMode="auto">
          <a:xfrm>
            <a:off x="4876800" y="4495800"/>
            <a:ext cx="32004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4522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3555300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utoUpdateAnimBg="0"/>
      <p:bldP spid="19046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43668C-D2DF-402B-9741-E8A861EEF55B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Early Prophase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838200"/>
            <a:ext cx="88392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Chromatin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 nucleus condenses to form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visible chromosomes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Mitotic spindle 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forms from fibers in cytoskeleton or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centrioles (animal)</a:t>
            </a:r>
          </a:p>
        </p:txBody>
      </p:sp>
      <p:pic>
        <p:nvPicPr>
          <p:cNvPr id="165892" name="Picture 4" descr="Mitosis: Early Proph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1"/>
            <a:ext cx="58420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1524001" y="5181600"/>
            <a:ext cx="245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Chromosomes</a:t>
            </a:r>
          </a:p>
        </p:txBody>
      </p:sp>
      <p:sp>
        <p:nvSpPr>
          <p:cNvPr id="165894" name="Line 6"/>
          <p:cNvSpPr>
            <a:spLocks noChangeShapeType="1"/>
          </p:cNvSpPr>
          <p:nvPr/>
        </p:nvSpPr>
        <p:spPr bwMode="auto">
          <a:xfrm flipV="1">
            <a:off x="3505200" y="5105400"/>
            <a:ext cx="304800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1828800" y="3581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Nucleolus</a:t>
            </a:r>
          </a:p>
        </p:txBody>
      </p:sp>
      <p:sp>
        <p:nvSpPr>
          <p:cNvPr id="165896" name="Line 8"/>
          <p:cNvSpPr>
            <a:spLocks noChangeShapeType="1"/>
          </p:cNvSpPr>
          <p:nvPr/>
        </p:nvSpPr>
        <p:spPr bwMode="auto">
          <a:xfrm>
            <a:off x="3352800" y="3810000"/>
            <a:ext cx="220980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7467600" y="3505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Cytoplasm</a:t>
            </a:r>
          </a:p>
        </p:txBody>
      </p:sp>
      <p:sp>
        <p:nvSpPr>
          <p:cNvPr id="165899" name="Line 11"/>
          <p:cNvSpPr>
            <a:spLocks noChangeShapeType="1"/>
          </p:cNvSpPr>
          <p:nvPr/>
        </p:nvSpPr>
        <p:spPr bwMode="auto">
          <a:xfrm flipH="1">
            <a:off x="7620000" y="3733800"/>
            <a:ext cx="1295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5900" name="Text Box 12"/>
          <p:cNvSpPr txBox="1">
            <a:spLocks noChangeArrowheads="1"/>
          </p:cNvSpPr>
          <p:nvPr/>
        </p:nvSpPr>
        <p:spPr bwMode="auto">
          <a:xfrm>
            <a:off x="7848600" y="4876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Nuclear Membrane</a:t>
            </a:r>
          </a:p>
        </p:txBody>
      </p:sp>
      <p:sp>
        <p:nvSpPr>
          <p:cNvPr id="165901" name="Line 13"/>
          <p:cNvSpPr>
            <a:spLocks noChangeShapeType="1"/>
          </p:cNvSpPr>
          <p:nvPr/>
        </p:nvSpPr>
        <p:spPr bwMode="auto">
          <a:xfrm flipH="1">
            <a:off x="7315200" y="5105400"/>
            <a:ext cx="76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6574" name="Footer Placeholder 1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937692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autoUpdateAnimBg="0"/>
      <p:bldP spid="165891" grpId="0" build="p" autoUpdateAnimBg="0"/>
      <p:bldP spid="165893" grpId="0" autoUpdateAnimBg="0"/>
      <p:bldP spid="165895" grpId="0" autoUpdateAnimBg="0"/>
      <p:bldP spid="165897" grpId="0" autoUpdateAnimBg="0"/>
      <p:bldP spid="16590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405E50-36CB-489B-8740-354334FC001D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Late Prophase</a:t>
            </a:r>
          </a:p>
        </p:txBody>
      </p:sp>
      <p:sp>
        <p:nvSpPr>
          <p:cNvPr id="19354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Nuclear membrane &amp; nucleolus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are broken down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Chromosomes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continue condensing &amp; are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clearly visible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Spindle fibers called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kinetochores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attach to the centromere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each chromosome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Spindle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finishes forming between the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poles of the cell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6861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1424433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3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3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3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3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utoUpdateAnimBg="0"/>
      <p:bldP spid="19354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58CF9A-4563-4C4C-A8BF-4A9479E34111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9661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Late Prophase</a:t>
            </a:r>
          </a:p>
        </p:txBody>
      </p:sp>
      <p:sp>
        <p:nvSpPr>
          <p:cNvPr id="196612" name="Rectangle 2052"/>
          <p:cNvSpPr>
            <a:spLocks noChangeArrowheads="1"/>
          </p:cNvSpPr>
          <p:nvPr/>
        </p:nvSpPr>
        <p:spPr bwMode="auto">
          <a:xfrm>
            <a:off x="1731963" y="235426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96614" name="Picture 2054" descr="littlelateproph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22425"/>
            <a:ext cx="6019800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5" name="Text Box 2055"/>
          <p:cNvSpPr txBox="1">
            <a:spLocks noChangeArrowheads="1"/>
          </p:cNvSpPr>
          <p:nvPr/>
        </p:nvSpPr>
        <p:spPr bwMode="auto">
          <a:xfrm>
            <a:off x="2590800" y="6096001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Nucleus &amp; Nucleolus have disintegrated</a:t>
            </a:r>
          </a:p>
        </p:txBody>
      </p:sp>
      <p:sp>
        <p:nvSpPr>
          <p:cNvPr id="196616" name="Text Box 2056"/>
          <p:cNvSpPr txBox="1">
            <a:spLocks noChangeArrowheads="1"/>
          </p:cNvSpPr>
          <p:nvPr/>
        </p:nvSpPr>
        <p:spPr bwMode="auto">
          <a:xfrm>
            <a:off x="1905000" y="18288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Chromosomes </a:t>
            </a:r>
          </a:p>
        </p:txBody>
      </p:sp>
      <p:sp>
        <p:nvSpPr>
          <p:cNvPr id="196617" name="Line 2057"/>
          <p:cNvSpPr>
            <a:spLocks noChangeShapeType="1"/>
          </p:cNvSpPr>
          <p:nvPr/>
        </p:nvSpPr>
        <p:spPr bwMode="auto">
          <a:xfrm>
            <a:off x="4191000" y="2133600"/>
            <a:ext cx="16002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665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121857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utoUpdateAnimBg="0"/>
      <p:bldP spid="196615" grpId="0" autoUpdateAnimBg="0"/>
      <p:bldP spid="19661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88ED77-157D-4774-912A-441F69B3C1D4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976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00200" y="381000"/>
            <a:ext cx="90678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Spindle Fiber attached to Chromosome</a:t>
            </a:r>
          </a:p>
        </p:txBody>
      </p:sp>
      <p:pic>
        <p:nvPicPr>
          <p:cNvPr id="197641" name="Picture 1033" descr="kinetoch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1"/>
            <a:ext cx="830580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43" name="Text Box 1035"/>
          <p:cNvSpPr txBox="1">
            <a:spLocks noChangeArrowheads="1"/>
          </p:cNvSpPr>
          <p:nvPr/>
        </p:nvSpPr>
        <p:spPr bwMode="auto">
          <a:xfrm>
            <a:off x="1752600" y="2286001"/>
            <a:ext cx="34290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Kinetochore Fiber</a:t>
            </a:r>
          </a:p>
        </p:txBody>
      </p:sp>
      <p:sp>
        <p:nvSpPr>
          <p:cNvPr id="197644" name="Line 1036"/>
          <p:cNvSpPr>
            <a:spLocks noChangeShapeType="1"/>
          </p:cNvSpPr>
          <p:nvPr/>
        </p:nvSpPr>
        <p:spPr bwMode="auto">
          <a:xfrm flipV="1">
            <a:off x="4953000" y="2590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7645" name="Line 1037"/>
          <p:cNvSpPr>
            <a:spLocks noChangeShapeType="1"/>
          </p:cNvSpPr>
          <p:nvPr/>
        </p:nvSpPr>
        <p:spPr bwMode="auto">
          <a:xfrm flipV="1">
            <a:off x="6096000" y="5410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7646" name="Text Box 1038"/>
          <p:cNvSpPr txBox="1">
            <a:spLocks noChangeArrowheads="1"/>
          </p:cNvSpPr>
          <p:nvPr/>
        </p:nvSpPr>
        <p:spPr bwMode="auto">
          <a:xfrm>
            <a:off x="1828800" y="6096001"/>
            <a:ext cx="28194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Chromosome</a:t>
            </a:r>
          </a:p>
        </p:txBody>
      </p:sp>
      <p:sp>
        <p:nvSpPr>
          <p:cNvPr id="197647" name="Line 1039"/>
          <p:cNvSpPr>
            <a:spLocks noChangeShapeType="1"/>
          </p:cNvSpPr>
          <p:nvPr/>
        </p:nvSpPr>
        <p:spPr bwMode="auto">
          <a:xfrm flipV="1">
            <a:off x="4191000" y="5867400"/>
            <a:ext cx="685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2714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33381165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autoUpdateAnimBg="0"/>
      <p:bldP spid="197643" grpId="0" autoUpdateAnimBg="0"/>
      <p:bldP spid="19764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3B16CC-12D9-4956-AA60-0AF7416EE1BE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66914" name="Picture 2050" descr="11_1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6667" r="1250" b="2499"/>
          <a:stretch>
            <a:fillRect/>
          </a:stretch>
        </p:blipFill>
        <p:spPr bwMode="auto">
          <a:xfrm>
            <a:off x="2209800" y="906464"/>
            <a:ext cx="7772400" cy="543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5" name="Rectangle 20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Review of Prophase</a:t>
            </a:r>
          </a:p>
        </p:txBody>
      </p:sp>
      <p:sp>
        <p:nvSpPr>
          <p:cNvPr id="166916" name="Text Box 2052"/>
          <p:cNvSpPr txBox="1">
            <a:spLocks noChangeArrowheads="1"/>
          </p:cNvSpPr>
          <p:nvPr/>
        </p:nvSpPr>
        <p:spPr bwMode="auto">
          <a:xfrm>
            <a:off x="1752600" y="1676401"/>
            <a:ext cx="304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What the cell looks like</a:t>
            </a:r>
          </a:p>
        </p:txBody>
      </p:sp>
      <p:sp>
        <p:nvSpPr>
          <p:cNvPr id="166917" name="Line 2053"/>
          <p:cNvSpPr>
            <a:spLocks noChangeShapeType="1"/>
          </p:cNvSpPr>
          <p:nvPr/>
        </p:nvSpPr>
        <p:spPr bwMode="auto">
          <a:xfrm>
            <a:off x="4572000" y="1905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4805" name="Text Box 2053"/>
          <p:cNvSpPr txBox="1">
            <a:spLocks noChangeArrowheads="1"/>
          </p:cNvSpPr>
          <p:nvPr/>
        </p:nvSpPr>
        <p:spPr bwMode="auto">
          <a:xfrm>
            <a:off x="2286000" y="6400800"/>
            <a:ext cx="7620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What’s happening</a:t>
            </a:r>
          </a:p>
        </p:txBody>
      </p:sp>
      <p:sp>
        <p:nvSpPr>
          <p:cNvPr id="74760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583509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 autoUpdateAnimBg="0"/>
      <p:bldP spid="20480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8AF851-FDB9-4C65-9CAE-3FBD274D7495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Spindle Fibers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mitotic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spindle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form from the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microtubules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plants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and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centrioles in animal cells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Polar fibers 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extend from one pole of the cell to the opposite pole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Kinetochore fibers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extend from the pole to the centromere of the chromosome to which they attach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Asters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are short fibers radiating from centrioles</a:t>
            </a:r>
            <a:endParaRPr lang="en-US" sz="3600" b="1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endParaRPr lang="en-US" sz="3600" b="1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7680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1778005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utoUpdateAnimBg="0"/>
      <p:bldP spid="20070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33A785-61BC-4705-8A37-44E7EC6633EA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Sketch The Spindle</a:t>
            </a:r>
          </a:p>
        </p:txBody>
      </p:sp>
      <p:pic>
        <p:nvPicPr>
          <p:cNvPr id="78852" name="Picture 7" descr="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9"/>
          <a:stretch>
            <a:fillRect/>
          </a:stretch>
        </p:blipFill>
        <p:spPr>
          <a:xfrm>
            <a:off x="1828800" y="914400"/>
            <a:ext cx="8686800" cy="5486400"/>
          </a:xfrm>
          <a:noFill/>
        </p:spPr>
      </p:pic>
      <p:sp>
        <p:nvSpPr>
          <p:cNvPr id="7885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3668330067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9A6CA9-FA1C-4CB2-8963-E74E4E317FB7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67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Metaphase</a:t>
            </a:r>
          </a:p>
        </p:txBody>
      </p:sp>
      <p:sp>
        <p:nvSpPr>
          <p:cNvPr id="1679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676400" y="838200"/>
            <a:ext cx="8839200" cy="2667000"/>
          </a:xfrm>
        </p:spPr>
        <p:txBody>
          <a:bodyPr/>
          <a:lstStyle/>
          <a:p>
            <a:pPr lvl="1"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Chromosomes, attached to the </a:t>
            </a:r>
            <a:r>
              <a:rPr lang="en-US" sz="32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kinetochore fibers</a:t>
            </a:r>
            <a:r>
              <a:rPr 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move to the center of the cell</a:t>
            </a:r>
          </a:p>
          <a:p>
            <a:pPr lvl="1"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2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Chromosomes are now lined up at the equator</a:t>
            </a:r>
          </a:p>
        </p:txBody>
      </p:sp>
      <p:pic>
        <p:nvPicPr>
          <p:cNvPr id="167940" name="Picture 1028" descr="11_1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5000"/>
          <a:stretch>
            <a:fillRect/>
          </a:stretch>
        </p:blipFill>
        <p:spPr bwMode="auto">
          <a:xfrm>
            <a:off x="3657600" y="3657600"/>
            <a:ext cx="48768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1" name="Text Box 1029"/>
          <p:cNvSpPr txBox="1">
            <a:spLocks noChangeArrowheads="1"/>
          </p:cNvSpPr>
          <p:nvPr/>
        </p:nvSpPr>
        <p:spPr bwMode="auto">
          <a:xfrm>
            <a:off x="1752600" y="4267200"/>
            <a:ext cx="1828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Pole of the Cell</a:t>
            </a:r>
          </a:p>
        </p:txBody>
      </p:sp>
      <p:sp>
        <p:nvSpPr>
          <p:cNvPr id="167942" name="Line 1030"/>
          <p:cNvSpPr>
            <a:spLocks noChangeShapeType="1"/>
          </p:cNvSpPr>
          <p:nvPr/>
        </p:nvSpPr>
        <p:spPr bwMode="auto">
          <a:xfrm>
            <a:off x="3352800" y="4572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0904" name="Text Box 1031"/>
          <p:cNvSpPr txBox="1">
            <a:spLocks noChangeArrowheads="1"/>
          </p:cNvSpPr>
          <p:nvPr/>
        </p:nvSpPr>
        <p:spPr bwMode="auto">
          <a:xfrm>
            <a:off x="5486400" y="31242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7944" name="Text Box 1032"/>
          <p:cNvSpPr txBox="1">
            <a:spLocks noChangeArrowheads="1"/>
          </p:cNvSpPr>
          <p:nvPr/>
        </p:nvSpPr>
        <p:spPr bwMode="auto">
          <a:xfrm>
            <a:off x="5486400" y="3048001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Equator of Cell</a:t>
            </a:r>
          </a:p>
        </p:txBody>
      </p:sp>
      <p:sp>
        <p:nvSpPr>
          <p:cNvPr id="167945" name="Line 1033"/>
          <p:cNvSpPr>
            <a:spLocks noChangeShapeType="1"/>
          </p:cNvSpPr>
          <p:nvPr/>
        </p:nvSpPr>
        <p:spPr bwMode="auto">
          <a:xfrm>
            <a:off x="6553200" y="3429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0907" name="Footer Placehold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4165693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 bldLvl="5" autoUpdateAnimBg="0"/>
      <p:bldP spid="167941" grpId="0" autoUpdateAnimBg="0"/>
      <p:bldP spid="16794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619537-7793-435C-9D9F-2F5C9FEC7867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Metaphase</a:t>
            </a:r>
          </a:p>
        </p:txBody>
      </p:sp>
      <p:pic>
        <p:nvPicPr>
          <p:cNvPr id="198659" name="86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7924800" y="4495800"/>
            <a:ext cx="2514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Chromosomes lined at the Equator</a:t>
            </a:r>
          </a:p>
        </p:txBody>
      </p:sp>
      <p:sp>
        <p:nvSpPr>
          <p:cNvPr id="198662" name="Line 6"/>
          <p:cNvSpPr>
            <a:spLocks noChangeShapeType="1"/>
          </p:cNvSpPr>
          <p:nvPr/>
        </p:nvSpPr>
        <p:spPr bwMode="auto">
          <a:xfrm flipH="1" flipV="1">
            <a:off x="6705600" y="3886200"/>
            <a:ext cx="12192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3962400" y="1600200"/>
            <a:ext cx="2209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Asters at the poles</a:t>
            </a:r>
          </a:p>
        </p:txBody>
      </p:sp>
      <p:sp>
        <p:nvSpPr>
          <p:cNvPr id="198664" name="Line 8"/>
          <p:cNvSpPr>
            <a:spLocks noChangeShapeType="1"/>
          </p:cNvSpPr>
          <p:nvPr/>
        </p:nvSpPr>
        <p:spPr bwMode="auto">
          <a:xfrm>
            <a:off x="5181600" y="2438400"/>
            <a:ext cx="304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3733800" y="4419600"/>
            <a:ext cx="2209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Spindle Fibers</a:t>
            </a:r>
          </a:p>
        </p:txBody>
      </p:sp>
      <p:sp>
        <p:nvSpPr>
          <p:cNvPr id="198666" name="Line 10"/>
          <p:cNvSpPr>
            <a:spLocks noChangeShapeType="1"/>
          </p:cNvSpPr>
          <p:nvPr/>
        </p:nvSpPr>
        <p:spPr bwMode="auto">
          <a:xfrm flipV="1">
            <a:off x="4876800" y="3429000"/>
            <a:ext cx="12954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8667" name="Line 11"/>
          <p:cNvSpPr>
            <a:spLocks noChangeShapeType="1"/>
          </p:cNvSpPr>
          <p:nvPr/>
        </p:nvSpPr>
        <p:spPr bwMode="auto">
          <a:xfrm>
            <a:off x="5867400" y="2362200"/>
            <a:ext cx="15240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2956" name="Footer Placeholder 1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1186027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8659"/>
                </p:tgtEl>
              </p:cMediaNode>
            </p:video>
          </p:childTnLst>
        </p:cTn>
      </p:par>
    </p:tnLst>
    <p:bldLst>
      <p:bldP spid="198661" grpId="0" autoUpdateAnimBg="0"/>
      <p:bldP spid="198663" grpId="0" autoUpdateAnimBg="0"/>
      <p:bldP spid="19866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DDC700-A238-46C7-BB44-D5CBCFDD8216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DNA Replication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DNA must be copied or</a:t>
            </a: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replicated 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before cell division</a:t>
            </a: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Each new cell will then have an</a:t>
            </a: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identical copy</a:t>
            </a: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of the DNA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endParaRPr lang="en-US" sz="3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9462" name="Picture 6" descr="140px-Dna-split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6900" y="838200"/>
            <a:ext cx="3263900" cy="5486400"/>
          </a:xfr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715000" y="1371600"/>
            <a:ext cx="2438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Original DNA strand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410200" y="3124200"/>
            <a:ext cx="2590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Two new, identical DNA strands</a:t>
            </a:r>
          </a:p>
        </p:txBody>
      </p:sp>
      <p:sp>
        <p:nvSpPr>
          <p:cNvPr id="11272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2029759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autoUpdateAnimBg="0"/>
      <p:bldP spid="19463" grpId="0" autoUpdateAnimBg="0"/>
      <p:bldP spid="19464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12A769-ACED-436E-ABD5-E198A5F51BF2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208898" name="Picture 2050" descr="11_1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1667" r="2499" b="10001"/>
          <a:stretch>
            <a:fillRect/>
          </a:stretch>
        </p:blipFill>
        <p:spPr bwMode="auto">
          <a:xfrm>
            <a:off x="2743201" y="1524001"/>
            <a:ext cx="6950075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99" name="Rectangle 20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Metaphase</a:t>
            </a:r>
          </a:p>
        </p:txBody>
      </p:sp>
      <p:sp>
        <p:nvSpPr>
          <p:cNvPr id="208900" name="Text Box 2052"/>
          <p:cNvSpPr txBox="1">
            <a:spLocks noChangeArrowheads="1"/>
          </p:cNvSpPr>
          <p:nvPr/>
        </p:nvSpPr>
        <p:spPr bwMode="auto">
          <a:xfrm>
            <a:off x="2286000" y="3352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Aster</a:t>
            </a:r>
          </a:p>
        </p:txBody>
      </p:sp>
      <p:sp>
        <p:nvSpPr>
          <p:cNvPr id="208901" name="Line 2053"/>
          <p:cNvSpPr>
            <a:spLocks noChangeShapeType="1"/>
          </p:cNvSpPr>
          <p:nvPr/>
        </p:nvSpPr>
        <p:spPr bwMode="auto">
          <a:xfrm>
            <a:off x="3505200" y="3581400"/>
            <a:ext cx="609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8902" name="Text Box 2054"/>
          <p:cNvSpPr txBox="1">
            <a:spLocks noChangeArrowheads="1"/>
          </p:cNvSpPr>
          <p:nvPr/>
        </p:nvSpPr>
        <p:spPr bwMode="auto">
          <a:xfrm>
            <a:off x="3810000" y="58674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Chromosomes at Equator</a:t>
            </a:r>
          </a:p>
        </p:txBody>
      </p:sp>
      <p:sp>
        <p:nvSpPr>
          <p:cNvPr id="208903" name="Line 2055"/>
          <p:cNvSpPr>
            <a:spLocks noChangeShapeType="1"/>
          </p:cNvSpPr>
          <p:nvPr/>
        </p:nvSpPr>
        <p:spPr bwMode="auto">
          <a:xfrm flipV="1">
            <a:off x="6019800" y="48006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5001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4978816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autoUpdateAnimBg="0"/>
      <p:bldP spid="208900" grpId="0" autoUpdateAnimBg="0"/>
      <p:bldP spid="20890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0619A8-3029-4C3F-B9A7-A4A97CCCA7D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68962" name="Picture 2" descr="11_12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6667" r="16251" b="1666"/>
          <a:stretch>
            <a:fillRect/>
          </a:stretch>
        </p:blipFill>
        <p:spPr bwMode="auto">
          <a:xfrm>
            <a:off x="3276600" y="1066801"/>
            <a:ext cx="5562600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Review of Metaphase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752600" y="1905001"/>
            <a:ext cx="312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What the cell looks like</a:t>
            </a:r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 flipV="1">
            <a:off x="4876800" y="2133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1752600" y="5562601"/>
            <a:ext cx="2057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What’s occurring</a:t>
            </a:r>
          </a:p>
        </p:txBody>
      </p:sp>
      <p:sp>
        <p:nvSpPr>
          <p:cNvPr id="168967" name="Line 7"/>
          <p:cNvSpPr>
            <a:spLocks noChangeShapeType="1"/>
          </p:cNvSpPr>
          <p:nvPr/>
        </p:nvSpPr>
        <p:spPr bwMode="auto">
          <a:xfrm>
            <a:off x="3505200" y="59436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7049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1519596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autoUpdateAnimBg="0"/>
      <p:bldP spid="168966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137799-7404-4902-9F7F-9BF2CF8A2CBE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027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Anaphase</a:t>
            </a:r>
          </a:p>
        </p:txBody>
      </p:sp>
      <p:sp>
        <p:nvSpPr>
          <p:cNvPr id="20275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066800"/>
            <a:ext cx="4038600" cy="52578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Occurs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rapidly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Sister chromatids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are pulled apart to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opposite poles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the cell by kinetochore fibers</a:t>
            </a:r>
          </a:p>
        </p:txBody>
      </p:sp>
      <p:pic>
        <p:nvPicPr>
          <p:cNvPr id="202758" name="Picture 1030" descr="anaphase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066800"/>
            <a:ext cx="4800600" cy="5181600"/>
          </a:xfrm>
          <a:noFill/>
        </p:spPr>
      </p:pic>
      <p:sp>
        <p:nvSpPr>
          <p:cNvPr id="89094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12480211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 autoUpdateAnimBg="0"/>
      <p:bldP spid="20275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34CF06-6F23-46BE-840F-52A08AB3B81D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0582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Anaphase</a:t>
            </a:r>
          </a:p>
        </p:txBody>
      </p:sp>
      <p:pic>
        <p:nvPicPr>
          <p:cNvPr id="205827" name="Anaphase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38200"/>
            <a:ext cx="5562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8" name="Text Box 2052"/>
          <p:cNvSpPr txBox="1">
            <a:spLocks noChangeArrowheads="1"/>
          </p:cNvSpPr>
          <p:nvPr/>
        </p:nvSpPr>
        <p:spPr bwMode="auto">
          <a:xfrm>
            <a:off x="1905000" y="2514601"/>
            <a:ext cx="2362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Sister Chromatids being separated</a:t>
            </a:r>
          </a:p>
        </p:txBody>
      </p:sp>
      <p:sp>
        <p:nvSpPr>
          <p:cNvPr id="205829" name="Line 2053"/>
          <p:cNvSpPr>
            <a:spLocks noChangeShapeType="1"/>
          </p:cNvSpPr>
          <p:nvPr/>
        </p:nvSpPr>
        <p:spPr bwMode="auto">
          <a:xfrm flipV="1">
            <a:off x="3733800" y="2590800"/>
            <a:ext cx="2362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5830" name="Line 2054"/>
          <p:cNvSpPr>
            <a:spLocks noChangeShapeType="1"/>
          </p:cNvSpPr>
          <p:nvPr/>
        </p:nvSpPr>
        <p:spPr bwMode="auto">
          <a:xfrm>
            <a:off x="3733800" y="2819400"/>
            <a:ext cx="1143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1144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2523748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058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5827"/>
                </p:tgtEl>
              </p:cMediaNode>
            </p:video>
          </p:childTnLst>
        </p:cTn>
      </p:par>
    </p:tnLst>
    <p:bldLst>
      <p:bldP spid="205826" grpId="0" autoUpdateAnimBg="0"/>
      <p:bldP spid="205828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DB405B-A808-49F7-9E52-50A83460B8F5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048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Anaphase Review</a:t>
            </a:r>
          </a:p>
        </p:txBody>
      </p:sp>
      <p:pic>
        <p:nvPicPr>
          <p:cNvPr id="204804" name="Picture 1028" descr="anaph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5181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5" name="Text Box 1027"/>
          <p:cNvSpPr txBox="1">
            <a:spLocks noChangeArrowheads="1"/>
          </p:cNvSpPr>
          <p:nvPr/>
        </p:nvSpPr>
        <p:spPr bwMode="auto">
          <a:xfrm>
            <a:off x="1752600" y="1752601"/>
            <a:ext cx="1676400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What the cell looks like</a:t>
            </a:r>
          </a:p>
        </p:txBody>
      </p:sp>
      <p:sp>
        <p:nvSpPr>
          <p:cNvPr id="248836" name="Line 1028"/>
          <p:cNvSpPr>
            <a:spLocks noChangeShapeType="1"/>
          </p:cNvSpPr>
          <p:nvPr/>
        </p:nvSpPr>
        <p:spPr bwMode="auto">
          <a:xfrm>
            <a:off x="3352800" y="23622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8837" name="Text Box 1029"/>
          <p:cNvSpPr txBox="1">
            <a:spLocks noChangeArrowheads="1"/>
          </p:cNvSpPr>
          <p:nvPr/>
        </p:nvSpPr>
        <p:spPr bwMode="auto">
          <a:xfrm>
            <a:off x="1752600" y="5105401"/>
            <a:ext cx="15240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What’s occurring</a:t>
            </a:r>
          </a:p>
        </p:txBody>
      </p:sp>
      <p:sp>
        <p:nvSpPr>
          <p:cNvPr id="248838" name="Line 1030"/>
          <p:cNvSpPr>
            <a:spLocks noChangeShapeType="1"/>
          </p:cNvSpPr>
          <p:nvPr/>
        </p:nvSpPr>
        <p:spPr bwMode="auto">
          <a:xfrm>
            <a:off x="3276600" y="55626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3193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17136235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autoUpdateAnimBg="0"/>
      <p:bldP spid="248835" grpId="0" autoUpdateAnimBg="0"/>
      <p:bldP spid="248837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C1922E-7156-4328-8B1E-AB09BD2FBCF3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Telophase</a:t>
            </a:r>
            <a:endParaRPr 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Sister chromatids at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opposite poles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Spindle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disassembles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Nuclear envelope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forms around each set of sister chromatids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Nucleolus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reappears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CYTOKINESIS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occurs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Chromosomes reappear as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chromatin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en-US" sz="3600" b="1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523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2767956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autoUpdateAnimBg="0"/>
      <p:bldP spid="169987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54712A-7C21-4787-B62B-D12F4CB51D67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71010" name="Picture 2" descr="11_12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6667" r="6250" b="1666"/>
          <a:stretch>
            <a:fillRect/>
          </a:stretch>
        </p:blipFill>
        <p:spPr bwMode="auto">
          <a:xfrm>
            <a:off x="2209800" y="762000"/>
            <a:ext cx="7924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1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9296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Comparison of Anaphase &amp; Telophase</a:t>
            </a:r>
          </a:p>
        </p:txBody>
      </p:sp>
      <p:sp>
        <p:nvSpPr>
          <p:cNvPr id="9728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789521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79FB7E-7A92-4501-A871-96BEB5C207C0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7203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Cytokinesis</a:t>
            </a:r>
          </a:p>
        </p:txBody>
      </p:sp>
      <p:sp>
        <p:nvSpPr>
          <p:cNvPr id="17203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676400" y="838200"/>
            <a:ext cx="8839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40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Means division of the cytoplasm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40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Division</a:t>
            </a:r>
            <a:r>
              <a:rPr lang="en-US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cell into two, identical halves called </a:t>
            </a:r>
            <a:r>
              <a:rPr lang="en-US" sz="40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daughter cells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40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plant cells, cell plate </a:t>
            </a:r>
            <a:r>
              <a:rPr lang="en-US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forms at the equator to divide cell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40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animal cells, </a:t>
            </a:r>
            <a:r>
              <a:rPr lang="en-US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cleavage furrow forms to split cell</a:t>
            </a:r>
          </a:p>
        </p:txBody>
      </p:sp>
      <p:sp>
        <p:nvSpPr>
          <p:cNvPr id="9933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2540960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autoUpdateAnimBg="0"/>
      <p:bldP spid="172035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464CBF-7FDE-43A0-867D-AF1D49B0FC3C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73068" name="Rectangle 308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Cytokinesis</a:t>
            </a:r>
          </a:p>
        </p:txBody>
      </p:sp>
      <p:pic>
        <p:nvPicPr>
          <p:cNvPr id="173059" name="Picture 3075" descr="11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334" r="11250" b="16667"/>
          <a:stretch>
            <a:fillRect/>
          </a:stretch>
        </p:blipFill>
        <p:spPr bwMode="auto">
          <a:xfrm>
            <a:off x="1828800" y="3352800"/>
            <a:ext cx="39624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0" name="Picture 3076" descr="11_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0001" r="6250" b="11667"/>
          <a:stretch>
            <a:fillRect/>
          </a:stretch>
        </p:blipFill>
        <p:spPr bwMode="auto">
          <a:xfrm>
            <a:off x="5943601" y="3352800"/>
            <a:ext cx="43291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1" name="Text Box 3077"/>
          <p:cNvSpPr txBox="1">
            <a:spLocks noChangeArrowheads="1"/>
          </p:cNvSpPr>
          <p:nvPr/>
        </p:nvSpPr>
        <p:spPr bwMode="auto">
          <a:xfrm>
            <a:off x="1981200" y="1219201"/>
            <a:ext cx="381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Cleavage furrow in animal cell</a:t>
            </a:r>
          </a:p>
        </p:txBody>
      </p:sp>
      <p:sp>
        <p:nvSpPr>
          <p:cNvPr id="173062" name="Line 3078"/>
          <p:cNvSpPr>
            <a:spLocks noChangeShapeType="1"/>
          </p:cNvSpPr>
          <p:nvPr/>
        </p:nvSpPr>
        <p:spPr bwMode="auto">
          <a:xfrm flipH="1">
            <a:off x="3200400" y="2362200"/>
            <a:ext cx="457200" cy="251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3063" name="Text Box 3079"/>
          <p:cNvSpPr txBox="1">
            <a:spLocks noChangeArrowheads="1"/>
          </p:cNvSpPr>
          <p:nvPr/>
        </p:nvSpPr>
        <p:spPr bwMode="auto">
          <a:xfrm>
            <a:off x="6400800" y="1447801"/>
            <a:ext cx="3581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48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3064" name="Text Box 3080"/>
          <p:cNvSpPr txBox="1">
            <a:spLocks noChangeArrowheads="1"/>
          </p:cNvSpPr>
          <p:nvPr/>
        </p:nvSpPr>
        <p:spPr bwMode="auto">
          <a:xfrm>
            <a:off x="6096000" y="1371601"/>
            <a:ext cx="4038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Cell plate in plant cell</a:t>
            </a:r>
          </a:p>
        </p:txBody>
      </p:sp>
      <p:sp>
        <p:nvSpPr>
          <p:cNvPr id="173065" name="Line 3081"/>
          <p:cNvSpPr>
            <a:spLocks noChangeShapeType="1"/>
          </p:cNvSpPr>
          <p:nvPr/>
        </p:nvSpPr>
        <p:spPr bwMode="auto">
          <a:xfrm flipH="1">
            <a:off x="6934200" y="2438400"/>
            <a:ext cx="9144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3069" name="Line 3085"/>
          <p:cNvSpPr>
            <a:spLocks noChangeShapeType="1"/>
          </p:cNvSpPr>
          <p:nvPr/>
        </p:nvSpPr>
        <p:spPr bwMode="auto">
          <a:xfrm>
            <a:off x="3657600" y="2362200"/>
            <a:ext cx="1295400" cy="2667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3070" name="Line 3086"/>
          <p:cNvSpPr>
            <a:spLocks noChangeShapeType="1"/>
          </p:cNvSpPr>
          <p:nvPr/>
        </p:nvSpPr>
        <p:spPr bwMode="auto">
          <a:xfrm>
            <a:off x="7924800" y="2514600"/>
            <a:ext cx="16002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1389" name="Footer Placeholder 1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9386019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8" grpId="0" autoUpdateAnimBg="0"/>
      <p:bldP spid="173061" grpId="0" autoUpdateAnimBg="0"/>
      <p:bldP spid="17306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6F5DE9-9C2D-4787-A5E6-5A82BD50C8BD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Mitotic Stages</a:t>
            </a:r>
          </a:p>
        </p:txBody>
      </p:sp>
      <p:pic>
        <p:nvPicPr>
          <p:cNvPr id="103428" name="Picture 4" descr="mitosis_withtex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400"/>
            <a:ext cx="55514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292758375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8151B8-A8F9-4978-B647-FD2B5CF057FD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2860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Identical Daughter Cells</a:t>
            </a:r>
          </a:p>
        </p:txBody>
      </p:sp>
      <p:pic>
        <p:nvPicPr>
          <p:cNvPr id="2053" name="Picture 5" descr="slide0001_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22177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slide0001_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1"/>
            <a:ext cx="19050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slide0001_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219201"/>
            <a:ext cx="189706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slide0001_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3886201"/>
            <a:ext cx="189706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438400" y="5257801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Parent Cell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9067800" y="2971801"/>
            <a:ext cx="1600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Two identical daughter cells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227766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7" grpId="0" autoUpdateAnimBg="0"/>
      <p:bldP spid="2059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43C422-A490-44C5-BBCA-76099C93AB3A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Daughter Cells of Mitosis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Have the </a:t>
            </a:r>
            <a:r>
              <a:rPr 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same number of chromosomes as each other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as the parent cell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from which they were formed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Identical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to each other, but </a:t>
            </a:r>
            <a:r>
              <a:rPr 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smaller than parent cell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Must </a:t>
            </a:r>
            <a:r>
              <a:rPr 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grow in size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to become mature cells </a:t>
            </a:r>
            <a:r>
              <a:rPr 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(G</a:t>
            </a:r>
            <a:r>
              <a:rPr lang="en-US" sz="3600" b="1" baseline="-25000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</a:t>
            </a:r>
            <a:r>
              <a:rPr 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Interphase)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Watch this short video: </a:t>
            </a:r>
            <a:r>
              <a:rPr lang="en-US" sz="2400" u="sng" dirty="0">
                <a:hlinkClick r:id="rId3"/>
              </a:rPr>
              <a:t>http://iknow.net/player_window.html?url=media/prophase_video_auto.swf&amp;width=360&amp;height=285</a:t>
            </a:r>
            <a:r>
              <a:rPr lang="en-US" sz="2400" u="sng" dirty="0"/>
              <a:t> </a:t>
            </a:r>
            <a:endParaRPr lang="en-US" sz="2400" b="1" dirty="0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en-US" sz="36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547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34643535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utoUpdateAnimBg="0"/>
      <p:bldP spid="118787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1C12D5-7707-4211-AF2A-E6D528740DD6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Identical Daughter Cells</a:t>
            </a:r>
          </a:p>
        </p:txBody>
      </p:sp>
      <p:pic>
        <p:nvPicPr>
          <p:cNvPr id="221188" name="Picture 4" descr="MothHap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5562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2057400" y="5486400"/>
            <a:ext cx="7772400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Chromosome number the </a:t>
            </a:r>
            <a:r>
              <a:rPr lang="en-US" sz="28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same</a:t>
            </a:r>
            <a:r>
              <a:rPr lang="en-US"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, but cells </a:t>
            </a:r>
            <a:r>
              <a:rPr lang="en-US" sz="28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smaller</a:t>
            </a:r>
            <a:r>
              <a:rPr lang="en-US"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than parent cell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8686800" y="2133601"/>
            <a:ext cx="1676400" cy="2227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What is the 2n or diploid number?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9220200" y="4572001"/>
            <a:ext cx="7620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48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9067800" y="4343400"/>
            <a:ext cx="99060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07529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31195653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 autoUpdateAnimBg="0"/>
      <p:bldP spid="221189" grpId="0" autoUpdateAnimBg="0"/>
      <p:bldP spid="221191" grpId="0" autoUpdateAnimBg="0"/>
      <p:bldP spid="221193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948B5F-198D-4274-AEEB-0BBFCAE2D1C1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222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52600" y="2667000"/>
            <a:ext cx="35052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7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Review of Mitosis</a:t>
            </a:r>
          </a:p>
        </p:txBody>
      </p:sp>
      <p:pic>
        <p:nvPicPr>
          <p:cNvPr id="109572" name="Picture 1027" descr="cell_cycle_animation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3820711109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1BE093-30B1-4B14-95F8-3B683802D30C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11619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6" b="14822"/>
          <a:stretch>
            <a:fillRect/>
          </a:stretch>
        </p:blipFill>
        <p:spPr bwMode="auto">
          <a:xfrm>
            <a:off x="1752600" y="1219200"/>
            <a:ext cx="8610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51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Draw &amp; Learn these Stages</a:t>
            </a:r>
          </a:p>
        </p:txBody>
      </p:sp>
      <p:sp>
        <p:nvSpPr>
          <p:cNvPr id="11162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3525957380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3FFC76-846E-4998-9A8D-5766DDD9824C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1366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7" b="16075"/>
          <a:stretch>
            <a:fillRect/>
          </a:stretch>
        </p:blipFill>
        <p:spPr bwMode="auto">
          <a:xfrm>
            <a:off x="1752600" y="1066800"/>
            <a:ext cx="8610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7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Draw &amp; Learn these Stages</a:t>
            </a:r>
          </a:p>
        </p:txBody>
      </p:sp>
      <p:sp>
        <p:nvSpPr>
          <p:cNvPr id="11366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3582033447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E7446C-FEB7-4DDF-8BEC-E419726BF47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89442" name="Picture 2" descr="clip03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38200"/>
            <a:ext cx="6248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3352800" y="990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Interphase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8458200" y="2743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Prophase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7924800" y="5257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Metaphase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2438400" y="5638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Anaphase</a:t>
            </a: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1752600" y="2895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Telophase</a:t>
            </a:r>
          </a:p>
        </p:txBody>
      </p:sp>
      <p:sp>
        <p:nvSpPr>
          <p:cNvPr id="1894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Name the Mitotic Stages:</a:t>
            </a:r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5791200" y="3810000"/>
            <a:ext cx="19812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Name this?</a:t>
            </a:r>
          </a:p>
        </p:txBody>
      </p:sp>
      <p:sp>
        <p:nvSpPr>
          <p:cNvPr id="189450" name="Line 10"/>
          <p:cNvSpPr>
            <a:spLocks noChangeShapeType="1"/>
          </p:cNvSpPr>
          <p:nvPr/>
        </p:nvSpPr>
        <p:spPr bwMode="auto">
          <a:xfrm>
            <a:off x="6781800" y="4191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3276600" y="1905000"/>
            <a:ext cx="2209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Name this?</a:t>
            </a:r>
            <a:endParaRPr lang="en-US" sz="48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9452" name="Line 12"/>
          <p:cNvSpPr>
            <a:spLocks noChangeShapeType="1"/>
          </p:cNvSpPr>
          <p:nvPr/>
        </p:nvSpPr>
        <p:spPr bwMode="auto">
          <a:xfrm>
            <a:off x="4267200" y="22098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5726" name="Footer Placeholder 1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1589242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autoUpdateAnimBg="0"/>
      <p:bldP spid="189444" grpId="0" autoUpdateAnimBg="0"/>
      <p:bldP spid="189445" grpId="0" autoUpdateAnimBg="0"/>
      <p:bldP spid="189446" grpId="0" autoUpdateAnimBg="0"/>
      <p:bldP spid="189447" grpId="0" autoUpdateAnimBg="0"/>
      <p:bldP spid="189448" grpId="0" autoUpdateAnimBg="0"/>
      <p:bldP spid="189449" grpId="0" autoUpdateAnimBg="0"/>
      <p:bldP spid="189451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DD104F-9331-447A-9D5A-41C94055D18C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6106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Eukaryotic Cell Division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5638800" cy="2667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Used for </a:t>
            </a:r>
            <a:r>
              <a:rPr lang="en-U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growth and repair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Produce two new cells </a:t>
            </a:r>
            <a:r>
              <a:rPr lang="en-U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identical to the original cell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Cells are </a:t>
            </a:r>
            <a:r>
              <a:rPr lang="en-U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diploid (2n)</a:t>
            </a:r>
          </a:p>
        </p:txBody>
      </p:sp>
      <p:pic>
        <p:nvPicPr>
          <p:cNvPr id="209924" name="Picture 4" descr="FluroescentMic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38201"/>
            <a:ext cx="2438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6934200" y="3000376"/>
            <a:ext cx="342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Chromosomes during Metaphase of mitosis</a:t>
            </a:r>
          </a:p>
        </p:txBody>
      </p:sp>
      <p:pic>
        <p:nvPicPr>
          <p:cNvPr id="209926" name="Picture 6" descr="proph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1752600" y="5638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Prophase</a:t>
            </a:r>
          </a:p>
        </p:txBody>
      </p:sp>
      <p:pic>
        <p:nvPicPr>
          <p:cNvPr id="209928" name="Picture 8" descr="metaph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3581401" y="5638800"/>
            <a:ext cx="1763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Metaphase</a:t>
            </a:r>
          </a:p>
        </p:txBody>
      </p:sp>
      <p:pic>
        <p:nvPicPr>
          <p:cNvPr id="209930" name="Picture 10" descr="anaph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12573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31" name="Text Box 11"/>
          <p:cNvSpPr txBox="1">
            <a:spLocks noChangeArrowheads="1"/>
          </p:cNvSpPr>
          <p:nvPr/>
        </p:nvSpPr>
        <p:spPr bwMode="auto">
          <a:xfrm>
            <a:off x="5715000" y="5562600"/>
            <a:ext cx="156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Anaphase</a:t>
            </a:r>
          </a:p>
        </p:txBody>
      </p:sp>
      <p:pic>
        <p:nvPicPr>
          <p:cNvPr id="209932" name="Picture 12" descr="telopha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37025"/>
            <a:ext cx="12954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33" name="Text Box 13"/>
          <p:cNvSpPr txBox="1">
            <a:spLocks noChangeArrowheads="1"/>
          </p:cNvSpPr>
          <p:nvPr/>
        </p:nvSpPr>
        <p:spPr bwMode="auto">
          <a:xfrm>
            <a:off x="7391400" y="5715000"/>
            <a:ext cx="163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Telophase</a:t>
            </a:r>
          </a:p>
        </p:txBody>
      </p:sp>
      <p:pic>
        <p:nvPicPr>
          <p:cNvPr id="209934" name="Picture 14" descr="telophase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1148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35" name="Text Box 15"/>
          <p:cNvSpPr txBox="1">
            <a:spLocks noChangeArrowheads="1"/>
          </p:cNvSpPr>
          <p:nvPr/>
        </p:nvSpPr>
        <p:spPr bwMode="auto">
          <a:xfrm>
            <a:off x="8861426" y="5486400"/>
            <a:ext cx="180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Cytokinesis</a:t>
            </a:r>
          </a:p>
        </p:txBody>
      </p:sp>
      <p:sp>
        <p:nvSpPr>
          <p:cNvPr id="209936" name="Line 16"/>
          <p:cNvSpPr>
            <a:spLocks noChangeShapeType="1"/>
          </p:cNvSpPr>
          <p:nvPr/>
        </p:nvSpPr>
        <p:spPr bwMode="auto">
          <a:xfrm flipV="1">
            <a:off x="3200400" y="4876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9937" name="Line 17"/>
          <p:cNvSpPr>
            <a:spLocks noChangeShapeType="1"/>
          </p:cNvSpPr>
          <p:nvPr/>
        </p:nvSpPr>
        <p:spPr bwMode="auto">
          <a:xfrm>
            <a:off x="5257800" y="4800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9938" name="Line 18"/>
          <p:cNvSpPr>
            <a:spLocks noChangeShapeType="1"/>
          </p:cNvSpPr>
          <p:nvPr/>
        </p:nvSpPr>
        <p:spPr bwMode="auto">
          <a:xfrm>
            <a:off x="7162800" y="4800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9939" name="Line 19"/>
          <p:cNvSpPr>
            <a:spLocks noChangeShapeType="1"/>
          </p:cNvSpPr>
          <p:nvPr/>
        </p:nvSpPr>
        <p:spPr bwMode="auto">
          <a:xfrm>
            <a:off x="8991600" y="4800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7781" name="Footer Placeholder 2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3373651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utoUpdateAnimBg="0"/>
      <p:bldP spid="209923" grpId="0" build="p" autoUpdateAnimBg="0"/>
      <p:bldP spid="209925" grpId="0" autoUpdateAnimBg="0"/>
      <p:bldP spid="209927" grpId="0" autoUpdateAnimBg="0"/>
      <p:bldP spid="209929" grpId="0" autoUpdateAnimBg="0"/>
      <p:bldP spid="209931" grpId="0" autoUpdateAnimBg="0"/>
      <p:bldP spid="209933" grpId="0" autoUpdateAnimBg="0"/>
      <p:bldP spid="209935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C079DF-C132-4A8E-9962-14B8D0526ED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88420" name="Picture 4" descr="mitosis_animation2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5001"/>
            <a:ext cx="5334000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Mitosis Animation</a:t>
            </a:r>
          </a:p>
        </p:txBody>
      </p:sp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2133600" y="914401"/>
            <a:ext cx="75438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Name each stage as you see it occur?</a:t>
            </a:r>
          </a:p>
        </p:txBody>
      </p:sp>
      <p:sp>
        <p:nvSpPr>
          <p:cNvPr id="119814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7112626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 autoUpdateAnimBg="0"/>
      <p:bldP spid="246786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3E1F2F-DEF6-496D-BC85-AF7A9B637D90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Mitosis in Onion Root Tips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2438400" y="1143001"/>
            <a:ext cx="73152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Do you see any stages of mitosis?</a:t>
            </a:r>
          </a:p>
        </p:txBody>
      </p:sp>
      <p:pic>
        <p:nvPicPr>
          <p:cNvPr id="194568" name="Picture 8" descr="mmitosis_onion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0"/>
            <a:ext cx="73152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2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1418842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autoUpdateAnimBg="0"/>
      <p:bldP spid="194566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6270BF-FBD5-4A5D-B09F-B2E10B1E706F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667000"/>
            <a:ext cx="90678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8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Test Yourself over Mitosis</a:t>
            </a:r>
          </a:p>
        </p:txBody>
      </p:sp>
      <p:sp>
        <p:nvSpPr>
          <p:cNvPr id="12390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374892374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D5CFF7-C513-4670-A048-2A648893265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143000"/>
            <a:ext cx="7772400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8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Chromosomes</a:t>
            </a:r>
          </a:p>
        </p:txBody>
      </p:sp>
      <p:pic>
        <p:nvPicPr>
          <p:cNvPr id="143363" name="chromo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514600"/>
            <a:ext cx="22082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4279681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3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6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363"/>
                </p:tgtEl>
              </p:cMediaNode>
            </p:vide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E12FFF-0AB7-4CC3-B0A1-0E656653229A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2595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9" b="16075"/>
          <a:stretch>
            <a:fillRect/>
          </a:stretch>
        </p:blipFill>
        <p:spPr bwMode="auto">
          <a:xfrm>
            <a:off x="1828800" y="1219200"/>
            <a:ext cx="8610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Mitosis Quiz</a:t>
            </a:r>
          </a:p>
        </p:txBody>
      </p:sp>
      <p:sp>
        <p:nvSpPr>
          <p:cNvPr id="12595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3649131334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4B50E8-848A-477E-B016-F61E7D9D6F7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2800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4" b="17328"/>
          <a:stretch>
            <a:fillRect/>
          </a:stretch>
        </p:blipFill>
        <p:spPr bwMode="auto">
          <a:xfrm>
            <a:off x="1828800" y="990600"/>
            <a:ext cx="8610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Mitosis Quiz</a:t>
            </a:r>
          </a:p>
        </p:txBody>
      </p:sp>
      <p:sp>
        <p:nvSpPr>
          <p:cNvPr id="12800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555052801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6FA998-3A1E-48DB-883D-C71CFEE4A437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524000" y="1"/>
            <a:ext cx="91440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Name the Stages of Mitosis:</a:t>
            </a:r>
            <a:endParaRPr lang="en-US" sz="3600"/>
          </a:p>
        </p:txBody>
      </p:sp>
      <p:pic>
        <p:nvPicPr>
          <p:cNvPr id="214019" name="Picture 3" descr="cell cycle-quiz anaphase earl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1" y="1143001"/>
            <a:ext cx="1497013" cy="1890713"/>
          </a:xfrm>
          <a:noFill/>
        </p:spPr>
      </p:pic>
      <p:pic>
        <p:nvPicPr>
          <p:cNvPr id="214020" name="Picture 4" descr="cell cycle-quiz interphas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9050" y="1022350"/>
            <a:ext cx="1390650" cy="2101850"/>
          </a:xfrm>
          <a:noFill/>
        </p:spPr>
      </p:pic>
      <p:pic>
        <p:nvPicPr>
          <p:cNvPr id="214021" name="Picture 5" descr="cell cycle-quiz metaphase earl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9913" y="3424239"/>
            <a:ext cx="1566862" cy="1863725"/>
          </a:xfrm>
          <a:noFill/>
        </p:spPr>
      </p:pic>
      <p:pic>
        <p:nvPicPr>
          <p:cNvPr id="214022" name="Picture 6" descr="cell cycle-quiz metaphas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1" y="1295401"/>
            <a:ext cx="1566863" cy="1939925"/>
          </a:xfrm>
          <a:noFill/>
        </p:spPr>
      </p:pic>
      <p:pic>
        <p:nvPicPr>
          <p:cNvPr id="214023" name="Picture 7" descr="cell cycle-quiz prophase ear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1447800"/>
            <a:ext cx="149542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4" name="Picture 8" descr="cell cycle-quiz prophase mi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0"/>
            <a:ext cx="15811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5" name="Picture 9" descr="cell cycle-quiz telophase lat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1023938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6" name="Picture 10" descr="cell cycle-quiz telophase earl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1" y="1066801"/>
            <a:ext cx="1147763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7" name="Picture 11" descr="cell cyle-quiz late anaphas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4114801"/>
            <a:ext cx="14954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28" name="Text Box 12"/>
          <p:cNvSpPr txBox="1">
            <a:spLocks noChangeArrowheads="1"/>
          </p:cNvSpPr>
          <p:nvPr/>
        </p:nvSpPr>
        <p:spPr bwMode="auto">
          <a:xfrm>
            <a:off x="4038600" y="2397125"/>
            <a:ext cx="179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Interphase</a:t>
            </a:r>
          </a:p>
        </p:txBody>
      </p:sp>
      <p:sp>
        <p:nvSpPr>
          <p:cNvPr id="214029" name="Text Box 13"/>
          <p:cNvSpPr txBox="1">
            <a:spLocks noChangeArrowheads="1"/>
          </p:cNvSpPr>
          <p:nvPr/>
        </p:nvSpPr>
        <p:spPr bwMode="auto">
          <a:xfrm>
            <a:off x="5257801" y="1066800"/>
            <a:ext cx="237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Early prophase</a:t>
            </a:r>
          </a:p>
        </p:txBody>
      </p:sp>
      <p:sp>
        <p:nvSpPr>
          <p:cNvPr id="214030" name="Text Box 14"/>
          <p:cNvSpPr txBox="1">
            <a:spLocks noChangeArrowheads="1"/>
          </p:cNvSpPr>
          <p:nvPr/>
        </p:nvSpPr>
        <p:spPr bwMode="auto">
          <a:xfrm>
            <a:off x="6324601" y="5638800"/>
            <a:ext cx="220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Mid-Prophase</a:t>
            </a:r>
          </a:p>
        </p:txBody>
      </p:sp>
      <p:sp>
        <p:nvSpPr>
          <p:cNvPr id="214031" name="Text Box 15"/>
          <p:cNvSpPr txBox="1">
            <a:spLocks noChangeArrowheads="1"/>
          </p:cNvSpPr>
          <p:nvPr/>
        </p:nvSpPr>
        <p:spPr bwMode="auto">
          <a:xfrm>
            <a:off x="2057400" y="5334001"/>
            <a:ext cx="1670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Late Prophase</a:t>
            </a:r>
          </a:p>
        </p:txBody>
      </p:sp>
      <p:sp>
        <p:nvSpPr>
          <p:cNvPr id="214032" name="Text Box 16"/>
          <p:cNvSpPr txBox="1">
            <a:spLocks noChangeArrowheads="1"/>
          </p:cNvSpPr>
          <p:nvPr/>
        </p:nvSpPr>
        <p:spPr bwMode="auto">
          <a:xfrm>
            <a:off x="7467601" y="1406525"/>
            <a:ext cx="176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Metaphase</a:t>
            </a:r>
          </a:p>
        </p:txBody>
      </p:sp>
      <p:sp>
        <p:nvSpPr>
          <p:cNvPr id="214033" name="Text Box 17"/>
          <p:cNvSpPr txBox="1">
            <a:spLocks noChangeArrowheads="1"/>
          </p:cNvSpPr>
          <p:nvPr/>
        </p:nvSpPr>
        <p:spPr bwMode="auto">
          <a:xfrm>
            <a:off x="8839200" y="5673726"/>
            <a:ext cx="1600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Late Anaphase</a:t>
            </a:r>
          </a:p>
        </p:txBody>
      </p:sp>
      <p:sp>
        <p:nvSpPr>
          <p:cNvPr id="214034" name="Text Box 18"/>
          <p:cNvSpPr txBox="1">
            <a:spLocks noChangeArrowheads="1"/>
          </p:cNvSpPr>
          <p:nvPr/>
        </p:nvSpPr>
        <p:spPr bwMode="auto">
          <a:xfrm>
            <a:off x="2193926" y="1265238"/>
            <a:ext cx="245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Early Anaphase</a:t>
            </a:r>
          </a:p>
        </p:txBody>
      </p:sp>
      <p:sp>
        <p:nvSpPr>
          <p:cNvPr id="214035" name="Text Box 19"/>
          <p:cNvSpPr txBox="1">
            <a:spLocks noChangeArrowheads="1"/>
          </p:cNvSpPr>
          <p:nvPr/>
        </p:nvSpPr>
        <p:spPr bwMode="auto">
          <a:xfrm>
            <a:off x="8637588" y="2514600"/>
            <a:ext cx="20304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Early Telophase,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Begin cytokinesis</a:t>
            </a:r>
          </a:p>
        </p:txBody>
      </p:sp>
      <p:sp>
        <p:nvSpPr>
          <p:cNvPr id="214036" name="Text Box 20"/>
          <p:cNvSpPr txBox="1">
            <a:spLocks noChangeArrowheads="1"/>
          </p:cNvSpPr>
          <p:nvPr/>
        </p:nvSpPr>
        <p:spPr bwMode="auto">
          <a:xfrm>
            <a:off x="3810000" y="5334001"/>
            <a:ext cx="2514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Late telophase,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Advanced cytokinesis</a:t>
            </a:r>
          </a:p>
        </p:txBody>
      </p:sp>
      <p:sp>
        <p:nvSpPr>
          <p:cNvPr id="130070" name="Footer Placeholder 2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935053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 autoUpdateAnimBg="0"/>
      <p:bldP spid="214028" grpId="0" autoUpdateAnimBg="0"/>
      <p:bldP spid="214029" grpId="0" autoUpdateAnimBg="0"/>
      <p:bldP spid="214030" grpId="0" autoUpdateAnimBg="0"/>
      <p:bldP spid="214031" grpId="0" autoUpdateAnimBg="0"/>
      <p:bldP spid="214032" grpId="0" autoUpdateAnimBg="0"/>
      <p:bldP spid="214033" grpId="0" autoUpdateAnimBg="0"/>
      <p:bldP spid="214034" grpId="0" autoUpdateAnimBg="0"/>
      <p:bldP spid="214035" grpId="0" autoUpdateAnimBg="0"/>
      <p:bldP spid="214036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B5219F-32C3-43A8-8783-22A879B50D4B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Identify the Stages</a:t>
            </a:r>
          </a:p>
        </p:txBody>
      </p:sp>
      <p:pic>
        <p:nvPicPr>
          <p:cNvPr id="13210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38200"/>
            <a:ext cx="8839200" cy="5334000"/>
          </a:xfrm>
        </p:spPr>
      </p:pic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2209800" y="2286000"/>
            <a:ext cx="7848600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Early, Middle, &amp; Late Prophase </a:t>
            </a:r>
          </a:p>
        </p:txBody>
      </p:sp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1905000" y="4343400"/>
            <a:ext cx="2286000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Late Prophase</a:t>
            </a:r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4572000" y="4191000"/>
            <a:ext cx="2819400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Metaphase</a:t>
            </a: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7772400" y="4191000"/>
            <a:ext cx="2514600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Anaphase</a:t>
            </a:r>
          </a:p>
        </p:txBody>
      </p:sp>
      <p:sp>
        <p:nvSpPr>
          <p:cNvPr id="215050" name="Text Box 10"/>
          <p:cNvSpPr txBox="1">
            <a:spLocks noChangeArrowheads="1"/>
          </p:cNvSpPr>
          <p:nvPr/>
        </p:nvSpPr>
        <p:spPr bwMode="auto">
          <a:xfrm>
            <a:off x="1905000" y="6172200"/>
            <a:ext cx="2362200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Late Anaphase</a:t>
            </a:r>
          </a:p>
        </p:txBody>
      </p:sp>
      <p:sp>
        <p:nvSpPr>
          <p:cNvPr id="215051" name="Text Box 11"/>
          <p:cNvSpPr txBox="1">
            <a:spLocks noChangeArrowheads="1"/>
          </p:cNvSpPr>
          <p:nvPr/>
        </p:nvSpPr>
        <p:spPr bwMode="auto">
          <a:xfrm>
            <a:off x="4572000" y="6172200"/>
            <a:ext cx="2743200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Telophase</a:t>
            </a:r>
          </a:p>
        </p:txBody>
      </p:sp>
      <p:sp>
        <p:nvSpPr>
          <p:cNvPr id="215052" name="Text Box 12"/>
          <p:cNvSpPr txBox="1">
            <a:spLocks noChangeArrowheads="1"/>
          </p:cNvSpPr>
          <p:nvPr/>
        </p:nvSpPr>
        <p:spPr bwMode="auto">
          <a:xfrm>
            <a:off x="7848600" y="6035676"/>
            <a:ext cx="2514600" cy="830997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Telophase &amp; Cytokinesis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4800600" y="1143001"/>
            <a:ext cx="4572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3886200" y="3124201"/>
            <a:ext cx="3048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48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3810000" y="3429001"/>
            <a:ext cx="3810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48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3886200" y="3276601"/>
            <a:ext cx="4572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6858000" y="3124201"/>
            <a:ext cx="5334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8153400" y="3124201"/>
            <a:ext cx="4572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4038600" y="5181601"/>
            <a:ext cx="4572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7162800" y="5029201"/>
            <a:ext cx="4572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8077200" y="5029201"/>
            <a:ext cx="4572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32117" name="Footer Placeholder 2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933199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utoUpdateAnimBg="0"/>
      <p:bldP spid="215046" grpId="0" animBg="1" autoUpdateAnimBg="0"/>
      <p:bldP spid="215047" grpId="0" animBg="1" autoUpdateAnimBg="0"/>
      <p:bldP spid="215048" grpId="0" animBg="1" autoUpdateAnimBg="0"/>
      <p:bldP spid="215049" grpId="0" animBg="1" autoUpdateAnimBg="0"/>
      <p:bldP spid="215050" grpId="0" animBg="1" autoUpdateAnimBg="0"/>
      <p:bldP spid="215051" grpId="0" animBg="1" autoUpdateAnimBg="0"/>
      <p:bldP spid="215052" grpId="0" animBg="1" autoUpdateAnimBg="0"/>
      <p:bldP spid="147460" grpId="0" autoUpdateAnimBg="0"/>
      <p:bldP spid="147463" grpId="0" autoUpdateAnimBg="0"/>
      <p:bldP spid="147465" grpId="0" autoUpdateAnimBg="0"/>
      <p:bldP spid="147466" grpId="0" autoUpdateAnimBg="0"/>
      <p:bldP spid="147467" grpId="0" autoUpdateAnimBg="0"/>
      <p:bldP spid="147468" grpId="0" autoUpdateAnimBg="0"/>
      <p:bldP spid="147469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BA93AA-5089-43DA-8886-6B8F07A78751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217090" name="Picture 2050" descr="cell cycle-onion root mit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85344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1" name="Rectangle 2051"/>
          <p:cNvSpPr>
            <a:spLocks noGrp="1" noChangeArrowheads="1"/>
          </p:cNvSpPr>
          <p:nvPr>
            <p:ph type="title"/>
          </p:nvPr>
        </p:nvSpPr>
        <p:spPr>
          <a:xfrm>
            <a:off x="1600200" y="533400"/>
            <a:ext cx="90678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Locate the Four Mitotic Stages in Plants</a:t>
            </a:r>
          </a:p>
        </p:txBody>
      </p:sp>
      <p:sp>
        <p:nvSpPr>
          <p:cNvPr id="217092" name="Text Box 2052"/>
          <p:cNvSpPr txBox="1">
            <a:spLocks noChangeArrowheads="1"/>
          </p:cNvSpPr>
          <p:nvPr/>
        </p:nvSpPr>
        <p:spPr bwMode="auto">
          <a:xfrm>
            <a:off x="3352800" y="3733800"/>
            <a:ext cx="2057400" cy="457200"/>
          </a:xfrm>
          <a:prstGeom prst="rect">
            <a:avLst/>
          </a:prstGeom>
          <a:solidFill>
            <a:srgbClr val="CC99FF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Metaphase</a:t>
            </a:r>
          </a:p>
        </p:txBody>
      </p:sp>
      <p:sp>
        <p:nvSpPr>
          <p:cNvPr id="217093" name="Text Box 2053"/>
          <p:cNvSpPr txBox="1">
            <a:spLocks noChangeArrowheads="1"/>
          </p:cNvSpPr>
          <p:nvPr/>
        </p:nvSpPr>
        <p:spPr bwMode="auto">
          <a:xfrm>
            <a:off x="1828800" y="5486400"/>
            <a:ext cx="1828800" cy="457200"/>
          </a:xfrm>
          <a:prstGeom prst="rect">
            <a:avLst/>
          </a:prstGeom>
          <a:solidFill>
            <a:srgbClr val="CC99FF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Prophase</a:t>
            </a:r>
          </a:p>
        </p:txBody>
      </p:sp>
      <p:sp>
        <p:nvSpPr>
          <p:cNvPr id="217094" name="Text Box 2054"/>
          <p:cNvSpPr txBox="1">
            <a:spLocks noChangeArrowheads="1"/>
          </p:cNvSpPr>
          <p:nvPr/>
        </p:nvSpPr>
        <p:spPr bwMode="auto">
          <a:xfrm>
            <a:off x="4953000" y="2743200"/>
            <a:ext cx="1600200" cy="457200"/>
          </a:xfrm>
          <a:prstGeom prst="rect">
            <a:avLst/>
          </a:prstGeom>
          <a:solidFill>
            <a:srgbClr val="CC99FF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Anaphase</a:t>
            </a:r>
          </a:p>
        </p:txBody>
      </p:sp>
      <p:sp>
        <p:nvSpPr>
          <p:cNvPr id="217096" name="Text Box 2056"/>
          <p:cNvSpPr txBox="1">
            <a:spLocks noChangeArrowheads="1"/>
          </p:cNvSpPr>
          <p:nvPr/>
        </p:nvSpPr>
        <p:spPr bwMode="auto">
          <a:xfrm>
            <a:off x="6781800" y="3276600"/>
            <a:ext cx="2057400" cy="457200"/>
          </a:xfrm>
          <a:prstGeom prst="rect">
            <a:avLst/>
          </a:prstGeom>
          <a:solidFill>
            <a:srgbClr val="CC99FF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Telophase</a:t>
            </a:r>
          </a:p>
        </p:txBody>
      </p:sp>
      <p:sp>
        <p:nvSpPr>
          <p:cNvPr id="134153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2536696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autoUpdateAnimBg="0"/>
      <p:bldP spid="217092" grpId="0" animBg="1" autoUpdateAnimBg="0"/>
      <p:bldP spid="217093" grpId="0" animBg="1" autoUpdateAnimBg="0"/>
      <p:bldP spid="217094" grpId="0" animBg="1" autoUpdateAnimBg="0"/>
      <p:bldP spid="217096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8EFC79-5791-4B33-BDA4-B0A005E7A981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800" b="1">
                <a:latin typeface="Comic Sans MS" panose="030F0702030302020204" pitchFamily="66" charset="0"/>
              </a:rPr>
              <a:t>Uncontrolled Mitosis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04257" y="914400"/>
            <a:ext cx="5097087" cy="56388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2800" b="1" dirty="0">
                <a:solidFill>
                  <a:srgbClr val="00AC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If mitosis is not controlled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unlimited cell growth &amp; division occurs causing cancerous tumors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2800" b="1" dirty="0">
                <a:solidFill>
                  <a:srgbClr val="00AC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Oncogenes</a:t>
            </a:r>
            <a:r>
              <a:rPr lang="en-US" sz="2800" b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are mutated genes </a:t>
            </a:r>
            <a:r>
              <a:rPr lang="en-US" sz="2800" b="1" dirty="0">
                <a:solidFill>
                  <a:schemeClr val="bg2"/>
                </a:solidFill>
                <a:latin typeface="Comic Sans MS" pitchFamily="66" charset="0"/>
              </a:rPr>
              <a:t>that 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increase the chance that a normal cell develops into a</a:t>
            </a:r>
            <a:r>
              <a:rPr lang="en-US" sz="2800" b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tumor cell</a:t>
            </a:r>
          </a:p>
          <a:p>
            <a:pPr lvl="1"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Abnormal proteins are synthesized</a:t>
            </a:r>
          </a:p>
          <a:p>
            <a:pPr lvl="1"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Checkpoints are ignored.  </a:t>
            </a:r>
          </a:p>
          <a:p>
            <a:pPr marL="0" indent="0" eaLnBrk="1" hangingPunct="1">
              <a:buClr>
                <a:schemeClr val="bg2"/>
              </a:buClr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*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See next PPt for more to know on cancer, if the slides weren’t added to this PPt</a:t>
            </a:r>
          </a:p>
        </p:txBody>
      </p:sp>
      <p:pic>
        <p:nvPicPr>
          <p:cNvPr id="183302" name="Picture 6" descr="Cancer%20cells%20in%20bone%20marr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1295400"/>
            <a:ext cx="3962400" cy="4495800"/>
          </a:xfrm>
          <a:noFill/>
        </p:spPr>
      </p:pic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7162800" y="6019800"/>
            <a:ext cx="266700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Cancer cells</a:t>
            </a:r>
          </a:p>
        </p:txBody>
      </p:sp>
      <p:sp>
        <p:nvSpPr>
          <p:cNvPr id="136199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1482676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3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3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3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3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autoUpdateAnimBg="0"/>
      <p:bldP spid="183300" grpId="0" build="p" autoUpdateAnimBg="0"/>
      <p:bldP spid="183304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Cancer and the Cell Cycle</a:t>
            </a:r>
          </a:p>
        </p:txBody>
      </p:sp>
      <p:sp>
        <p:nvSpPr>
          <p:cNvPr id="4198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981200" y="1423989"/>
            <a:ext cx="8229600" cy="4827182"/>
          </a:xfrm>
        </p:spPr>
        <p:txBody>
          <a:bodyPr/>
          <a:lstStyle/>
          <a:p>
            <a:r>
              <a:rPr lang="en-US" altLang="en-US" sz="2800" dirty="0"/>
              <a:t>Checkpoints in the cell cycle are ignored. The proteins that normally regulate the cycle are not synthesized ‘correctly’.  So, even </a:t>
            </a:r>
            <a:r>
              <a:rPr lang="en-US" altLang="en-US" sz="2800"/>
              <a:t>if a cell’s </a:t>
            </a:r>
            <a:r>
              <a:rPr lang="en-US" altLang="en-US" sz="2800" dirty="0"/>
              <a:t>DNA is ‘damaged’ and the cycle should ‘stop’,  the cycle proceeds anyway </a:t>
            </a:r>
          </a:p>
          <a:p>
            <a:r>
              <a:rPr lang="en-US" altLang="en-US" sz="2800" dirty="0"/>
              <a:t>Causes excessive cell division and accumulation of non-functioning cells</a:t>
            </a:r>
          </a:p>
          <a:p>
            <a:r>
              <a:rPr lang="en-US" altLang="en-US" sz="2800" dirty="0"/>
              <a:t>Carcinogen: anything that causes cancer (ex: cigarettes, UV light)</a:t>
            </a:r>
          </a:p>
          <a:p>
            <a:r>
              <a:rPr lang="en-US" altLang="en-US" sz="2800" dirty="0"/>
              <a:t>*See next slide</a:t>
            </a:r>
          </a:p>
        </p:txBody>
      </p:sp>
    </p:spTree>
    <p:extLst>
      <p:ext uri="{BB962C8B-B14F-4D97-AF65-F5344CB8AC3E}">
        <p14:creationId xmlns:p14="http://schemas.microsoft.com/office/powerpoint/2010/main" val="1581209506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Image result for cancer cell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903"/>
            <a:ext cx="9699501" cy="644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F2EE0A-8727-4FCB-9AAA-4B12549665AA}"/>
              </a:ext>
            </a:extLst>
          </p:cNvPr>
          <p:cNvSpPr txBox="1"/>
          <p:nvPr/>
        </p:nvSpPr>
        <p:spPr>
          <a:xfrm>
            <a:off x="9963807" y="2144110"/>
            <a:ext cx="22281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FYI: The 2 major proteins that control/regulate the cycle (and checkpoints) are  </a:t>
            </a:r>
            <a:r>
              <a:rPr lang="en-US" u="sng" dirty="0"/>
              <a:t>Cyclin</a:t>
            </a:r>
            <a:r>
              <a:rPr lang="en-US" dirty="0"/>
              <a:t> &amp; </a:t>
            </a:r>
            <a:r>
              <a:rPr lang="en-US" u="sng" dirty="0"/>
              <a:t>Kinases</a:t>
            </a:r>
            <a:r>
              <a:rPr lang="en-US" dirty="0"/>
              <a:t>. Since kinase ends in –</a:t>
            </a:r>
            <a:r>
              <a:rPr lang="en-US" dirty="0" err="1"/>
              <a:t>ase</a:t>
            </a:r>
            <a:r>
              <a:rPr lang="en-US" dirty="0"/>
              <a:t>, what kind of protein is it?</a:t>
            </a:r>
          </a:p>
        </p:txBody>
      </p:sp>
    </p:spTree>
    <p:extLst>
      <p:ext uri="{BB962C8B-B14F-4D97-AF65-F5344CB8AC3E}">
        <p14:creationId xmlns:p14="http://schemas.microsoft.com/office/powerpoint/2010/main" val="3704583423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Question?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800" u="sng" dirty="0"/>
              <a:t>What is apoptosis? </a:t>
            </a:r>
          </a:p>
          <a:p>
            <a:r>
              <a:rPr lang="en-US" altLang="en-US" sz="4800" u="sng" dirty="0"/>
              <a:t>What is density dependent inhibition? </a:t>
            </a:r>
            <a:r>
              <a:rPr lang="en-US" altLang="en-US" sz="3600" i="1" dirty="0">
                <a:solidFill>
                  <a:srgbClr val="C00000"/>
                </a:solidFill>
              </a:rPr>
              <a:t>These questions will likely be on the test. Do some googling and be prepared to answer tomorrow!</a:t>
            </a:r>
          </a:p>
        </p:txBody>
      </p:sp>
      <p:sp>
        <p:nvSpPr>
          <p:cNvPr id="13824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  <p:sp>
        <p:nvSpPr>
          <p:cNvPr id="138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175337-7248-491C-965C-78BD069A97AE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6028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D8A014-18D3-45B5-BA3C-FA83841FAB74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Prokaryotic Chromosome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371600"/>
            <a:ext cx="40386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DNA of prokaryotes (bacteria) is </a:t>
            </a:r>
            <a:r>
              <a:rPr lang="en-U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one, circular chromosome</a:t>
            </a: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attached to the inside of the cell membrane</a:t>
            </a:r>
          </a:p>
        </p:txBody>
      </p:sp>
      <p:pic>
        <p:nvPicPr>
          <p:cNvPr id="17413" name="Picture 13" descr="14_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143000"/>
            <a:ext cx="4648200" cy="4724400"/>
          </a:xfrm>
          <a:noFill/>
        </p:spPr>
      </p:pic>
      <p:sp>
        <p:nvSpPr>
          <p:cNvPr id="17414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2638654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autoUpdateAnimBg="0"/>
      <p:bldP spid="18125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FA6614-CBF0-46C9-ADE9-49D0AA150A4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Eukaryotic Chromosomes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 </a:t>
            </a:r>
            <a:r>
              <a:rPr 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eukaryotic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cells store genetic information in chromosomes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Most eukaryotes have between </a:t>
            </a:r>
            <a:r>
              <a:rPr lang="en-US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10 and 50 chromosomes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 their body cells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Human body cells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have </a:t>
            </a:r>
            <a:r>
              <a:rPr lang="en-US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46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chromosomes or 23 homologous pairs</a:t>
            </a:r>
          </a:p>
        </p:txBody>
      </p:sp>
      <p:pic>
        <p:nvPicPr>
          <p:cNvPr id="149508" name="Picture 4" descr="11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3334" r="3751" b="3334"/>
          <a:stretch>
            <a:fillRect/>
          </a:stretch>
        </p:blipFill>
        <p:spPr bwMode="auto">
          <a:xfrm>
            <a:off x="4495800" y="4191001"/>
            <a:ext cx="31242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2204139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6F9DE6-6443-4624-8F56-6D397F72651F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Eukaryotic Chromosomes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838200"/>
            <a:ext cx="8839200" cy="43434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Each chromosome is composed of a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single,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tightly coiled DNA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molecule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Chromosomes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can’t be seen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when cells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aren’t dividing</a:t>
            </a:r>
            <a:r>
              <a:rPr lang="en-US" sz="3600" b="1">
                <a:solidFill>
                  <a:srgbClr val="7E54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 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are called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chromatin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endParaRPr lang="en-US" sz="36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53605" name="uncoiled_chromatin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62400"/>
            <a:ext cx="434340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Phillips- Mag Bio</a:t>
            </a:r>
          </a:p>
        </p:txBody>
      </p:sp>
    </p:spTree>
    <p:extLst>
      <p:ext uri="{BB962C8B-B14F-4D97-AF65-F5344CB8AC3E}">
        <p14:creationId xmlns:p14="http://schemas.microsoft.com/office/powerpoint/2010/main" val="226468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536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05"/>
                </p:tgtEl>
              </p:cMediaNode>
            </p:video>
          </p:childTnLst>
        </p:cTn>
      </p:par>
    </p:tnLst>
    <p:bldLst>
      <p:bldP spid="153602" grpId="0" autoUpdateAnimBg="0"/>
      <p:bldP spid="153603" grpId="0" build="p" autoUpdateAnimBg="0"/>
    </p:bldLst>
  </p:timing>
</p:sld>
</file>

<file path=ppt/theme/theme1.xml><?xml version="1.0" encoding="utf-8"?>
<a:theme xmlns:a="http://schemas.openxmlformats.org/drawingml/2006/main" name="microscopic_details">
  <a:themeElements>
    <a:clrScheme name="microscopic_detail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icroscopic_details">
      <a:majorFont>
        <a:latin typeface="Impact"/>
        <a:ea typeface=""/>
        <a:cs typeface=""/>
      </a:majorFont>
      <a:minorFont>
        <a:latin typeface="Franklin Gothic Heav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microscopic_detail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copic_detail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ic_detail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ic_detail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ic_detail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ic_detail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ic_detail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1685</Words>
  <Application>Microsoft Office PowerPoint</Application>
  <PresentationFormat>Widescreen</PresentationFormat>
  <Paragraphs>451</Paragraphs>
  <Slides>68</Slides>
  <Notes>65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6" baseType="lpstr">
      <vt:lpstr>Calibri</vt:lpstr>
      <vt:lpstr>Comic Sans MS</vt:lpstr>
      <vt:lpstr>Eras Bold ITC</vt:lpstr>
      <vt:lpstr>Franklin Gothic Heavy</vt:lpstr>
      <vt:lpstr>Impact</vt:lpstr>
      <vt:lpstr>Times New Roman</vt:lpstr>
      <vt:lpstr>Wingdings</vt:lpstr>
      <vt:lpstr>microscopic_details</vt:lpstr>
      <vt:lpstr>Cellular Division- Part 1- Mitosis  MAGNET BIOLOGY</vt:lpstr>
      <vt:lpstr>Cell Division</vt:lpstr>
      <vt:lpstr>Keeping Cells Identical</vt:lpstr>
      <vt:lpstr>DNA Replication</vt:lpstr>
      <vt:lpstr>Identical Daughter Cells</vt:lpstr>
      <vt:lpstr>Chromosomes</vt:lpstr>
      <vt:lpstr>Prokaryotic Chromosome</vt:lpstr>
      <vt:lpstr>Eukaryotic Chromosomes</vt:lpstr>
      <vt:lpstr>Eukaryotic Chromosomes</vt:lpstr>
      <vt:lpstr>Compacting DNA into Chromosomes</vt:lpstr>
      <vt:lpstr>Chromosomes in Dividing Cells</vt:lpstr>
      <vt:lpstr>Karyotype</vt:lpstr>
      <vt:lpstr>Boy or Girl?</vt:lpstr>
      <vt:lpstr>Cell Reproduction</vt:lpstr>
      <vt:lpstr>Types of Cell Reproduction</vt:lpstr>
      <vt:lpstr>Cell Division in Prokaryotes</vt:lpstr>
      <vt:lpstr>Cell Division in Prokaryotes</vt:lpstr>
      <vt:lpstr>Prokaryotic Cell Undergoing Binary Fission</vt:lpstr>
      <vt:lpstr>Animation of Binary Fission</vt:lpstr>
      <vt:lpstr>The Cell Cycle</vt:lpstr>
      <vt:lpstr>Five Phases of the Cell Cycle</vt:lpstr>
      <vt:lpstr>Cell Cycle</vt:lpstr>
      <vt:lpstr>Interphase - G1 Stage</vt:lpstr>
      <vt:lpstr>Interphase – S Stage</vt:lpstr>
      <vt:lpstr>Interphase – G2 Stage</vt:lpstr>
      <vt:lpstr>What’s Happening in Interphase?</vt:lpstr>
      <vt:lpstr>Sketch the Cell Cycle</vt:lpstr>
      <vt:lpstr>Mitosis</vt:lpstr>
      <vt:lpstr>Mitosis</vt:lpstr>
      <vt:lpstr>Four Mitotic Stages</vt:lpstr>
      <vt:lpstr>Early Prophase</vt:lpstr>
      <vt:lpstr>Late Prophase</vt:lpstr>
      <vt:lpstr>Late Prophase</vt:lpstr>
      <vt:lpstr>Spindle Fiber attached to Chromosome</vt:lpstr>
      <vt:lpstr>Review of Prophase</vt:lpstr>
      <vt:lpstr>Spindle Fibers</vt:lpstr>
      <vt:lpstr>Sketch The Spindle</vt:lpstr>
      <vt:lpstr>Metaphase</vt:lpstr>
      <vt:lpstr>Metaphase</vt:lpstr>
      <vt:lpstr>Metaphase</vt:lpstr>
      <vt:lpstr>Review of Metaphase</vt:lpstr>
      <vt:lpstr>Anaphase</vt:lpstr>
      <vt:lpstr>Anaphase</vt:lpstr>
      <vt:lpstr>Anaphase Review</vt:lpstr>
      <vt:lpstr>Telophase</vt:lpstr>
      <vt:lpstr>Comparison of Anaphase &amp; Telophase</vt:lpstr>
      <vt:lpstr>Cytokinesis</vt:lpstr>
      <vt:lpstr>Cytokinesis</vt:lpstr>
      <vt:lpstr>Mitotic Stages</vt:lpstr>
      <vt:lpstr>Daughter Cells of Mitosis</vt:lpstr>
      <vt:lpstr>Identical Daughter Cells</vt:lpstr>
      <vt:lpstr>Review of Mitosis</vt:lpstr>
      <vt:lpstr>Draw &amp; Learn these Stages</vt:lpstr>
      <vt:lpstr>Draw &amp; Learn these Stages</vt:lpstr>
      <vt:lpstr>Name the Mitotic Stages:</vt:lpstr>
      <vt:lpstr>Eukaryotic Cell Division</vt:lpstr>
      <vt:lpstr>Mitosis Animation</vt:lpstr>
      <vt:lpstr>Mitosis in Onion Root Tips</vt:lpstr>
      <vt:lpstr>Test Yourself over Mitosis</vt:lpstr>
      <vt:lpstr>Mitosis Quiz</vt:lpstr>
      <vt:lpstr>Mitosis Quiz</vt:lpstr>
      <vt:lpstr>Name the Stages of Mitosis:</vt:lpstr>
      <vt:lpstr>Identify the Stages</vt:lpstr>
      <vt:lpstr>Locate the Four Mitotic Stages in Plants</vt:lpstr>
      <vt:lpstr>Uncontrolled Mitosis</vt:lpstr>
      <vt:lpstr>Cancer and the Cell Cycle</vt:lpstr>
      <vt:lpstr>PowerPoint Presentation</vt:lpstr>
      <vt:lpstr>Question?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Division- Part 1 Ch 9-10 MAGNET: Also:12.3 and 12.4</dc:title>
  <dc:creator>Susan Phillips</dc:creator>
  <cp:lastModifiedBy>Susan Phillips</cp:lastModifiedBy>
  <cp:revision>10</cp:revision>
  <dcterms:created xsi:type="dcterms:W3CDTF">2017-05-22T14:05:33Z</dcterms:created>
  <dcterms:modified xsi:type="dcterms:W3CDTF">2020-02-23T02:57:49Z</dcterms:modified>
</cp:coreProperties>
</file>