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69" r:id="rId2"/>
  </p:sldMasterIdLst>
  <p:notesMasterIdLst>
    <p:notesMasterId r:id="rId36"/>
  </p:notesMasterIdLst>
  <p:handoutMasterIdLst>
    <p:handoutMasterId r:id="rId37"/>
  </p:handoutMasterIdLst>
  <p:sldIdLst>
    <p:sldId id="367" r:id="rId3"/>
    <p:sldId id="369" r:id="rId4"/>
    <p:sldId id="412" r:id="rId5"/>
    <p:sldId id="414" r:id="rId6"/>
    <p:sldId id="415" r:id="rId7"/>
    <p:sldId id="372" r:id="rId8"/>
    <p:sldId id="373" r:id="rId9"/>
    <p:sldId id="374" r:id="rId10"/>
    <p:sldId id="399" r:id="rId11"/>
    <p:sldId id="418" r:id="rId12"/>
    <p:sldId id="448" r:id="rId13"/>
    <p:sldId id="378" r:id="rId14"/>
    <p:sldId id="377" r:id="rId15"/>
    <p:sldId id="419" r:id="rId16"/>
    <p:sldId id="404" r:id="rId17"/>
    <p:sldId id="387" r:id="rId18"/>
    <p:sldId id="428" r:id="rId19"/>
    <p:sldId id="406" r:id="rId20"/>
    <p:sldId id="443" r:id="rId21"/>
    <p:sldId id="450" r:id="rId22"/>
    <p:sldId id="449" r:id="rId23"/>
    <p:sldId id="430" r:id="rId24"/>
    <p:sldId id="438" r:id="rId25"/>
    <p:sldId id="435" r:id="rId26"/>
    <p:sldId id="436" r:id="rId27"/>
    <p:sldId id="451" r:id="rId28"/>
    <p:sldId id="437" r:id="rId29"/>
    <p:sldId id="431" r:id="rId30"/>
    <p:sldId id="432" r:id="rId31"/>
    <p:sldId id="452" r:id="rId32"/>
    <p:sldId id="433" r:id="rId33"/>
    <p:sldId id="439" r:id="rId34"/>
    <p:sldId id="453" r:id="rId35"/>
  </p:sldIdLst>
  <p:sldSz cx="9144000" cy="6858000" type="screen4x3"/>
  <p:notesSz cx="6858000" cy="9199563"/>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ED"/>
    <a:srgbClr val="FF6FCF"/>
    <a:srgbClr val="FFCC18"/>
    <a:srgbClr val="000000"/>
    <a:srgbClr val="40FF2B"/>
    <a:srgbClr val="3D6718"/>
    <a:srgbClr val="BC0013"/>
    <a:srgbClr val="0F1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76" y="13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90"/>
    </p:cViewPr>
  </p:sorterViewPr>
  <p:notesViewPr>
    <p:cSldViewPr snapToGrid="0">
      <p:cViewPr varScale="1">
        <p:scale>
          <a:sx n="86" d="100"/>
          <a:sy n="86" d="100"/>
        </p:scale>
        <p:origin x="-1008" y="-96"/>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D9137F9B-F832-41ED-8417-8430E06C746C}"/>
              </a:ext>
            </a:extLst>
          </p:cNvPr>
          <p:cNvSpPr>
            <a:spLocks noGrp="1" noChangeArrowheads="1"/>
          </p:cNvSpPr>
          <p:nvPr>
            <p:ph type="sldNum" sz="quarter" idx="3"/>
          </p:nvPr>
        </p:nvSpPr>
        <p:spPr bwMode="auto">
          <a:xfrm>
            <a:off x="6096000" y="8739188"/>
            <a:ext cx="762000" cy="4603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000">
                <a:ea typeface="MS PGothic" panose="020B0600070205080204" pitchFamily="34" charset="-128"/>
              </a:defRPr>
            </a:lvl1pPr>
          </a:lstStyle>
          <a:p>
            <a:pPr>
              <a:defRPr/>
            </a:pPr>
            <a:fld id="{4EBD636E-C0DB-4AED-A09D-F223D1980E5A}" type="slidenum">
              <a:rPr lang="en-US" altLang="en-US"/>
              <a:pPr>
                <a:defRPr/>
              </a:pPr>
              <a:t>‹#›</a:t>
            </a:fld>
            <a:endParaRPr lang="en-US" altLang="en-US" sz="1200"/>
          </a:p>
        </p:txBody>
      </p:sp>
      <p:sp>
        <p:nvSpPr>
          <p:cNvPr id="58375" name="Text Box 7">
            <a:extLst>
              <a:ext uri="{FF2B5EF4-FFF2-40B4-BE49-F238E27FC236}">
                <a16:creationId xmlns:a16="http://schemas.microsoft.com/office/drawing/2014/main" id="{B8575649-A616-4CE7-A20A-95385AC0235A}"/>
              </a:ext>
            </a:extLst>
          </p:cNvPr>
          <p:cNvSpPr txBox="1">
            <a:spLocks noChangeArrowheads="1"/>
          </p:cNvSpPr>
          <p:nvPr/>
        </p:nvSpPr>
        <p:spPr bwMode="auto">
          <a:xfrm>
            <a:off x="228600" y="142875"/>
            <a:ext cx="6400800" cy="474663"/>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6170613" algn="r"/>
              </a:tabLst>
              <a:defRPr sz="2400">
                <a:solidFill>
                  <a:schemeClr val="tx1"/>
                </a:solidFill>
                <a:latin typeface="Times" pitchFamily="84" charset="0"/>
              </a:defRPr>
            </a:lvl1pPr>
            <a:lvl2pPr algn="l">
              <a:tabLst>
                <a:tab pos="6170613" algn="r"/>
              </a:tabLst>
              <a:defRPr sz="2400">
                <a:solidFill>
                  <a:schemeClr val="tx1"/>
                </a:solidFill>
                <a:latin typeface="Times" pitchFamily="84" charset="0"/>
              </a:defRPr>
            </a:lvl2pPr>
            <a:lvl3pPr algn="l">
              <a:tabLst>
                <a:tab pos="6170613" algn="r"/>
              </a:tabLst>
              <a:defRPr sz="2400">
                <a:solidFill>
                  <a:schemeClr val="tx1"/>
                </a:solidFill>
                <a:latin typeface="Times" pitchFamily="84" charset="0"/>
              </a:defRPr>
            </a:lvl3pPr>
            <a:lvl4pPr algn="l">
              <a:tabLst>
                <a:tab pos="6170613" algn="r"/>
              </a:tabLst>
              <a:defRPr sz="2400">
                <a:solidFill>
                  <a:schemeClr val="tx1"/>
                </a:solidFill>
                <a:latin typeface="Times" pitchFamily="84" charset="0"/>
              </a:defRPr>
            </a:lvl4pPr>
            <a:lvl5pPr algn="l">
              <a:tabLst>
                <a:tab pos="6170613" algn="r"/>
              </a:tabLst>
              <a:defRPr sz="2400">
                <a:solidFill>
                  <a:schemeClr val="tx1"/>
                </a:solidFill>
                <a:latin typeface="Times" pitchFamily="84" charset="0"/>
              </a:defRPr>
            </a:lvl5pPr>
            <a:lvl6pPr eaLnBrk="0" fontAlgn="base" hangingPunct="0">
              <a:spcBef>
                <a:spcPct val="0"/>
              </a:spcBef>
              <a:spcAft>
                <a:spcPct val="0"/>
              </a:spcAft>
              <a:tabLst>
                <a:tab pos="6170613" algn="r"/>
              </a:tabLst>
              <a:defRPr sz="2400">
                <a:solidFill>
                  <a:schemeClr val="tx1"/>
                </a:solidFill>
                <a:latin typeface="Times" pitchFamily="84" charset="0"/>
              </a:defRPr>
            </a:lvl6pPr>
            <a:lvl7pPr eaLnBrk="0" fontAlgn="base" hangingPunct="0">
              <a:spcBef>
                <a:spcPct val="0"/>
              </a:spcBef>
              <a:spcAft>
                <a:spcPct val="0"/>
              </a:spcAft>
              <a:tabLst>
                <a:tab pos="6170613" algn="r"/>
              </a:tabLst>
              <a:defRPr sz="2400">
                <a:solidFill>
                  <a:schemeClr val="tx1"/>
                </a:solidFill>
                <a:latin typeface="Times" pitchFamily="84" charset="0"/>
              </a:defRPr>
            </a:lvl7pPr>
            <a:lvl8pPr eaLnBrk="0" fontAlgn="base" hangingPunct="0">
              <a:spcBef>
                <a:spcPct val="0"/>
              </a:spcBef>
              <a:spcAft>
                <a:spcPct val="0"/>
              </a:spcAft>
              <a:tabLst>
                <a:tab pos="6170613" algn="r"/>
              </a:tabLst>
              <a:defRPr sz="2400">
                <a:solidFill>
                  <a:schemeClr val="tx1"/>
                </a:solidFill>
                <a:latin typeface="Times" pitchFamily="84" charset="0"/>
              </a:defRPr>
            </a:lvl8pPr>
            <a:lvl9pPr eaLnBrk="0" fontAlgn="base" hangingPunct="0">
              <a:spcBef>
                <a:spcPct val="0"/>
              </a:spcBef>
              <a:spcAft>
                <a:spcPct val="0"/>
              </a:spcAft>
              <a:tabLst>
                <a:tab pos="6170613" algn="r"/>
              </a:tabLst>
              <a:defRPr sz="2400">
                <a:solidFill>
                  <a:schemeClr val="tx1"/>
                </a:solidFill>
                <a:latin typeface="Times" pitchFamily="84" charset="0"/>
              </a:defRPr>
            </a:lvl9pPr>
          </a:lstStyle>
          <a:p>
            <a:pPr>
              <a:defRPr/>
            </a:pPr>
            <a:r>
              <a:rPr lang="en-US" sz="1100">
                <a:latin typeface="Arial" charset="0"/>
                <a:ea typeface="+mn-ea"/>
              </a:rPr>
              <a:t>Division Ave. High School	Ms. Foglia</a:t>
            </a:r>
            <a:endParaRPr lang="en-US" sz="1800">
              <a:latin typeface="Arial" charset="0"/>
              <a:ea typeface="+mn-ea"/>
            </a:endParaRPr>
          </a:p>
          <a:p>
            <a:pPr algn="ctr">
              <a:defRPr/>
            </a:pPr>
            <a:r>
              <a:rPr lang="en-US" sz="1400">
                <a:latin typeface="Arial" charset="0"/>
                <a:ea typeface="+mn-ea"/>
              </a:rPr>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2E7CEFFA-1D1E-4E7C-9513-0D0055CEE549}"/>
              </a:ext>
            </a:extLst>
          </p:cNvPr>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CB56A616-EB25-492C-9559-5490FE0839FC}"/>
              </a:ext>
            </a:extLst>
          </p:cNvPr>
          <p:cNvSpPr>
            <a:spLocks noGrp="1" noChangeArrowheads="1"/>
          </p:cNvSpPr>
          <p:nvPr>
            <p:ph type="body" sz="quarter" idx="3"/>
          </p:nvPr>
        </p:nvSpPr>
        <p:spPr bwMode="auto">
          <a:xfrm>
            <a:off x="914400" y="4370388"/>
            <a:ext cx="5029200" cy="4138612"/>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endParaRPr lang="en-US" noProof="0"/>
          </a:p>
        </p:txBody>
      </p:sp>
      <p:sp>
        <p:nvSpPr>
          <p:cNvPr id="56327" name="Rectangle 7">
            <a:extLst>
              <a:ext uri="{FF2B5EF4-FFF2-40B4-BE49-F238E27FC236}">
                <a16:creationId xmlns:a16="http://schemas.microsoft.com/office/drawing/2014/main" id="{8768B83D-0CC6-497F-9458-E7C28B3FD4E9}"/>
              </a:ext>
            </a:extLst>
          </p:cNvPr>
          <p:cNvSpPr>
            <a:spLocks noGrp="1" noChangeArrowheads="1"/>
          </p:cNvSpPr>
          <p:nvPr>
            <p:ph type="sldNum" sz="quarter" idx="5"/>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b="0">
                <a:latin typeface="Times" panose="02020603050405020304" pitchFamily="18" charset="0"/>
                <a:ea typeface="MS PGothic" panose="020B0600070205080204" pitchFamily="34" charset="-128"/>
              </a:defRPr>
            </a:lvl1pPr>
          </a:lstStyle>
          <a:p>
            <a:pPr>
              <a:defRPr/>
            </a:pPr>
            <a:fld id="{EA4C840F-7D14-4682-9CFB-A85CF9EABE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S PGothic" panose="020B0600070205080204" pitchFamily="34" charset="-128"/>
        <a:cs typeface="ＭＳ Ｐゴシック" charset="0"/>
      </a:defRPr>
    </a:lvl1pPr>
    <a:lvl2pPr marL="227013" indent="-112713" algn="l" rtl="0" eaLnBrk="0" fontAlgn="base" hangingPunct="0">
      <a:spcBef>
        <a:spcPct val="30000"/>
      </a:spcBef>
      <a:spcAft>
        <a:spcPct val="0"/>
      </a:spcAft>
      <a:buFont typeface="Wingdings" panose="05000000000000000000" pitchFamily="2" charset="2"/>
      <a:buChar char="§"/>
      <a:defRPr sz="1400" kern="1200">
        <a:solidFill>
          <a:schemeClr val="tx1"/>
        </a:solidFill>
        <a:latin typeface="Arial" charset="0"/>
        <a:ea typeface="MS PGothic" panose="020B0600070205080204" pitchFamily="34" charset="-128"/>
        <a:cs typeface="+mn-cs"/>
      </a:defRPr>
    </a:lvl2pPr>
    <a:lvl3pPr marL="463550" indent="-122238" algn="l" rtl="0" eaLnBrk="0" fontAlgn="base" hangingPunct="0">
      <a:spcBef>
        <a:spcPct val="30000"/>
      </a:spcBef>
      <a:spcAft>
        <a:spcPct val="0"/>
      </a:spcAft>
      <a:buFont typeface="Wingdings" panose="05000000000000000000" pitchFamily="2" charset="2"/>
      <a:buChar char="§"/>
      <a:defRPr sz="1400" kern="1200">
        <a:solidFill>
          <a:schemeClr val="tx1"/>
        </a:solidFill>
        <a:latin typeface="Arial" charset="0"/>
        <a:ea typeface="MS PGothic" panose="020B0600070205080204" pitchFamily="34" charset="-128"/>
        <a:cs typeface="+mn-cs"/>
      </a:defRPr>
    </a:lvl3pPr>
    <a:lvl4pPr marL="577850" algn="l" rtl="0" eaLnBrk="0" fontAlgn="base" hangingPunct="0">
      <a:spcBef>
        <a:spcPct val="30000"/>
      </a:spcBef>
      <a:spcAft>
        <a:spcPct val="0"/>
      </a:spcAft>
      <a:buFont typeface="Wingdings" panose="05000000000000000000" pitchFamily="2" charset="2"/>
      <a:buChar char="§"/>
      <a:defRPr sz="1400" kern="1200">
        <a:solidFill>
          <a:schemeClr val="tx1"/>
        </a:solidFill>
        <a:latin typeface="Arial" charset="0"/>
        <a:ea typeface="MS PGothic" panose="020B0600070205080204" pitchFamily="34" charset="-128"/>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5686A65-3DA3-4AE2-AF56-5CF1382FB6A8}"/>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6B47043-D722-42DC-A482-B33C25C80710}" type="slidenum">
              <a:rPr lang="en-US" altLang="en-US" sz="1200" b="0" smtClean="0">
                <a:latin typeface="Times" panose="02020603050405020304" pitchFamily="18" charset="0"/>
              </a:rPr>
              <a:pPr/>
              <a:t>1</a:t>
            </a:fld>
            <a:endParaRPr lang="en-US" altLang="en-US" sz="1200" b="0">
              <a:latin typeface="Times" panose="02020603050405020304" pitchFamily="18" charset="0"/>
            </a:endParaRPr>
          </a:p>
        </p:txBody>
      </p:sp>
      <p:sp>
        <p:nvSpPr>
          <p:cNvPr id="8195" name="Rectangle 2">
            <a:extLst>
              <a:ext uri="{FF2B5EF4-FFF2-40B4-BE49-F238E27FC236}">
                <a16:creationId xmlns:a16="http://schemas.microsoft.com/office/drawing/2014/main" id="{D680364E-0212-4EF8-A553-07F8BC4D861E}"/>
              </a:ext>
            </a:extLst>
          </p:cNvPr>
          <p:cNvSpPr>
            <a:spLocks noGrp="1" noRot="1" noChangeAspect="1" noChangeArrowheads="1" noTextEdit="1"/>
          </p:cNvSpPr>
          <p:nvPr>
            <p:ph type="sldImg"/>
          </p:nvPr>
        </p:nvSpPr>
        <p:spPr>
          <a:solidFill>
            <a:srgbClr val="FFFFFF"/>
          </a:solidFill>
          <a:ln/>
        </p:spPr>
      </p:sp>
      <p:sp>
        <p:nvSpPr>
          <p:cNvPr id="41988" name="Rectangle 3">
            <a:extLst>
              <a:ext uri="{FF2B5EF4-FFF2-40B4-BE49-F238E27FC236}">
                <a16:creationId xmlns:a16="http://schemas.microsoft.com/office/drawing/2014/main" id="{A63E420A-6A6B-47F1-BD8E-EAC0587D3C7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EB0810B-E29F-497B-9662-3B54DB1252BA}"/>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3B51F0DC-E4D1-451C-A010-5E3AC7A727C3}" type="slidenum">
              <a:rPr lang="en-US" altLang="en-US" sz="1200" b="0" smtClean="0">
                <a:latin typeface="Times" panose="02020603050405020304" pitchFamily="18" charset="0"/>
              </a:rPr>
              <a:pPr/>
              <a:t>10</a:t>
            </a:fld>
            <a:endParaRPr lang="en-US" altLang="en-US" sz="1200" b="0">
              <a:latin typeface="Times" panose="02020603050405020304" pitchFamily="18" charset="0"/>
            </a:endParaRPr>
          </a:p>
        </p:txBody>
      </p:sp>
      <p:sp>
        <p:nvSpPr>
          <p:cNvPr id="26627" name="Rectangle 2">
            <a:extLst>
              <a:ext uri="{FF2B5EF4-FFF2-40B4-BE49-F238E27FC236}">
                <a16:creationId xmlns:a16="http://schemas.microsoft.com/office/drawing/2014/main" id="{0E068A2D-9C0D-4592-8239-8BCEFE2FCB0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7199E00-00A6-4D2B-A2A7-847CA8269F6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32A54D5-C668-4354-ABDD-9204F44330E1}"/>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40017032-F705-4A7E-99C3-5D39399DBD92}" type="slidenum">
              <a:rPr lang="en-US" altLang="en-US" sz="1200" b="0" smtClean="0">
                <a:solidFill>
                  <a:srgbClr val="000000"/>
                </a:solidFill>
                <a:latin typeface="Times" panose="02020603050405020304" pitchFamily="18" charset="0"/>
              </a:rPr>
              <a:pPr/>
              <a:t>11</a:t>
            </a:fld>
            <a:endParaRPr lang="en-US" altLang="en-US" sz="1200" b="0">
              <a:solidFill>
                <a:srgbClr val="000000"/>
              </a:solidFill>
              <a:latin typeface="Times" panose="02020603050405020304" pitchFamily="18" charset="0"/>
            </a:endParaRPr>
          </a:p>
        </p:txBody>
      </p:sp>
      <p:sp>
        <p:nvSpPr>
          <p:cNvPr id="28675" name="Rectangle 2">
            <a:extLst>
              <a:ext uri="{FF2B5EF4-FFF2-40B4-BE49-F238E27FC236}">
                <a16:creationId xmlns:a16="http://schemas.microsoft.com/office/drawing/2014/main" id="{19436C57-C6E3-4E6B-B4B8-B7E4FB382158}"/>
              </a:ext>
            </a:extLst>
          </p:cNvPr>
          <p:cNvSpPr>
            <a:spLocks noGrp="1" noRot="1" noChangeAspect="1" noChangeArrowheads="1" noTextEdit="1"/>
          </p:cNvSpPr>
          <p:nvPr>
            <p:ph type="sldImg"/>
          </p:nvPr>
        </p:nvSpPr>
        <p:spPr>
          <a:solidFill>
            <a:srgbClr val="FFFFFF"/>
          </a:solidFill>
          <a:ln/>
        </p:spPr>
      </p:sp>
      <p:sp>
        <p:nvSpPr>
          <p:cNvPr id="52228" name="Rectangle 3">
            <a:extLst>
              <a:ext uri="{FF2B5EF4-FFF2-40B4-BE49-F238E27FC236}">
                <a16:creationId xmlns:a16="http://schemas.microsoft.com/office/drawing/2014/main" id="{82721FD8-C0A7-4519-82AD-8967FF44451D}"/>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A041ACD-E028-4A6E-8AE9-AAF9A03AE823}"/>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4B07CDC9-75FF-4B24-BFD3-2A85D44FD7F2}" type="slidenum">
              <a:rPr lang="en-US" altLang="en-US" sz="1200" b="0" smtClean="0">
                <a:latin typeface="Times" panose="02020603050405020304" pitchFamily="18" charset="0"/>
              </a:rPr>
              <a:pPr/>
              <a:t>12</a:t>
            </a:fld>
            <a:endParaRPr lang="en-US" altLang="en-US" sz="1200" b="0">
              <a:latin typeface="Times" panose="02020603050405020304" pitchFamily="18" charset="0"/>
            </a:endParaRPr>
          </a:p>
        </p:txBody>
      </p:sp>
      <p:sp>
        <p:nvSpPr>
          <p:cNvPr id="30723" name="Rectangle 2">
            <a:extLst>
              <a:ext uri="{FF2B5EF4-FFF2-40B4-BE49-F238E27FC236}">
                <a16:creationId xmlns:a16="http://schemas.microsoft.com/office/drawing/2014/main" id="{66345722-0794-4810-882A-05B5A4023A92}"/>
              </a:ext>
            </a:extLst>
          </p:cNvPr>
          <p:cNvSpPr>
            <a:spLocks noGrp="1" noRot="1" noChangeAspect="1" noChangeArrowheads="1" noTextEdit="1"/>
          </p:cNvSpPr>
          <p:nvPr>
            <p:ph type="sldImg"/>
          </p:nvPr>
        </p:nvSpPr>
        <p:spPr>
          <a:solidFill>
            <a:srgbClr val="FFFFFF"/>
          </a:solidFill>
          <a:ln/>
        </p:spPr>
      </p:sp>
      <p:sp>
        <p:nvSpPr>
          <p:cNvPr id="54276" name="Rectangle 3">
            <a:extLst>
              <a:ext uri="{FF2B5EF4-FFF2-40B4-BE49-F238E27FC236}">
                <a16:creationId xmlns:a16="http://schemas.microsoft.com/office/drawing/2014/main" id="{100C3A14-5D23-4900-908D-E456AC73326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z="800">
                <a:latin typeface="Arial" panose="020B0604020202020204" pitchFamily="34" charset="0"/>
              </a:rPr>
              <a:t> A Type I curve is flat at the start, reflecting low death rates during early and middle life, then drops steeply as death rates increase among older age groups. Humans and many other large mammals that produce few offspring but provide them with good care often exhibit this kind of curve. In contrast, a Type III curve drops sharply at the start, reflecting very high death rates for the young, but then flattens out as death rates decline for those few individuals that have survived to a certain critical age. This type of curve is usually associated with organisms that produce very large numbers of offspring but provide little or no care, such as long–lived plants, many fishes, and marine invertebrates. An oyster, for example, may release millions of eggs, but most offspring die as larvae from predation or other causes. Those few that survive long enough to attach to a suitable substrate and begin growing a hard shell will probably survive for a relatively long time. Type II curves are intermediate, with a constant death rate over the organism’s life span. This kind of survivorship occurs in Belding’s ground squirrels and some other rodents, various invertebrates, some lizards, and some annual plants.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2AE9F72-A8C9-43F3-BA6A-D4F032A28CE1}"/>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F5CFD20D-3D56-4232-9124-A384A6C8FA0D}" type="slidenum">
              <a:rPr lang="en-US" altLang="en-US" sz="1200" b="0" smtClean="0">
                <a:latin typeface="Times" panose="02020603050405020304" pitchFamily="18" charset="0"/>
              </a:rPr>
              <a:pPr/>
              <a:t>13</a:t>
            </a:fld>
            <a:endParaRPr lang="en-US" altLang="en-US" sz="1200" b="0">
              <a:latin typeface="Times" panose="02020603050405020304" pitchFamily="18" charset="0"/>
            </a:endParaRPr>
          </a:p>
        </p:txBody>
      </p:sp>
      <p:sp>
        <p:nvSpPr>
          <p:cNvPr id="32771" name="Rectangle 2">
            <a:extLst>
              <a:ext uri="{FF2B5EF4-FFF2-40B4-BE49-F238E27FC236}">
                <a16:creationId xmlns:a16="http://schemas.microsoft.com/office/drawing/2014/main" id="{9B389E20-1545-4A2E-B86D-77F6DC5711F0}"/>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91A0C985-1654-4B1A-B84C-DD79325BDE0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21BF8F1-9B36-48FA-ABAF-F42238A45A2F}"/>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00C0EAA7-48AE-442B-A9C3-181267C20B25}" type="slidenum">
              <a:rPr lang="en-US" altLang="en-US" sz="1200" b="0" smtClean="0">
                <a:latin typeface="Times" panose="02020603050405020304" pitchFamily="18" charset="0"/>
              </a:rPr>
              <a:pPr/>
              <a:t>15</a:t>
            </a:fld>
            <a:endParaRPr lang="en-US" altLang="en-US" sz="1200" b="0">
              <a:latin typeface="Times" panose="02020603050405020304" pitchFamily="18" charset="0"/>
            </a:endParaRPr>
          </a:p>
        </p:txBody>
      </p:sp>
      <p:sp>
        <p:nvSpPr>
          <p:cNvPr id="35843" name="Rectangle 2">
            <a:extLst>
              <a:ext uri="{FF2B5EF4-FFF2-40B4-BE49-F238E27FC236}">
                <a16:creationId xmlns:a16="http://schemas.microsoft.com/office/drawing/2014/main" id="{9B991B16-9FC1-4145-81BD-DFAE6B431C6F}"/>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BAFE2423-5A15-423A-A9CD-F8CCF03D6FE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2159890-74F5-4CA9-8A33-EB2EBC0A8064}"/>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1958961E-A41F-4074-AB60-A0704EED2475}" type="slidenum">
              <a:rPr lang="en-US" altLang="en-US" sz="1200" b="0" smtClean="0">
                <a:latin typeface="Times" panose="02020603050405020304" pitchFamily="18" charset="0"/>
              </a:rPr>
              <a:pPr/>
              <a:t>16</a:t>
            </a:fld>
            <a:endParaRPr lang="en-US" altLang="en-US" sz="1200" b="0">
              <a:latin typeface="Times" panose="02020603050405020304" pitchFamily="18" charset="0"/>
            </a:endParaRPr>
          </a:p>
        </p:txBody>
      </p:sp>
      <p:sp>
        <p:nvSpPr>
          <p:cNvPr id="37891" name="Rectangle 2">
            <a:extLst>
              <a:ext uri="{FF2B5EF4-FFF2-40B4-BE49-F238E27FC236}">
                <a16:creationId xmlns:a16="http://schemas.microsoft.com/office/drawing/2014/main" id="{72DEE83B-DCE4-4E14-B40F-2FC58BF02D3D}"/>
              </a:ext>
            </a:extLst>
          </p:cNvPr>
          <p:cNvSpPr>
            <a:spLocks noGrp="1" noRot="1" noChangeAspect="1" noChangeArrowheads="1" noTextEdit="1"/>
          </p:cNvSpPr>
          <p:nvPr>
            <p:ph type="sldImg"/>
          </p:nvPr>
        </p:nvSpPr>
        <p:spPr>
          <a:solidFill>
            <a:srgbClr val="FFFFFF"/>
          </a:solidFill>
          <a:ln/>
        </p:spPr>
      </p:sp>
      <p:sp>
        <p:nvSpPr>
          <p:cNvPr id="56324" name="Rectangle 3">
            <a:extLst>
              <a:ext uri="{FF2B5EF4-FFF2-40B4-BE49-F238E27FC236}">
                <a16:creationId xmlns:a16="http://schemas.microsoft.com/office/drawing/2014/main" id="{54FBBB3B-7C33-487F-BC41-68FDA8A8D02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35E8FD1-41AB-40DA-85AD-0E67906B84C9}"/>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11DB2092-D054-473F-A604-50A29B727289}" type="slidenum">
              <a:rPr lang="en-US" altLang="en-US" sz="1200" b="0" smtClean="0">
                <a:latin typeface="Times" panose="02020603050405020304" pitchFamily="18" charset="0"/>
              </a:rPr>
              <a:pPr/>
              <a:t>17</a:t>
            </a:fld>
            <a:endParaRPr lang="en-US" altLang="en-US" sz="1200" b="0">
              <a:latin typeface="Times" panose="02020603050405020304" pitchFamily="18" charset="0"/>
            </a:endParaRPr>
          </a:p>
        </p:txBody>
      </p:sp>
      <p:sp>
        <p:nvSpPr>
          <p:cNvPr id="39939" name="Rectangle 2">
            <a:extLst>
              <a:ext uri="{FF2B5EF4-FFF2-40B4-BE49-F238E27FC236}">
                <a16:creationId xmlns:a16="http://schemas.microsoft.com/office/drawing/2014/main" id="{75A99744-01F1-4E37-8014-7C813BC704ED}"/>
              </a:ext>
            </a:extLst>
          </p:cNvPr>
          <p:cNvSpPr>
            <a:spLocks noGrp="1" noRot="1" noChangeAspect="1" noChangeArrowheads="1" noTextEdit="1"/>
          </p:cNvSpPr>
          <p:nvPr>
            <p:ph type="sldImg"/>
          </p:nvPr>
        </p:nvSpPr>
        <p:spPr>
          <a:solidFill>
            <a:srgbClr val="FFFFFF"/>
          </a:solidFill>
          <a:ln/>
        </p:spPr>
      </p:sp>
      <p:sp>
        <p:nvSpPr>
          <p:cNvPr id="57348" name="Rectangle 3">
            <a:extLst>
              <a:ext uri="{FF2B5EF4-FFF2-40B4-BE49-F238E27FC236}">
                <a16:creationId xmlns:a16="http://schemas.microsoft.com/office/drawing/2014/main" id="{B4B85CD8-6681-4020-953B-EDAEDE01887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z="800">
                <a:latin typeface="Arial" panose="020B0604020202020204" pitchFamily="34" charset="0"/>
              </a:rPr>
              <a:t> A Type I curve is flat at the start, reflecting low death rates during early and middle life, then drops steeply as death rates increase among older age groups. Humans and many other large mammals that produce few offspring but provide them with good care often exhibit this kind of curve. In contrast, a Type III curve drops sharply at the start, reflecting very high death rates for the young, but then flattens out as death rates decline for those few individuals that have survived to a certain critical age. This type of curve is usually associated with organisms that produce very large numbers of offspring but provide little or no care, such as long–lived plants, many fishes, and marine invertebrates. An oyster, for example, may release millions of eggs, but most offspring die as larvae from predation or other causes. Those few that survive long enough to attach to a suitable substrate and begin growing a hard shell will probably survive for a relatively long time. Type II curves are intermediate, with a constant death rate over the organism’s life span. This kind of survivorship occurs in Belding’s ground squirrels and some other rodents, various invertebrates, some lizards, and some annual plants.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3F344E-BAB6-4CB7-83A6-3B70F700ADA0}"/>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BE828576-4418-458F-9275-FFF4A0E52019}" type="slidenum">
              <a:rPr lang="en-US" altLang="en-US" sz="1200" b="0" smtClean="0">
                <a:latin typeface="Times" panose="02020603050405020304" pitchFamily="18" charset="0"/>
              </a:rPr>
              <a:pPr/>
              <a:t>18</a:t>
            </a:fld>
            <a:endParaRPr lang="en-US" altLang="en-US" sz="1200" b="0">
              <a:latin typeface="Times" panose="02020603050405020304" pitchFamily="18" charset="0"/>
            </a:endParaRPr>
          </a:p>
        </p:txBody>
      </p:sp>
      <p:sp>
        <p:nvSpPr>
          <p:cNvPr id="41987" name="Rectangle 2">
            <a:extLst>
              <a:ext uri="{FF2B5EF4-FFF2-40B4-BE49-F238E27FC236}">
                <a16:creationId xmlns:a16="http://schemas.microsoft.com/office/drawing/2014/main" id="{ED146D19-9EDB-4CED-B75D-C09D4899597D}"/>
              </a:ext>
            </a:extLst>
          </p:cNvPr>
          <p:cNvSpPr>
            <a:spLocks noGrp="1" noRot="1" noChangeAspect="1" noChangeArrowheads="1" noTextEdit="1"/>
          </p:cNvSpPr>
          <p:nvPr>
            <p:ph type="sldImg"/>
          </p:nvPr>
        </p:nvSpPr>
        <p:spPr>
          <a:solidFill>
            <a:srgbClr val="FFFFFF"/>
          </a:solidFill>
          <a:ln/>
        </p:spPr>
      </p:sp>
      <p:sp>
        <p:nvSpPr>
          <p:cNvPr id="68612" name="Rectangle 3">
            <a:extLst>
              <a:ext uri="{FF2B5EF4-FFF2-40B4-BE49-F238E27FC236}">
                <a16:creationId xmlns:a16="http://schemas.microsoft.com/office/drawing/2014/main" id="{7400322A-E691-44FB-AD3D-9E4074C612B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BBC5033-8DEE-4F7D-8A43-2990C2FD9F7A}"/>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63BD512-B71D-4490-BB3F-6167070D037F}" type="slidenum">
              <a:rPr lang="en-US" altLang="en-US" sz="1200" b="0" smtClean="0">
                <a:latin typeface="Times" panose="02020603050405020304" pitchFamily="18" charset="0"/>
              </a:rPr>
              <a:pPr/>
              <a:t>22</a:t>
            </a:fld>
            <a:endParaRPr lang="en-US" altLang="en-US" sz="1200" b="0">
              <a:latin typeface="Times" panose="02020603050405020304" pitchFamily="18" charset="0"/>
            </a:endParaRPr>
          </a:p>
        </p:txBody>
      </p:sp>
      <p:sp>
        <p:nvSpPr>
          <p:cNvPr id="47107" name="Rectangle 2">
            <a:extLst>
              <a:ext uri="{FF2B5EF4-FFF2-40B4-BE49-F238E27FC236}">
                <a16:creationId xmlns:a16="http://schemas.microsoft.com/office/drawing/2014/main" id="{3350288F-EF02-4243-BB67-890B3D954925}"/>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7F5092EC-773B-4447-AEB6-F7F1FDE4448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z="900">
                <a:latin typeface="Arial" panose="020B0604020202020204" pitchFamily="34" charset="0"/>
              </a:rPr>
              <a:t>The J–shaped curve of exponential growth is characteristic of some populations that are introduced into a new or unfilled environment or whose numbers have been drastically reduced by a catastrophic event and are rebounding. The graph illustrates the exponential population growth that occurred in the population of elephants in Kruger National Park, South Africa, after they were protected from hunting. After approximately 60 years of exponential growth, the large number of elephants had caused enough damage to the park vegetation that a collapse in the elephant food supply was likely, leading to an end to population growth through starvation. To protect other species and the park ecosystem before that happened, park managers began limiting the elephant population by using birth control and exporting elephants to other countries.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3DBDB30-3A81-481A-8D96-CC6425E85C37}"/>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E3BAD813-5383-41BA-88B6-C2ED6135F64E}" type="slidenum">
              <a:rPr lang="en-US" altLang="en-US" sz="1200" b="0" smtClean="0">
                <a:latin typeface="Times" panose="02020603050405020304" pitchFamily="18" charset="0"/>
              </a:rPr>
              <a:pPr/>
              <a:t>23</a:t>
            </a:fld>
            <a:endParaRPr lang="en-US" altLang="en-US" sz="1200" b="0">
              <a:latin typeface="Times" panose="02020603050405020304" pitchFamily="18" charset="0"/>
            </a:endParaRPr>
          </a:p>
        </p:txBody>
      </p:sp>
      <p:sp>
        <p:nvSpPr>
          <p:cNvPr id="49155" name="Rectangle 2">
            <a:extLst>
              <a:ext uri="{FF2B5EF4-FFF2-40B4-BE49-F238E27FC236}">
                <a16:creationId xmlns:a16="http://schemas.microsoft.com/office/drawing/2014/main" id="{76066E42-4159-4100-A064-151A7437B1E0}"/>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CFB59AEC-AE41-4A1F-9339-84FE953EF42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z="1200">
                <a:latin typeface="Arial" panose="020B0604020202020204" pitchFamily="34" charset="0"/>
              </a:rPr>
              <a:t>The population doubled to 1 billion within the next two centuries, doubled again to 2 billion between 1850 and 1930, and doubled still again by 1975 to more than 4 billion. The global population now numbers over 6 billion people and is increasing by about 73 million each year. The population grows by approximately 201,000 people each day, the equivalent of adding a city the size of Amarillo, Texas, or Madison, Wisconsin. Every week the population increases by the size of San Antonio, Milwaukee, or Indianapolis. It takes only four years for world population growth to add the equivalent of another United States. Population ecologists predict a population of 7.3–8.4 billion people on Earth by the year 2025.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EE40677-5EA4-46E7-BC0F-1BD57F234626}"/>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9BF68858-620F-4E8E-8BF7-4180C8761F34}" type="slidenum">
              <a:rPr lang="en-US" altLang="en-US" sz="1200" b="0" smtClean="0">
                <a:latin typeface="Times" panose="02020603050405020304" pitchFamily="18" charset="0"/>
              </a:rPr>
              <a:pPr/>
              <a:t>2</a:t>
            </a:fld>
            <a:endParaRPr lang="en-US" altLang="en-US" sz="1200" b="0">
              <a:latin typeface="Times" panose="02020603050405020304" pitchFamily="18" charset="0"/>
            </a:endParaRPr>
          </a:p>
        </p:txBody>
      </p:sp>
      <p:sp>
        <p:nvSpPr>
          <p:cNvPr id="10243" name="Rectangle 2">
            <a:extLst>
              <a:ext uri="{FF2B5EF4-FFF2-40B4-BE49-F238E27FC236}">
                <a16:creationId xmlns:a16="http://schemas.microsoft.com/office/drawing/2014/main" id="{B5B7DA77-4346-4801-9F0D-A2D3210EC7D7}"/>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AF832D35-CD18-4EAD-BD0C-C918BF51D76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D2A800D9-362F-4B9C-9F5D-366CCD783F38}"/>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BD9235CA-F36C-4F2E-AFA8-CD980F46E66A}" type="slidenum">
              <a:rPr lang="en-US" altLang="en-US" sz="1200" b="0" smtClean="0">
                <a:latin typeface="Times" panose="02020603050405020304" pitchFamily="18" charset="0"/>
              </a:rPr>
              <a:pPr/>
              <a:t>24</a:t>
            </a:fld>
            <a:endParaRPr lang="en-US" altLang="en-US" sz="1200" b="0">
              <a:latin typeface="Times" panose="02020603050405020304" pitchFamily="18" charset="0"/>
            </a:endParaRPr>
          </a:p>
        </p:txBody>
      </p:sp>
      <p:sp>
        <p:nvSpPr>
          <p:cNvPr id="51203" name="Rectangle 2">
            <a:extLst>
              <a:ext uri="{FF2B5EF4-FFF2-40B4-BE49-F238E27FC236}">
                <a16:creationId xmlns:a16="http://schemas.microsoft.com/office/drawing/2014/main" id="{99A731C8-4384-40D2-AECD-8798292FF0FD}"/>
              </a:ext>
            </a:extLst>
          </p:cNvPr>
          <p:cNvSpPr>
            <a:spLocks noGrp="1" noRot="1" noChangeAspect="1" noChangeArrowheads="1" noTextEdit="1"/>
          </p:cNvSpPr>
          <p:nvPr>
            <p:ph type="sldImg"/>
          </p:nvPr>
        </p:nvSpPr>
        <p:spPr>
          <a:solidFill>
            <a:srgbClr val="FFFFFF"/>
          </a:solidFill>
          <a:ln/>
        </p:spPr>
      </p:sp>
      <p:sp>
        <p:nvSpPr>
          <p:cNvPr id="60420" name="Rectangle 3">
            <a:extLst>
              <a:ext uri="{FF2B5EF4-FFF2-40B4-BE49-F238E27FC236}">
                <a16:creationId xmlns:a16="http://schemas.microsoft.com/office/drawing/2014/main" id="{D9F74C6F-3288-4EFE-B212-9AC95B86D898}"/>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ea typeface="ＭＳ Ｐゴシック" charset="0"/>
                <a:cs typeface="+mn-cs"/>
              </a:rPr>
              <a:t>Decrease rate of growth as N reaches 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38B12BA-DAB2-4751-BA45-D2D2CA49B364}"/>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51C1EFE4-7A46-4E33-9364-C86B82E12DE4}" type="slidenum">
              <a:rPr lang="en-US" altLang="en-US" sz="1200" b="0" smtClean="0">
                <a:latin typeface="Times" panose="02020603050405020304" pitchFamily="18" charset="0"/>
              </a:rPr>
              <a:pPr/>
              <a:t>25</a:t>
            </a:fld>
            <a:endParaRPr lang="en-US" altLang="en-US" sz="1200" b="0">
              <a:latin typeface="Times" panose="02020603050405020304" pitchFamily="18" charset="0"/>
            </a:endParaRPr>
          </a:p>
        </p:txBody>
      </p:sp>
      <p:sp>
        <p:nvSpPr>
          <p:cNvPr id="53251" name="Rectangle 2">
            <a:extLst>
              <a:ext uri="{FF2B5EF4-FFF2-40B4-BE49-F238E27FC236}">
                <a16:creationId xmlns:a16="http://schemas.microsoft.com/office/drawing/2014/main" id="{5C85B75C-206C-48C5-B99C-7329C82FFF82}"/>
              </a:ext>
            </a:extLst>
          </p:cNvPr>
          <p:cNvSpPr>
            <a:spLocks noGrp="1" noRot="1" noChangeAspect="1" noChangeArrowheads="1" noTextEdit="1"/>
          </p:cNvSpPr>
          <p:nvPr>
            <p:ph type="sldImg"/>
          </p:nvPr>
        </p:nvSpPr>
        <p:spPr>
          <a:solidFill>
            <a:srgbClr val="FFFFFF"/>
          </a:solidFill>
          <a:ln/>
        </p:spPr>
      </p:sp>
      <p:sp>
        <p:nvSpPr>
          <p:cNvPr id="61444" name="Rectangle 3">
            <a:extLst>
              <a:ext uri="{FF2B5EF4-FFF2-40B4-BE49-F238E27FC236}">
                <a16:creationId xmlns:a16="http://schemas.microsoft.com/office/drawing/2014/main" id="{1E211C7C-DBA9-4B02-9675-3CEE3CDD797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A61F4FD-EEBC-47DB-9676-0BCA3F65DE87}"/>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32492225-D497-4945-8490-6CAED785DA10}" type="slidenum">
              <a:rPr lang="en-US" altLang="en-US" sz="1200" b="0" smtClean="0">
                <a:latin typeface="Times" panose="02020603050405020304" pitchFamily="18" charset="0"/>
              </a:rPr>
              <a:pPr/>
              <a:t>27</a:t>
            </a:fld>
            <a:endParaRPr lang="en-US" altLang="en-US" sz="1200" b="0">
              <a:latin typeface="Times" panose="02020603050405020304" pitchFamily="18" charset="0"/>
            </a:endParaRPr>
          </a:p>
        </p:txBody>
      </p:sp>
      <p:sp>
        <p:nvSpPr>
          <p:cNvPr id="56323" name="Rectangle 2">
            <a:extLst>
              <a:ext uri="{FF2B5EF4-FFF2-40B4-BE49-F238E27FC236}">
                <a16:creationId xmlns:a16="http://schemas.microsoft.com/office/drawing/2014/main" id="{90B3EDE3-0766-4F73-A2A6-617585891EFB}"/>
              </a:ext>
            </a:extLst>
          </p:cNvPr>
          <p:cNvSpPr>
            <a:spLocks noGrp="1" noRot="1" noChangeAspect="1" noChangeArrowheads="1" noTextEdit="1"/>
          </p:cNvSpPr>
          <p:nvPr>
            <p:ph type="sldImg"/>
          </p:nvPr>
        </p:nvSpPr>
        <p:spPr>
          <a:solidFill>
            <a:srgbClr val="FFFFFF"/>
          </a:solidFill>
          <a:ln/>
        </p:spPr>
      </p:sp>
      <p:sp>
        <p:nvSpPr>
          <p:cNvPr id="62468" name="Rectangle 3">
            <a:extLst>
              <a:ext uri="{FF2B5EF4-FFF2-40B4-BE49-F238E27FC236}">
                <a16:creationId xmlns:a16="http://schemas.microsoft.com/office/drawing/2014/main" id="{4EE09F07-93DF-4B1B-B7E0-E020A38B0D7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D4F93B1-F8D5-4BD2-AB3F-21F021826472}"/>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546BC2AF-13AE-40A7-A0EA-96BD01FFEF5E}" type="slidenum">
              <a:rPr lang="en-US" altLang="en-US" sz="1200" b="0" smtClean="0">
                <a:latin typeface="Times" panose="02020603050405020304" pitchFamily="18" charset="0"/>
              </a:rPr>
              <a:pPr/>
              <a:t>28</a:t>
            </a:fld>
            <a:endParaRPr lang="en-US" altLang="en-US" sz="1200" b="0">
              <a:latin typeface="Times" panose="02020603050405020304" pitchFamily="18" charset="0"/>
            </a:endParaRPr>
          </a:p>
        </p:txBody>
      </p:sp>
      <p:sp>
        <p:nvSpPr>
          <p:cNvPr id="58371" name="Rectangle 2">
            <a:extLst>
              <a:ext uri="{FF2B5EF4-FFF2-40B4-BE49-F238E27FC236}">
                <a16:creationId xmlns:a16="http://schemas.microsoft.com/office/drawing/2014/main" id="{CCDB1AFB-F894-42AE-8C35-C35397D07945}"/>
              </a:ext>
            </a:extLst>
          </p:cNvPr>
          <p:cNvSpPr>
            <a:spLocks noGrp="1" noRot="1" noChangeAspect="1" noChangeArrowheads="1" noTextEdit="1"/>
          </p:cNvSpPr>
          <p:nvPr>
            <p:ph type="sldImg"/>
          </p:nvPr>
        </p:nvSpPr>
        <p:spPr>
          <a:solidFill>
            <a:srgbClr val="FFFFFF"/>
          </a:solidFill>
          <a:ln/>
        </p:spPr>
      </p:sp>
      <p:sp>
        <p:nvSpPr>
          <p:cNvPr id="63492" name="Rectangle 3">
            <a:extLst>
              <a:ext uri="{FF2B5EF4-FFF2-40B4-BE49-F238E27FC236}">
                <a16:creationId xmlns:a16="http://schemas.microsoft.com/office/drawing/2014/main" id="{014F04B6-2E7D-4AF9-BC0C-72BF6092BB3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5100BFA-967A-4F9E-A19C-C0A1E93DE089}"/>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F6EB390-99AB-4D83-B6F0-01E23BF83461}" type="slidenum">
              <a:rPr lang="en-US" altLang="en-US" sz="1200" b="0" smtClean="0">
                <a:latin typeface="Times" panose="02020603050405020304" pitchFamily="18" charset="0"/>
              </a:rPr>
              <a:pPr/>
              <a:t>29</a:t>
            </a:fld>
            <a:endParaRPr lang="en-US" altLang="en-US" sz="1200" b="0">
              <a:latin typeface="Times" panose="02020603050405020304" pitchFamily="18" charset="0"/>
            </a:endParaRPr>
          </a:p>
        </p:txBody>
      </p:sp>
      <p:sp>
        <p:nvSpPr>
          <p:cNvPr id="60419" name="Rectangle 2">
            <a:extLst>
              <a:ext uri="{FF2B5EF4-FFF2-40B4-BE49-F238E27FC236}">
                <a16:creationId xmlns:a16="http://schemas.microsoft.com/office/drawing/2014/main" id="{CB64834F-0DC4-4D7A-8766-6AA14DFFFCD7}"/>
              </a:ext>
            </a:extLst>
          </p:cNvPr>
          <p:cNvSpPr>
            <a:spLocks noGrp="1" noRot="1" noChangeAspect="1" noChangeArrowheads="1" noTextEdit="1"/>
          </p:cNvSpPr>
          <p:nvPr>
            <p:ph type="sldImg"/>
          </p:nvPr>
        </p:nvSpPr>
        <p:spPr>
          <a:solidFill>
            <a:srgbClr val="FFFFFF"/>
          </a:solidFill>
          <a:ln/>
        </p:spPr>
      </p:sp>
      <p:sp>
        <p:nvSpPr>
          <p:cNvPr id="64516" name="Rectangle 3">
            <a:extLst>
              <a:ext uri="{FF2B5EF4-FFF2-40B4-BE49-F238E27FC236}">
                <a16:creationId xmlns:a16="http://schemas.microsoft.com/office/drawing/2014/main" id="{6AB7363C-B8A1-4389-87D7-5D3FF922CCE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DFFEEE7-FD0B-48FA-81EE-F9F89334F4A2}"/>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EEEA57EA-F595-4558-A608-BC4395AE76E0}" type="slidenum">
              <a:rPr lang="en-US" altLang="en-US" sz="1200" b="0" smtClean="0">
                <a:latin typeface="Times" panose="02020603050405020304" pitchFamily="18" charset="0"/>
              </a:rPr>
              <a:pPr/>
              <a:t>31</a:t>
            </a:fld>
            <a:endParaRPr lang="en-US" altLang="en-US" sz="1200" b="0">
              <a:latin typeface="Times" panose="02020603050405020304" pitchFamily="18" charset="0"/>
            </a:endParaRPr>
          </a:p>
        </p:txBody>
      </p:sp>
      <p:sp>
        <p:nvSpPr>
          <p:cNvPr id="63491" name="Rectangle 2">
            <a:extLst>
              <a:ext uri="{FF2B5EF4-FFF2-40B4-BE49-F238E27FC236}">
                <a16:creationId xmlns:a16="http://schemas.microsoft.com/office/drawing/2014/main" id="{8A49A01C-BB66-4CD2-BA5F-1ECCB6FC32E7}"/>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0E4C9805-7952-492E-B67E-21088E18DDC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6F5B3F3-65BF-4915-9ACB-559DFA8451A0}"/>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920297F-6809-4AA3-8D03-48DD3CE780C5}" type="slidenum">
              <a:rPr lang="en-US" altLang="en-US" sz="1200" b="0" smtClean="0">
                <a:latin typeface="Times" panose="02020603050405020304" pitchFamily="18" charset="0"/>
              </a:rPr>
              <a:pPr/>
              <a:t>3</a:t>
            </a:fld>
            <a:endParaRPr lang="en-US" altLang="en-US" sz="1200" b="0">
              <a:latin typeface="Times" panose="02020603050405020304" pitchFamily="18" charset="0"/>
            </a:endParaRPr>
          </a:p>
        </p:txBody>
      </p:sp>
      <p:sp>
        <p:nvSpPr>
          <p:cNvPr id="12291" name="Rectangle 2">
            <a:extLst>
              <a:ext uri="{FF2B5EF4-FFF2-40B4-BE49-F238E27FC236}">
                <a16:creationId xmlns:a16="http://schemas.microsoft.com/office/drawing/2014/main" id="{EF0C9BFD-5AAC-4DC6-8397-1C5F8795F7A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6F64365-6105-4BE4-A2B8-94B6559FFE0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BB8B23B-85AE-46BC-B3C8-2A2EB90829BB}"/>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F5D9D67B-06EC-468B-AD26-DB577700E0E1}" type="slidenum">
              <a:rPr lang="en-US" altLang="en-US" sz="1200" b="0" smtClean="0">
                <a:latin typeface="Times" panose="02020603050405020304" pitchFamily="18" charset="0"/>
              </a:rPr>
              <a:pPr/>
              <a:t>4</a:t>
            </a:fld>
            <a:endParaRPr lang="en-US" altLang="en-US" sz="1200" b="0">
              <a:latin typeface="Times" panose="02020603050405020304" pitchFamily="18" charset="0"/>
            </a:endParaRPr>
          </a:p>
        </p:txBody>
      </p:sp>
      <p:sp>
        <p:nvSpPr>
          <p:cNvPr id="14339" name="Rectangle 2">
            <a:extLst>
              <a:ext uri="{FF2B5EF4-FFF2-40B4-BE49-F238E27FC236}">
                <a16:creationId xmlns:a16="http://schemas.microsoft.com/office/drawing/2014/main" id="{17C69C3B-4638-4F2B-99F3-667BDF9A53E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DF52C8D-5D7E-4BF6-87DD-D09D7F5D9A4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DD8572F-785E-4682-BAB8-32B029AF2CC6}"/>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F55656DD-188F-4B66-A141-5A232308D42A}" type="slidenum">
              <a:rPr lang="en-US" altLang="en-US" sz="1200" b="0" smtClean="0">
                <a:latin typeface="Times" panose="02020603050405020304" pitchFamily="18" charset="0"/>
              </a:rPr>
              <a:pPr/>
              <a:t>5</a:t>
            </a:fld>
            <a:endParaRPr lang="en-US" altLang="en-US" sz="1200" b="0">
              <a:latin typeface="Times" panose="02020603050405020304" pitchFamily="18" charset="0"/>
            </a:endParaRPr>
          </a:p>
        </p:txBody>
      </p:sp>
      <p:sp>
        <p:nvSpPr>
          <p:cNvPr id="16387" name="Rectangle 2">
            <a:extLst>
              <a:ext uri="{FF2B5EF4-FFF2-40B4-BE49-F238E27FC236}">
                <a16:creationId xmlns:a16="http://schemas.microsoft.com/office/drawing/2014/main" id="{CCA153E0-3B47-41D5-979F-064D2A33B7B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B7D3F17-7264-4B67-8644-F09072F8FDE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D011D8E-6AB8-4C5C-BD00-45357FB99BB9}"/>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DFE4347-C0C9-4444-A211-667D44A06879}" type="slidenum">
              <a:rPr lang="en-US" altLang="en-US" sz="1200" b="0" smtClean="0">
                <a:latin typeface="Times" panose="02020603050405020304" pitchFamily="18" charset="0"/>
              </a:rPr>
              <a:pPr/>
              <a:t>6</a:t>
            </a:fld>
            <a:endParaRPr lang="en-US" altLang="en-US" sz="1200" b="0">
              <a:latin typeface="Times" panose="02020603050405020304" pitchFamily="18" charset="0"/>
            </a:endParaRPr>
          </a:p>
        </p:txBody>
      </p:sp>
      <p:sp>
        <p:nvSpPr>
          <p:cNvPr id="18435" name="Rectangle 2">
            <a:extLst>
              <a:ext uri="{FF2B5EF4-FFF2-40B4-BE49-F238E27FC236}">
                <a16:creationId xmlns:a16="http://schemas.microsoft.com/office/drawing/2014/main" id="{AB4F2EA1-6B24-4F12-852D-167F595F8CCD}"/>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CA48B379-F9B6-43FF-A2EB-9EC41612CDE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z="900">
                <a:latin typeface="Arial" panose="020B0604020202020204" pitchFamily="34" charset="0"/>
              </a:rPr>
              <a:t>Within a population’s geographic range, local densities may vary substantially. Variations in local density are among the most important characteristics that a population ecologist might study, since they provide insight into the environmental associations and social interactions of individuals in the population. Environmental differences—even at a local level—contribute to variation in population density; some habitat patches are simply more suitable for a species than are others. Social interactions between members of the population, which may maintain patterns of spacing between individuals, can also contribute to variation in population density.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63FBEB4-EED1-4720-A830-32FABF131D8B}"/>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B3F3E555-7243-4E03-9E9E-3C6BEA8F6789}" type="slidenum">
              <a:rPr lang="en-US" altLang="en-US" sz="1200" b="0" smtClean="0">
                <a:latin typeface="Times" panose="02020603050405020304" pitchFamily="18" charset="0"/>
              </a:rPr>
              <a:pPr/>
              <a:t>7</a:t>
            </a:fld>
            <a:endParaRPr lang="en-US" altLang="en-US" sz="1200" b="0">
              <a:latin typeface="Times" panose="02020603050405020304" pitchFamily="18" charset="0"/>
            </a:endParaRPr>
          </a:p>
        </p:txBody>
      </p:sp>
      <p:sp>
        <p:nvSpPr>
          <p:cNvPr id="20483" name="Rectangle 2">
            <a:extLst>
              <a:ext uri="{FF2B5EF4-FFF2-40B4-BE49-F238E27FC236}">
                <a16:creationId xmlns:a16="http://schemas.microsoft.com/office/drawing/2014/main" id="{58C5F544-D00C-4032-B901-2CF5E66F207B}"/>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78EBFAD1-F969-49C3-AA81-B03A194843B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z="900">
                <a:latin typeface="Arial" panose="020B0604020202020204" pitchFamily="34" charset="0"/>
              </a:rPr>
              <a:t>The most common pattern of dispersion is clumped, with the individuals aggregated in patches. Plants or fungi are often clumped where soil conditions and other environmental factors favor germination and growth. For example, mushrooms may be clumped on a rotting log. Many animals spend much of their time in a particular microenvironment that satisfies their requirements. Forest insects and salamanders, for instance, are frequently clumped under logs, where the humidity tends to be higher than in more exposed areas. Clumping of animals may also be associated with mating behavior. For example, mayflies often swarm in great numbers, a behavior that increases mating chances for these insects, which survive only a day or two as reproductive adults. Group living may also increase the effectiveness of certain predators; for example, a wolf pack is more likely than a single wolf to subdue a large prey animal, such as a moose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FB74065-CBAD-49FB-A7D5-48C18D585946}"/>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CE435F91-5100-4847-A396-7E865E45C755}" type="slidenum">
              <a:rPr lang="en-US" altLang="en-US" sz="1200" b="0" smtClean="0">
                <a:latin typeface="Times" panose="02020603050405020304" pitchFamily="18" charset="0"/>
              </a:rPr>
              <a:pPr/>
              <a:t>8</a:t>
            </a:fld>
            <a:endParaRPr lang="en-US" altLang="en-US" sz="1200" b="0">
              <a:latin typeface="Times" panose="02020603050405020304" pitchFamily="18" charset="0"/>
            </a:endParaRPr>
          </a:p>
        </p:txBody>
      </p:sp>
      <p:sp>
        <p:nvSpPr>
          <p:cNvPr id="22531" name="Rectangle 2">
            <a:extLst>
              <a:ext uri="{FF2B5EF4-FFF2-40B4-BE49-F238E27FC236}">
                <a16:creationId xmlns:a16="http://schemas.microsoft.com/office/drawing/2014/main" id="{50E18187-4AED-4358-85E8-8FCF68E1C095}"/>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A3396537-FA4C-4072-A2C8-8D553A48A17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z="900">
                <a:latin typeface="Arial" panose="020B0604020202020204" pitchFamily="34" charset="0"/>
              </a:rPr>
              <a:t>A uniform, or evenly spaced, pattern of dispersion may result from direct interactions between individuals in the population. For example, some plants secrete chemicals that inhibit the germination and growth of nearby individuals that could compete for resources. Animals often exhibit uniform dispersion as a result of antagonistic social interactions, such as territoriality —the defense of a bounded physical space against encroachment by other individuals. Uniform patterns are not as common in populations as clumped patterns.</a:t>
            </a:r>
          </a:p>
          <a:p>
            <a:pPr eaLnBrk="1" hangingPunct="1">
              <a:defRPr/>
            </a:pPr>
            <a:endParaRPr lang="en-US" altLang="en-US" sz="9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BD418F2-8B7F-4D11-84B6-FD400991F4F1}"/>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B54ED554-2813-4643-9787-CD01CC93948C}" type="slidenum">
              <a:rPr lang="en-US" altLang="en-US" sz="1200" b="0" smtClean="0">
                <a:latin typeface="Times" panose="02020603050405020304" pitchFamily="18" charset="0"/>
              </a:rPr>
              <a:pPr/>
              <a:t>9</a:t>
            </a:fld>
            <a:endParaRPr lang="en-US" altLang="en-US" sz="1200" b="0">
              <a:latin typeface="Times" panose="02020603050405020304" pitchFamily="18" charset="0"/>
            </a:endParaRPr>
          </a:p>
        </p:txBody>
      </p:sp>
      <p:sp>
        <p:nvSpPr>
          <p:cNvPr id="24579" name="Rectangle 2">
            <a:extLst>
              <a:ext uri="{FF2B5EF4-FFF2-40B4-BE49-F238E27FC236}">
                <a16:creationId xmlns:a16="http://schemas.microsoft.com/office/drawing/2014/main" id="{9B0AA61F-CCD4-490F-986E-5F308CDA485C}"/>
              </a:ext>
            </a:extLst>
          </p:cNvPr>
          <p:cNvSpPr>
            <a:spLocks noGrp="1" noRot="1" noChangeAspect="1" noChangeArrowheads="1" noTextEdit="1"/>
          </p:cNvSpPr>
          <p:nvPr>
            <p:ph type="sldImg"/>
          </p:nvPr>
        </p:nvSpPr>
        <p:spPr>
          <a:solidFill>
            <a:srgbClr val="FFFFFF"/>
          </a:solidFill>
          <a:ln/>
        </p:spPr>
      </p:sp>
      <p:sp>
        <p:nvSpPr>
          <p:cNvPr id="50180" name="Rectangle 3">
            <a:extLst>
              <a:ext uri="{FF2B5EF4-FFF2-40B4-BE49-F238E27FC236}">
                <a16:creationId xmlns:a16="http://schemas.microsoft.com/office/drawing/2014/main" id="{A10F4AE0-DC14-47CF-8B6E-34CC22F1FA0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2AF2BD74-7004-4B3F-8C84-E3A3A55E0BF3}"/>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b="0">
              <a:latin typeface="Times" pitchFamily="84" charset="0"/>
              <a:ea typeface="+mn-ea"/>
            </a:endParaRPr>
          </a:p>
        </p:txBody>
      </p:sp>
      <p:sp>
        <p:nvSpPr>
          <p:cNvPr id="5" name="Rectangle 74">
            <a:extLst>
              <a:ext uri="{FF2B5EF4-FFF2-40B4-BE49-F238E27FC236}">
                <a16:creationId xmlns:a16="http://schemas.microsoft.com/office/drawing/2014/main" id="{39187BFB-BD3E-4F65-B387-C5FB23CFB4D9}"/>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ea typeface="+mn-ea"/>
            </a:endParaRPr>
          </a:p>
        </p:txBody>
      </p:sp>
      <p:grpSp>
        <p:nvGrpSpPr>
          <p:cNvPr id="6" name="Group 78">
            <a:extLst>
              <a:ext uri="{FF2B5EF4-FFF2-40B4-BE49-F238E27FC236}">
                <a16:creationId xmlns:a16="http://schemas.microsoft.com/office/drawing/2014/main" id="{F689E152-7D91-4840-862A-2E90060D25AD}"/>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344065CA-2FBE-4E89-93C7-86B8CC751A2E}"/>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76">
              <a:extLst>
                <a:ext uri="{FF2B5EF4-FFF2-40B4-BE49-F238E27FC236}">
                  <a16:creationId xmlns:a16="http://schemas.microsoft.com/office/drawing/2014/main" id="{778C8027-2BEB-4B22-997E-0F7B64EE2B16}"/>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Oval 77">
              <a:extLst>
                <a:ext uri="{FF2B5EF4-FFF2-40B4-BE49-F238E27FC236}">
                  <a16:creationId xmlns:a16="http://schemas.microsoft.com/office/drawing/2014/main" id="{53C8980C-C01E-484A-9C73-5623B3C62501}"/>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ea typeface="+mn-ea"/>
              </a:endParaRPr>
            </a:p>
          </p:txBody>
        </p:sp>
      </p:grpSp>
      <p:grpSp>
        <p:nvGrpSpPr>
          <p:cNvPr id="10" name="Group 79">
            <a:extLst>
              <a:ext uri="{FF2B5EF4-FFF2-40B4-BE49-F238E27FC236}">
                <a16:creationId xmlns:a16="http://schemas.microsoft.com/office/drawing/2014/main" id="{52D0F4DF-CFFE-48E2-AFFC-1546B5A38E5B}"/>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91EDB0A8-6150-435E-964E-79DB8BA7107C}"/>
                </a:ext>
              </a:extLst>
            </p:cNvPr>
            <p:cNvSpPr>
              <a:spLocks noChangeShapeType="1"/>
            </p:cNvSpPr>
            <p:nvPr userDrawn="1"/>
          </p:nvSpPr>
          <p:spPr bwMode="auto">
            <a:xfrm>
              <a:off x="242" y="1153"/>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1">
              <a:extLst>
                <a:ext uri="{FF2B5EF4-FFF2-40B4-BE49-F238E27FC236}">
                  <a16:creationId xmlns:a16="http://schemas.microsoft.com/office/drawing/2014/main" id="{D693A5D6-4417-4172-A7D6-4A87560999FF}"/>
                </a:ext>
              </a:extLst>
            </p:cNvPr>
            <p:cNvSpPr>
              <a:spLocks noChangeShapeType="1"/>
            </p:cNvSpPr>
            <p:nvPr userDrawn="1"/>
          </p:nvSpPr>
          <p:spPr bwMode="auto">
            <a:xfrm>
              <a:off x="385" y="961"/>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82">
              <a:extLst>
                <a:ext uri="{FF2B5EF4-FFF2-40B4-BE49-F238E27FC236}">
                  <a16:creationId xmlns:a16="http://schemas.microsoft.com/office/drawing/2014/main" id="{9635BF4B-2225-41BF-B744-E6C5E07BA0E8}"/>
                </a:ext>
              </a:extLst>
            </p:cNvPr>
            <p:cNvSpPr>
              <a:spLocks noChangeArrowheads="1"/>
            </p:cNvSpPr>
            <p:nvPr userDrawn="1"/>
          </p:nvSpPr>
          <p:spPr bwMode="auto">
            <a:xfrm>
              <a:off x="338" y="1106"/>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ea typeface="+mn-ea"/>
              </a:endParaRPr>
            </a:p>
          </p:txBody>
        </p:sp>
      </p:grpSp>
      <p:sp>
        <p:nvSpPr>
          <p:cNvPr id="14" name="Text Box 83">
            <a:extLst>
              <a:ext uri="{FF2B5EF4-FFF2-40B4-BE49-F238E27FC236}">
                <a16:creationId xmlns:a16="http://schemas.microsoft.com/office/drawing/2014/main" id="{E4F09882-A769-4A17-958F-403CF729EEBA}"/>
              </a:ext>
            </a:extLst>
          </p:cNvPr>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spcBef>
                <a:spcPct val="50000"/>
              </a:spcBef>
              <a:defRPr/>
            </a:pPr>
            <a:r>
              <a:rPr lang="en-US" sz="1600">
                <a:ea typeface="+mn-ea"/>
              </a:rPr>
              <a:t>AP Biology</a:t>
            </a:r>
            <a:endParaRPr lang="en-US" b="0">
              <a:latin typeface="Times" pitchFamily="84" charset="0"/>
              <a:ea typeface="+mn-ea"/>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pPr lvl="0"/>
            <a:r>
              <a:rPr lang="en-US" noProof="0"/>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pPr lvl="0"/>
            <a:r>
              <a:rPr lang="en-US" noProof="0"/>
              <a:t>Click to edit Master subtitle style</a:t>
            </a:r>
          </a:p>
        </p:txBody>
      </p:sp>
      <p:sp>
        <p:nvSpPr>
          <p:cNvPr id="15" name="Rectangle 69">
            <a:extLst>
              <a:ext uri="{FF2B5EF4-FFF2-40B4-BE49-F238E27FC236}">
                <a16:creationId xmlns:a16="http://schemas.microsoft.com/office/drawing/2014/main" id="{051EAC57-DBDC-4202-9282-BE0BE1A28DE0}"/>
              </a:ext>
            </a:extLst>
          </p:cNvPr>
          <p:cNvSpPr>
            <a:spLocks noGrp="1" noChangeArrowheads="1"/>
          </p:cNvSpPr>
          <p:nvPr>
            <p:ph type="dt" sz="quarter" idx="10"/>
          </p:nvPr>
        </p:nvSpPr>
        <p:spPr bwMode="auto">
          <a:xfrm>
            <a:off x="6934200" y="6264275"/>
            <a:ext cx="1524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Arial" charset="0"/>
                <a:ea typeface="+mn-ea"/>
                <a:cs typeface="+mn-cs"/>
              </a:defRPr>
            </a:lvl1pPr>
          </a:lstStyle>
          <a:p>
            <a:pPr>
              <a:defRPr/>
            </a:pPr>
            <a:r>
              <a:rPr lang="en-US"/>
              <a:t>2007-2008</a:t>
            </a:r>
            <a:endParaRPr lang="en-US" b="0"/>
          </a:p>
        </p:txBody>
      </p:sp>
      <p:sp>
        <p:nvSpPr>
          <p:cNvPr id="16" name="Rectangle 70">
            <a:extLst>
              <a:ext uri="{FF2B5EF4-FFF2-40B4-BE49-F238E27FC236}">
                <a16:creationId xmlns:a16="http://schemas.microsoft.com/office/drawing/2014/main" id="{2717AF57-B7C3-41B3-9540-614F5DE277C8}"/>
              </a:ext>
            </a:extLst>
          </p:cNvPr>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Tree>
    <p:extLst>
      <p:ext uri="{BB962C8B-B14F-4D97-AF65-F5344CB8AC3E}">
        <p14:creationId xmlns:p14="http://schemas.microsoft.com/office/powerpoint/2010/main" val="130782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A053E02E-557B-4C4E-A4F4-D68F2F8D9D6B}"/>
              </a:ext>
            </a:extLst>
          </p:cNvPr>
          <p:cNvSpPr>
            <a:spLocks noGrp="1" noChangeArrowheads="1"/>
          </p:cNvSpPr>
          <p:nvPr>
            <p:ph type="sldNum" sz="quarter" idx="10"/>
          </p:nvPr>
        </p:nvSpPr>
        <p:spPr>
          <a:ln/>
        </p:spPr>
        <p:txBody>
          <a:bodyPr/>
          <a:lstStyle>
            <a:lvl1pPr>
              <a:defRPr/>
            </a:lvl1pPr>
          </a:lstStyle>
          <a:p>
            <a:pPr>
              <a:defRPr/>
            </a:pPr>
            <a:fld id="{2E2F6568-471D-444D-8DEF-8AC583FCEF08}"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232670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36E77E58-F892-448B-AD53-A5799FBF2C23}"/>
              </a:ext>
            </a:extLst>
          </p:cNvPr>
          <p:cNvSpPr>
            <a:spLocks noGrp="1" noChangeArrowheads="1"/>
          </p:cNvSpPr>
          <p:nvPr>
            <p:ph type="sldNum" sz="quarter" idx="10"/>
          </p:nvPr>
        </p:nvSpPr>
        <p:spPr>
          <a:ln/>
        </p:spPr>
        <p:txBody>
          <a:bodyPr/>
          <a:lstStyle>
            <a:lvl1pPr>
              <a:defRPr/>
            </a:lvl1pPr>
          </a:lstStyle>
          <a:p>
            <a:pPr>
              <a:defRPr/>
            </a:pPr>
            <a:fld id="{49FED325-68A1-42F8-BFC8-FABE68B47EFC}"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606996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58C2F16A-51B6-404C-8B81-431ADEC147B3}"/>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b="0">
              <a:solidFill>
                <a:srgbClr val="40458C"/>
              </a:solidFill>
              <a:latin typeface="Times" pitchFamily="84" charset="0"/>
              <a:ea typeface="+mn-ea"/>
            </a:endParaRPr>
          </a:p>
        </p:txBody>
      </p:sp>
      <p:sp>
        <p:nvSpPr>
          <p:cNvPr id="5" name="Rectangle 74">
            <a:extLst>
              <a:ext uri="{FF2B5EF4-FFF2-40B4-BE49-F238E27FC236}">
                <a16:creationId xmlns:a16="http://schemas.microsoft.com/office/drawing/2014/main" id="{05B9B62C-2245-4CCA-84E4-8923AE52DDEB}"/>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solidFill>
                <a:srgbClr val="40458C"/>
              </a:solidFill>
              <a:ea typeface="+mn-ea"/>
            </a:endParaRPr>
          </a:p>
        </p:txBody>
      </p:sp>
      <p:grpSp>
        <p:nvGrpSpPr>
          <p:cNvPr id="6" name="Group 78">
            <a:extLst>
              <a:ext uri="{FF2B5EF4-FFF2-40B4-BE49-F238E27FC236}">
                <a16:creationId xmlns:a16="http://schemas.microsoft.com/office/drawing/2014/main" id="{A1CD15E6-7993-4D5D-9AF3-6006779ABE16}"/>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E2523A9E-E0D5-4DBB-B3FA-ABA62B21BD07}"/>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76">
              <a:extLst>
                <a:ext uri="{FF2B5EF4-FFF2-40B4-BE49-F238E27FC236}">
                  <a16:creationId xmlns:a16="http://schemas.microsoft.com/office/drawing/2014/main" id="{3B01675F-FC98-4D6F-A7D7-FE362C29AC90}"/>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Oval 77">
              <a:extLst>
                <a:ext uri="{FF2B5EF4-FFF2-40B4-BE49-F238E27FC236}">
                  <a16:creationId xmlns:a16="http://schemas.microsoft.com/office/drawing/2014/main" id="{C7F45895-4B41-4C79-BD8B-C3E212CA911B}"/>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solidFill>
                  <a:srgbClr val="40458C"/>
                </a:solidFill>
                <a:ea typeface="+mn-ea"/>
              </a:endParaRPr>
            </a:p>
          </p:txBody>
        </p:sp>
      </p:grpSp>
      <p:grpSp>
        <p:nvGrpSpPr>
          <p:cNvPr id="10" name="Group 79">
            <a:extLst>
              <a:ext uri="{FF2B5EF4-FFF2-40B4-BE49-F238E27FC236}">
                <a16:creationId xmlns:a16="http://schemas.microsoft.com/office/drawing/2014/main" id="{846E6D88-15EA-4AC0-8E3E-069B98441AF5}"/>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A8D207FD-BBE1-4FF6-80DD-5FF4819B39AB}"/>
                </a:ext>
              </a:extLst>
            </p:cNvPr>
            <p:cNvSpPr>
              <a:spLocks noChangeShapeType="1"/>
            </p:cNvSpPr>
            <p:nvPr userDrawn="1"/>
          </p:nvSpPr>
          <p:spPr bwMode="auto">
            <a:xfrm>
              <a:off x="242" y="1153"/>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1">
              <a:extLst>
                <a:ext uri="{FF2B5EF4-FFF2-40B4-BE49-F238E27FC236}">
                  <a16:creationId xmlns:a16="http://schemas.microsoft.com/office/drawing/2014/main" id="{1A0BFCB4-0FA8-4D98-A010-2E953802679B}"/>
                </a:ext>
              </a:extLst>
            </p:cNvPr>
            <p:cNvSpPr>
              <a:spLocks noChangeShapeType="1"/>
            </p:cNvSpPr>
            <p:nvPr userDrawn="1"/>
          </p:nvSpPr>
          <p:spPr bwMode="auto">
            <a:xfrm>
              <a:off x="385" y="961"/>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82">
              <a:extLst>
                <a:ext uri="{FF2B5EF4-FFF2-40B4-BE49-F238E27FC236}">
                  <a16:creationId xmlns:a16="http://schemas.microsoft.com/office/drawing/2014/main" id="{CAC2E3EB-5AA0-4B4D-A3D6-CB07233F8228}"/>
                </a:ext>
              </a:extLst>
            </p:cNvPr>
            <p:cNvSpPr>
              <a:spLocks noChangeArrowheads="1"/>
            </p:cNvSpPr>
            <p:nvPr userDrawn="1"/>
          </p:nvSpPr>
          <p:spPr bwMode="auto">
            <a:xfrm>
              <a:off x="338" y="1106"/>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solidFill>
                  <a:srgbClr val="40458C"/>
                </a:solidFill>
                <a:ea typeface="+mn-ea"/>
              </a:endParaRPr>
            </a:p>
          </p:txBody>
        </p:sp>
      </p:grpSp>
      <p:sp>
        <p:nvSpPr>
          <p:cNvPr id="14" name="Text Box 83">
            <a:extLst>
              <a:ext uri="{FF2B5EF4-FFF2-40B4-BE49-F238E27FC236}">
                <a16:creationId xmlns:a16="http://schemas.microsoft.com/office/drawing/2014/main" id="{9D70B7C7-9646-44A8-ADCB-6FD9F8D8F03C}"/>
              </a:ext>
            </a:extLst>
          </p:cNvPr>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spcBef>
                <a:spcPct val="50000"/>
              </a:spcBef>
              <a:defRPr/>
            </a:pPr>
            <a:r>
              <a:rPr lang="en-US" sz="1600">
                <a:solidFill>
                  <a:srgbClr val="40458C"/>
                </a:solidFill>
                <a:ea typeface="+mn-ea"/>
              </a:rPr>
              <a:t>AP Biology</a:t>
            </a:r>
            <a:endParaRPr lang="en-US" b="0">
              <a:solidFill>
                <a:srgbClr val="40458C"/>
              </a:solidFill>
              <a:latin typeface="Times" pitchFamily="84" charset="0"/>
              <a:ea typeface="+mn-ea"/>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pPr lvl="0"/>
            <a:r>
              <a:rPr lang="en-US" noProof="0"/>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pPr lvl="0"/>
            <a:r>
              <a:rPr lang="en-US" noProof="0"/>
              <a:t>Click to edit Master subtitle style</a:t>
            </a:r>
          </a:p>
        </p:txBody>
      </p:sp>
      <p:sp>
        <p:nvSpPr>
          <p:cNvPr id="15" name="Rectangle 69">
            <a:extLst>
              <a:ext uri="{FF2B5EF4-FFF2-40B4-BE49-F238E27FC236}">
                <a16:creationId xmlns:a16="http://schemas.microsoft.com/office/drawing/2014/main" id="{A00755D3-623D-44CB-8FCE-476BD2239121}"/>
              </a:ext>
            </a:extLst>
          </p:cNvPr>
          <p:cNvSpPr>
            <a:spLocks noGrp="1" noChangeArrowheads="1"/>
          </p:cNvSpPr>
          <p:nvPr>
            <p:ph type="dt" sz="quarter" idx="10"/>
          </p:nvPr>
        </p:nvSpPr>
        <p:spPr bwMode="auto">
          <a:xfrm>
            <a:off x="6934200" y="6264275"/>
            <a:ext cx="1524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40458C"/>
                </a:solidFill>
                <a:latin typeface="Arial" charset="0"/>
                <a:ea typeface="+mn-ea"/>
                <a:cs typeface="+mn-cs"/>
              </a:defRPr>
            </a:lvl1pPr>
          </a:lstStyle>
          <a:p>
            <a:pPr>
              <a:defRPr/>
            </a:pPr>
            <a:r>
              <a:rPr lang="en-US"/>
              <a:t>2007-2008</a:t>
            </a:r>
            <a:endParaRPr lang="en-US" b="0"/>
          </a:p>
        </p:txBody>
      </p:sp>
      <p:sp>
        <p:nvSpPr>
          <p:cNvPr id="16" name="Rectangle 70">
            <a:extLst>
              <a:ext uri="{FF2B5EF4-FFF2-40B4-BE49-F238E27FC236}">
                <a16:creationId xmlns:a16="http://schemas.microsoft.com/office/drawing/2014/main" id="{E704559E-444D-4591-AC63-57C101FF23CD}"/>
              </a:ext>
            </a:extLst>
          </p:cNvPr>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a:solidFill>
                  <a:srgbClr val="40458C"/>
                </a:solidFill>
                <a:latin typeface="Arial" charset="0"/>
                <a:ea typeface="+mn-ea"/>
                <a:cs typeface="+mn-cs"/>
              </a:defRPr>
            </a:lvl1pPr>
          </a:lstStyle>
          <a:p>
            <a:pPr>
              <a:defRPr/>
            </a:pPr>
            <a:endParaRPr lang="en-US"/>
          </a:p>
        </p:txBody>
      </p:sp>
    </p:spTree>
    <p:extLst>
      <p:ext uri="{BB962C8B-B14F-4D97-AF65-F5344CB8AC3E}">
        <p14:creationId xmlns:p14="http://schemas.microsoft.com/office/powerpoint/2010/main" val="19066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22E582B4-71DE-40A4-BBFB-1D765C00747D}"/>
              </a:ext>
            </a:extLst>
          </p:cNvPr>
          <p:cNvSpPr>
            <a:spLocks noGrp="1" noChangeArrowheads="1"/>
          </p:cNvSpPr>
          <p:nvPr>
            <p:ph type="sldNum" sz="quarter" idx="10"/>
          </p:nvPr>
        </p:nvSpPr>
        <p:spPr>
          <a:ln/>
        </p:spPr>
        <p:txBody>
          <a:bodyPr/>
          <a:lstStyle>
            <a:lvl1pPr>
              <a:defRPr/>
            </a:lvl1pPr>
          </a:lstStyle>
          <a:p>
            <a:pPr>
              <a:defRPr/>
            </a:pPr>
            <a:fld id="{1C328FE0-9062-4113-8A87-B9B43C9A4B8D}"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2946853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4D685F40-DED7-4922-B309-5EB288459AF0}"/>
              </a:ext>
            </a:extLst>
          </p:cNvPr>
          <p:cNvSpPr>
            <a:spLocks noGrp="1" noChangeArrowheads="1"/>
          </p:cNvSpPr>
          <p:nvPr>
            <p:ph type="sldNum" sz="quarter" idx="10"/>
          </p:nvPr>
        </p:nvSpPr>
        <p:spPr>
          <a:ln/>
        </p:spPr>
        <p:txBody>
          <a:bodyPr/>
          <a:lstStyle>
            <a:lvl1pPr>
              <a:defRPr/>
            </a:lvl1pPr>
          </a:lstStyle>
          <a:p>
            <a:pPr>
              <a:defRPr/>
            </a:pPr>
            <a:fld id="{B5104288-7F2B-4F03-B408-3BEA07D2209B}"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185278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9D660FA4-413C-416A-B3C4-E67A1DE65A12}"/>
              </a:ext>
            </a:extLst>
          </p:cNvPr>
          <p:cNvSpPr>
            <a:spLocks noGrp="1" noChangeArrowheads="1"/>
          </p:cNvSpPr>
          <p:nvPr>
            <p:ph type="sldNum" sz="quarter" idx="10"/>
          </p:nvPr>
        </p:nvSpPr>
        <p:spPr>
          <a:ln/>
        </p:spPr>
        <p:txBody>
          <a:bodyPr/>
          <a:lstStyle>
            <a:lvl1pPr>
              <a:defRPr/>
            </a:lvl1pPr>
          </a:lstStyle>
          <a:p>
            <a:pPr>
              <a:defRPr/>
            </a:pPr>
            <a:fld id="{E175D1A7-6DBC-46B4-B3CE-652F19A83635}"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343725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32FA96F3-9C1B-4181-ADCD-A219C223D5DA}"/>
              </a:ext>
            </a:extLst>
          </p:cNvPr>
          <p:cNvSpPr>
            <a:spLocks noGrp="1" noChangeArrowheads="1"/>
          </p:cNvSpPr>
          <p:nvPr>
            <p:ph type="sldNum" sz="quarter" idx="10"/>
          </p:nvPr>
        </p:nvSpPr>
        <p:spPr>
          <a:ln/>
        </p:spPr>
        <p:txBody>
          <a:bodyPr/>
          <a:lstStyle>
            <a:lvl1pPr>
              <a:defRPr/>
            </a:lvl1pPr>
          </a:lstStyle>
          <a:p>
            <a:pPr>
              <a:defRPr/>
            </a:pPr>
            <a:fld id="{D1CEE564-A022-49BC-8EE6-BE156D355BFC}"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880554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1C8136B7-33FF-45B2-A5E2-A03D646EA955}"/>
              </a:ext>
            </a:extLst>
          </p:cNvPr>
          <p:cNvSpPr>
            <a:spLocks noGrp="1" noChangeArrowheads="1"/>
          </p:cNvSpPr>
          <p:nvPr>
            <p:ph type="sldNum" sz="quarter" idx="10"/>
          </p:nvPr>
        </p:nvSpPr>
        <p:spPr>
          <a:ln/>
        </p:spPr>
        <p:txBody>
          <a:bodyPr/>
          <a:lstStyle>
            <a:lvl1pPr>
              <a:defRPr/>
            </a:lvl1pPr>
          </a:lstStyle>
          <a:p>
            <a:pPr>
              <a:defRPr/>
            </a:pPr>
            <a:fld id="{A34929DE-F962-4879-8595-30A55586212F}"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1911847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882EFEDD-4149-4ECB-B28D-8AE61C3A4AEC}"/>
              </a:ext>
            </a:extLst>
          </p:cNvPr>
          <p:cNvSpPr>
            <a:spLocks noGrp="1" noChangeArrowheads="1"/>
          </p:cNvSpPr>
          <p:nvPr>
            <p:ph type="sldNum" sz="quarter" idx="10"/>
          </p:nvPr>
        </p:nvSpPr>
        <p:spPr>
          <a:ln/>
        </p:spPr>
        <p:txBody>
          <a:bodyPr/>
          <a:lstStyle>
            <a:lvl1pPr>
              <a:defRPr/>
            </a:lvl1pPr>
          </a:lstStyle>
          <a:p>
            <a:pPr>
              <a:defRPr/>
            </a:pPr>
            <a:fld id="{64341F65-373C-4418-AEC8-D4A17B2F00BC}"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3412728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E42A1B97-EBC3-4178-A138-1129AE13D9E6}"/>
              </a:ext>
            </a:extLst>
          </p:cNvPr>
          <p:cNvSpPr>
            <a:spLocks noGrp="1" noChangeArrowheads="1"/>
          </p:cNvSpPr>
          <p:nvPr>
            <p:ph type="sldNum" sz="quarter" idx="10"/>
          </p:nvPr>
        </p:nvSpPr>
        <p:spPr>
          <a:ln/>
        </p:spPr>
        <p:txBody>
          <a:bodyPr/>
          <a:lstStyle>
            <a:lvl1pPr>
              <a:defRPr/>
            </a:lvl1pPr>
          </a:lstStyle>
          <a:p>
            <a:pPr>
              <a:defRPr/>
            </a:pPr>
            <a:fld id="{643AC22C-7CAB-456E-BD94-49C8FE88327F}"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81670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F00BB0F5-6EA1-49C0-9951-E2CA0334EB6C}"/>
              </a:ext>
            </a:extLst>
          </p:cNvPr>
          <p:cNvSpPr>
            <a:spLocks noGrp="1" noChangeArrowheads="1"/>
          </p:cNvSpPr>
          <p:nvPr>
            <p:ph type="sldNum" sz="quarter" idx="10"/>
          </p:nvPr>
        </p:nvSpPr>
        <p:spPr>
          <a:ln/>
        </p:spPr>
        <p:txBody>
          <a:bodyPr/>
          <a:lstStyle>
            <a:lvl1pPr>
              <a:defRPr/>
            </a:lvl1pPr>
          </a:lstStyle>
          <a:p>
            <a:pPr>
              <a:defRPr/>
            </a:pPr>
            <a:fld id="{5EEE4665-9F8F-4D28-8AF1-96D87D73FA58}"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84770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DA4FE7BC-34CD-455F-A173-8E59B66FD1B7}"/>
              </a:ext>
            </a:extLst>
          </p:cNvPr>
          <p:cNvSpPr>
            <a:spLocks noGrp="1" noChangeArrowheads="1"/>
          </p:cNvSpPr>
          <p:nvPr>
            <p:ph type="sldNum" sz="quarter" idx="10"/>
          </p:nvPr>
        </p:nvSpPr>
        <p:spPr>
          <a:ln/>
        </p:spPr>
        <p:txBody>
          <a:bodyPr/>
          <a:lstStyle>
            <a:lvl1pPr>
              <a:defRPr/>
            </a:lvl1pPr>
          </a:lstStyle>
          <a:p>
            <a:pPr>
              <a:defRPr/>
            </a:pPr>
            <a:fld id="{5C89A04E-3D62-4AA5-99FE-973499E39F45}"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254858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261567D5-F815-44AB-BFFE-C78AC029680A}"/>
              </a:ext>
            </a:extLst>
          </p:cNvPr>
          <p:cNvSpPr>
            <a:spLocks noGrp="1" noChangeArrowheads="1"/>
          </p:cNvSpPr>
          <p:nvPr>
            <p:ph type="sldNum" sz="quarter" idx="10"/>
          </p:nvPr>
        </p:nvSpPr>
        <p:spPr>
          <a:ln/>
        </p:spPr>
        <p:txBody>
          <a:bodyPr/>
          <a:lstStyle>
            <a:lvl1pPr>
              <a:defRPr/>
            </a:lvl1pPr>
          </a:lstStyle>
          <a:p>
            <a:pPr>
              <a:defRPr/>
            </a:pPr>
            <a:fld id="{3B1A34CE-5290-4A7F-BC44-CFCB3E511255}"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3649664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93B36B8E-1944-4D22-B18D-1688F4FA6D93}"/>
              </a:ext>
            </a:extLst>
          </p:cNvPr>
          <p:cNvSpPr>
            <a:spLocks noGrp="1" noChangeArrowheads="1"/>
          </p:cNvSpPr>
          <p:nvPr>
            <p:ph type="sldNum" sz="quarter" idx="10"/>
          </p:nvPr>
        </p:nvSpPr>
        <p:spPr>
          <a:ln/>
        </p:spPr>
        <p:txBody>
          <a:bodyPr/>
          <a:lstStyle>
            <a:lvl1pPr>
              <a:defRPr/>
            </a:lvl1pPr>
          </a:lstStyle>
          <a:p>
            <a:pPr>
              <a:defRPr/>
            </a:pPr>
            <a:fld id="{2B26538F-4A75-44E8-83C8-BB6352C7929E}" type="slidenum">
              <a:rPr lang="en-US" altLang="en-US"/>
              <a:pPr>
                <a:defRPr/>
              </a:pPr>
              <a:t>‹#›</a:t>
            </a:fld>
            <a:endParaRPr lang="en-US" altLang="en-US">
              <a:solidFill>
                <a:srgbClr val="6F89F7"/>
              </a:solidFill>
            </a:endParaRPr>
          </a:p>
        </p:txBody>
      </p:sp>
    </p:spTree>
    <p:extLst>
      <p:ext uri="{BB962C8B-B14F-4D97-AF65-F5344CB8AC3E}">
        <p14:creationId xmlns:p14="http://schemas.microsoft.com/office/powerpoint/2010/main" val="146399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1E4EDEBB-F5BF-45F7-A28E-62D76510DD53}"/>
              </a:ext>
            </a:extLst>
          </p:cNvPr>
          <p:cNvSpPr>
            <a:spLocks noGrp="1" noChangeArrowheads="1"/>
          </p:cNvSpPr>
          <p:nvPr>
            <p:ph type="sldNum" sz="quarter" idx="10"/>
          </p:nvPr>
        </p:nvSpPr>
        <p:spPr>
          <a:ln/>
        </p:spPr>
        <p:txBody>
          <a:bodyPr/>
          <a:lstStyle>
            <a:lvl1pPr>
              <a:defRPr/>
            </a:lvl1pPr>
          </a:lstStyle>
          <a:p>
            <a:pPr>
              <a:defRPr/>
            </a:pPr>
            <a:fld id="{30C2DEAF-75FE-4A80-98FF-85B2D66A3D0B}"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314766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00AD2ECC-271D-44A1-847A-7678FC91AAB8}"/>
              </a:ext>
            </a:extLst>
          </p:cNvPr>
          <p:cNvSpPr>
            <a:spLocks noGrp="1" noChangeArrowheads="1"/>
          </p:cNvSpPr>
          <p:nvPr>
            <p:ph type="sldNum" sz="quarter" idx="10"/>
          </p:nvPr>
        </p:nvSpPr>
        <p:spPr>
          <a:ln/>
        </p:spPr>
        <p:txBody>
          <a:bodyPr/>
          <a:lstStyle>
            <a:lvl1pPr>
              <a:defRPr/>
            </a:lvl1pPr>
          </a:lstStyle>
          <a:p>
            <a:pPr>
              <a:defRPr/>
            </a:pPr>
            <a:fld id="{10712613-788E-4E84-939F-DEA0B7E5CE6B}"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408435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4E7E4092-97E9-444F-B431-AB39013FEC93}"/>
              </a:ext>
            </a:extLst>
          </p:cNvPr>
          <p:cNvSpPr>
            <a:spLocks noGrp="1" noChangeArrowheads="1"/>
          </p:cNvSpPr>
          <p:nvPr>
            <p:ph type="sldNum" sz="quarter" idx="10"/>
          </p:nvPr>
        </p:nvSpPr>
        <p:spPr>
          <a:ln/>
        </p:spPr>
        <p:txBody>
          <a:bodyPr/>
          <a:lstStyle>
            <a:lvl1pPr>
              <a:defRPr/>
            </a:lvl1pPr>
          </a:lstStyle>
          <a:p>
            <a:pPr>
              <a:defRPr/>
            </a:pPr>
            <a:fld id="{61230FB4-5741-4FB8-9BED-D707ACBCF9BD}"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235364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7D3EB2F9-A37D-4D05-B5A0-96907A1F5143}"/>
              </a:ext>
            </a:extLst>
          </p:cNvPr>
          <p:cNvSpPr>
            <a:spLocks noGrp="1" noChangeArrowheads="1"/>
          </p:cNvSpPr>
          <p:nvPr>
            <p:ph type="sldNum" sz="quarter" idx="10"/>
          </p:nvPr>
        </p:nvSpPr>
        <p:spPr>
          <a:ln/>
        </p:spPr>
        <p:txBody>
          <a:bodyPr/>
          <a:lstStyle>
            <a:lvl1pPr>
              <a:defRPr/>
            </a:lvl1pPr>
          </a:lstStyle>
          <a:p>
            <a:pPr>
              <a:defRPr/>
            </a:pPr>
            <a:fld id="{363883E9-FD8E-461B-ACC5-83F054A35FB6}"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123004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D78CFA3D-9B2E-447F-8DEB-C36CBBAA3000}"/>
              </a:ext>
            </a:extLst>
          </p:cNvPr>
          <p:cNvSpPr>
            <a:spLocks noGrp="1" noChangeArrowheads="1"/>
          </p:cNvSpPr>
          <p:nvPr>
            <p:ph type="sldNum" sz="quarter" idx="10"/>
          </p:nvPr>
        </p:nvSpPr>
        <p:spPr>
          <a:ln/>
        </p:spPr>
        <p:txBody>
          <a:bodyPr/>
          <a:lstStyle>
            <a:lvl1pPr>
              <a:defRPr/>
            </a:lvl1pPr>
          </a:lstStyle>
          <a:p>
            <a:pPr>
              <a:defRPr/>
            </a:pPr>
            <a:fld id="{936E5C47-61EC-4499-B19A-88FFD9D15B40}"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386360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70D9EABD-D857-4423-A8E3-032853249698}"/>
              </a:ext>
            </a:extLst>
          </p:cNvPr>
          <p:cNvSpPr>
            <a:spLocks noGrp="1" noChangeArrowheads="1"/>
          </p:cNvSpPr>
          <p:nvPr>
            <p:ph type="sldNum" sz="quarter" idx="10"/>
          </p:nvPr>
        </p:nvSpPr>
        <p:spPr>
          <a:ln/>
        </p:spPr>
        <p:txBody>
          <a:bodyPr/>
          <a:lstStyle>
            <a:lvl1pPr>
              <a:defRPr/>
            </a:lvl1pPr>
          </a:lstStyle>
          <a:p>
            <a:pPr>
              <a:defRPr/>
            </a:pPr>
            <a:fld id="{E52CCE74-302B-406D-B242-B4866160B9D2}"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100447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94EC6DD4-26B9-4FE5-94CD-79DA526BBD82}"/>
              </a:ext>
            </a:extLst>
          </p:cNvPr>
          <p:cNvSpPr>
            <a:spLocks noGrp="1" noChangeArrowheads="1"/>
          </p:cNvSpPr>
          <p:nvPr>
            <p:ph type="sldNum" sz="quarter" idx="10"/>
          </p:nvPr>
        </p:nvSpPr>
        <p:spPr>
          <a:ln/>
        </p:spPr>
        <p:txBody>
          <a:bodyPr/>
          <a:lstStyle>
            <a:lvl1pPr>
              <a:defRPr/>
            </a:lvl1pPr>
          </a:lstStyle>
          <a:p>
            <a:pPr>
              <a:defRPr/>
            </a:pPr>
            <a:fld id="{0561BC23-C9E8-4A04-A220-BBDE6919EB2A}" type="slidenum">
              <a:rPr lang="en-US" altLang="en-US"/>
              <a:pPr>
                <a:defRPr/>
              </a:pPr>
              <a:t>‹#›</a:t>
            </a:fld>
            <a:endParaRPr lang="en-US" altLang="en-US">
              <a:solidFill>
                <a:schemeClr val="hlink"/>
              </a:solidFill>
            </a:endParaRPr>
          </a:p>
        </p:txBody>
      </p:sp>
    </p:spTree>
    <p:extLst>
      <p:ext uri="{BB962C8B-B14F-4D97-AF65-F5344CB8AC3E}">
        <p14:creationId xmlns:p14="http://schemas.microsoft.com/office/powerpoint/2010/main" val="6120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a:extLst>
              <a:ext uri="{FF2B5EF4-FFF2-40B4-BE49-F238E27FC236}">
                <a16:creationId xmlns:a16="http://schemas.microsoft.com/office/drawing/2014/main" id="{F8ECFAAF-122C-47FF-AE44-E4D2DF48C5FD}"/>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64" descr="Rectangle: Click to edit Master text styles&#10;Second level&#10;Third level&#10;Fourth level&#10;Fifth level">
            <a:extLst>
              <a:ext uri="{FF2B5EF4-FFF2-40B4-BE49-F238E27FC236}">
                <a16:creationId xmlns:a16="http://schemas.microsoft.com/office/drawing/2014/main" id="{3A15299D-FFD2-4B88-B7D0-6479973747D0}"/>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07695DDE-4F52-4579-B4E6-547736020BAD}"/>
              </a:ext>
            </a:extLst>
          </p:cNvPr>
          <p:cNvSpPr>
            <a:spLocks noGrp="1" noChangeArrowheads="1"/>
          </p:cNvSpPr>
          <p:nvPr>
            <p:ph type="sldNum" sz="quarter" idx="4"/>
          </p:nvPr>
        </p:nvSpPr>
        <p:spPr bwMode="auto">
          <a:xfrm>
            <a:off x="3962400" y="6492875"/>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7052D6A3-4B0C-4941-82A2-131AE852B1B9}" type="slidenum">
              <a:rPr lang="en-US" altLang="en-US"/>
              <a:pPr>
                <a:defRPr/>
              </a:pPr>
              <a:t>‹#›</a:t>
            </a:fld>
            <a:endParaRPr lang="en-US" altLang="en-US">
              <a:solidFill>
                <a:schemeClr val="hlink"/>
              </a:solidFill>
            </a:endParaRPr>
          </a:p>
        </p:txBody>
      </p:sp>
      <p:sp>
        <p:nvSpPr>
          <p:cNvPr id="1029" name="Line 75">
            <a:extLst>
              <a:ext uri="{FF2B5EF4-FFF2-40B4-BE49-F238E27FC236}">
                <a16:creationId xmlns:a16="http://schemas.microsoft.com/office/drawing/2014/main" id="{27D573E7-AC77-470D-BAF3-66BD31062851}"/>
              </a:ext>
            </a:extLst>
          </p:cNvPr>
          <p:cNvSpPr>
            <a:spLocks noChangeShapeType="1"/>
          </p:cNvSpPr>
          <p:nvPr/>
        </p:nvSpPr>
        <p:spPr bwMode="auto">
          <a:xfrm>
            <a:off x="381000" y="1219200"/>
            <a:ext cx="63246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76">
            <a:extLst>
              <a:ext uri="{FF2B5EF4-FFF2-40B4-BE49-F238E27FC236}">
                <a16:creationId xmlns:a16="http://schemas.microsoft.com/office/drawing/2014/main" id="{D03CDAB2-CBE3-499C-A09E-5A8B31E5C2C7}"/>
              </a:ext>
            </a:extLst>
          </p:cNvPr>
          <p:cNvSpPr>
            <a:spLocks noChangeShapeType="1"/>
          </p:cNvSpPr>
          <p:nvPr/>
        </p:nvSpPr>
        <p:spPr bwMode="auto">
          <a:xfrm>
            <a:off x="609600" y="914400"/>
            <a:ext cx="0" cy="259080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Oval 77">
            <a:extLst>
              <a:ext uri="{FF2B5EF4-FFF2-40B4-BE49-F238E27FC236}">
                <a16:creationId xmlns:a16="http://schemas.microsoft.com/office/drawing/2014/main" id="{288FE90E-3E94-4B51-A670-C8F330A9A25B}"/>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ea typeface="+mn-ea"/>
            </a:endParaRPr>
          </a:p>
        </p:txBody>
      </p:sp>
      <p:sp>
        <p:nvSpPr>
          <p:cNvPr id="1032" name="Rectangle 78">
            <a:extLst>
              <a:ext uri="{FF2B5EF4-FFF2-40B4-BE49-F238E27FC236}">
                <a16:creationId xmlns:a16="http://schemas.microsoft.com/office/drawing/2014/main" id="{F84B0812-DC84-4717-8E0F-71BDFE35EB7F}"/>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b="0">
              <a:latin typeface="Times" pitchFamily="84" charset="0"/>
              <a:ea typeface="+mn-ea"/>
            </a:endParaRPr>
          </a:p>
        </p:txBody>
      </p:sp>
      <p:sp>
        <p:nvSpPr>
          <p:cNvPr id="1033" name="Rectangle 79">
            <a:extLst>
              <a:ext uri="{FF2B5EF4-FFF2-40B4-BE49-F238E27FC236}">
                <a16:creationId xmlns:a16="http://schemas.microsoft.com/office/drawing/2014/main" id="{CF38079B-A1F2-4782-9208-AB7EA28AFE19}"/>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ea typeface="+mn-ea"/>
            </a:endParaRPr>
          </a:p>
        </p:txBody>
      </p:sp>
      <p:sp>
        <p:nvSpPr>
          <p:cNvPr id="1034" name="Text Box 81">
            <a:extLst>
              <a:ext uri="{FF2B5EF4-FFF2-40B4-BE49-F238E27FC236}">
                <a16:creationId xmlns:a16="http://schemas.microsoft.com/office/drawing/2014/main" id="{F4A439E5-F48C-459B-A014-D129B95D7B95}"/>
              </a:ext>
            </a:extLst>
          </p:cNvPr>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spcBef>
                <a:spcPct val="50000"/>
              </a:spcBef>
              <a:defRPr/>
            </a:pPr>
            <a:r>
              <a:rPr lang="en-US" sz="1600">
                <a:ea typeface="+mn-ea"/>
              </a:rPr>
              <a:t>AP Biology</a:t>
            </a:r>
            <a:endParaRPr lang="en-US" b="0">
              <a:latin typeface="Times" pitchFamily="84" charset="0"/>
              <a:ea typeface="+mn-ea"/>
            </a:endParaRPr>
          </a:p>
        </p:txBody>
      </p:sp>
    </p:spTree>
  </p:cSld>
  <p:clrMap bg1="lt1" tx1="dk1" bg2="lt2" tx2="dk2" accent1="accent1" accent2="accent2" accent3="accent3" accent4="accent4" accent5="accent5" accent6="accent6" hlink="hlink" folHlink="folHlink"/>
  <p:sldLayoutIdLst>
    <p:sldLayoutId id="2147484019"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rtl="0" eaLnBrk="0" fontAlgn="base" hangingPunct="0">
        <a:spcBef>
          <a:spcPct val="0"/>
        </a:spcBef>
        <a:spcAft>
          <a:spcPct val="0"/>
        </a:spcAft>
        <a:defRPr sz="3600" b="1">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600" b="1">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600" b="1">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600" b="1">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600" b="1">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anose="05000000000000000000" pitchFamily="2" charset="2"/>
        <a:buChar char="§"/>
        <a:defRPr sz="3000" b="1">
          <a:solidFill>
            <a:srgbClr val="0F116A"/>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u"/>
        <a:defRPr sz="2800" b="1">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
        <a:defRPr sz="2400" b="1">
          <a:solidFill>
            <a:srgbClr val="0F116A"/>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SzPct val="110000"/>
        <a:buFont typeface="Wingdings" panose="05000000000000000000" pitchFamily="2" charset="2"/>
        <a:buChar char="w"/>
        <a:defRPr sz="2000" b="1">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3">
            <a:extLst>
              <a:ext uri="{FF2B5EF4-FFF2-40B4-BE49-F238E27FC236}">
                <a16:creationId xmlns:a16="http://schemas.microsoft.com/office/drawing/2014/main" id="{254B69E2-1B28-4728-8C94-7622050570D0}"/>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64" descr="Rectangle: Click to edit Master text styles&#10;Second level&#10;Third level&#10;Fourth level&#10;Fifth level">
            <a:extLst>
              <a:ext uri="{FF2B5EF4-FFF2-40B4-BE49-F238E27FC236}">
                <a16:creationId xmlns:a16="http://schemas.microsoft.com/office/drawing/2014/main" id="{A0F266CD-38F1-4511-8B4D-834F91C328B4}"/>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997BB5F0-1FC5-4D2E-A65A-5CEA40BF8FE9}"/>
              </a:ext>
            </a:extLst>
          </p:cNvPr>
          <p:cNvSpPr>
            <a:spLocks noGrp="1" noChangeArrowheads="1"/>
          </p:cNvSpPr>
          <p:nvPr>
            <p:ph type="sldNum" sz="quarter" idx="4"/>
          </p:nvPr>
        </p:nvSpPr>
        <p:spPr bwMode="auto">
          <a:xfrm>
            <a:off x="3962400" y="6492875"/>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40458C"/>
                </a:solidFill>
                <a:ea typeface="MS PGothic" panose="020B0600070205080204" pitchFamily="34" charset="-128"/>
              </a:defRPr>
            </a:lvl1pPr>
          </a:lstStyle>
          <a:p>
            <a:pPr>
              <a:defRPr/>
            </a:pPr>
            <a:fld id="{12CE3612-6225-436B-A53D-6B853ED0424E}" type="slidenum">
              <a:rPr lang="en-US" altLang="en-US"/>
              <a:pPr>
                <a:defRPr/>
              </a:pPr>
              <a:t>‹#›</a:t>
            </a:fld>
            <a:endParaRPr lang="en-US" altLang="en-US">
              <a:solidFill>
                <a:srgbClr val="6F89F7"/>
              </a:solidFill>
            </a:endParaRPr>
          </a:p>
        </p:txBody>
      </p:sp>
      <p:sp>
        <p:nvSpPr>
          <p:cNvPr id="2053" name="Line 75">
            <a:extLst>
              <a:ext uri="{FF2B5EF4-FFF2-40B4-BE49-F238E27FC236}">
                <a16:creationId xmlns:a16="http://schemas.microsoft.com/office/drawing/2014/main" id="{6AA21377-0E00-4997-B641-EA8620A988C1}"/>
              </a:ext>
            </a:extLst>
          </p:cNvPr>
          <p:cNvSpPr>
            <a:spLocks noChangeShapeType="1"/>
          </p:cNvSpPr>
          <p:nvPr/>
        </p:nvSpPr>
        <p:spPr bwMode="auto">
          <a:xfrm>
            <a:off x="381000" y="1219200"/>
            <a:ext cx="63246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6">
            <a:extLst>
              <a:ext uri="{FF2B5EF4-FFF2-40B4-BE49-F238E27FC236}">
                <a16:creationId xmlns:a16="http://schemas.microsoft.com/office/drawing/2014/main" id="{63441B23-2F3B-47CA-8307-F1B9DCE6C70C}"/>
              </a:ext>
            </a:extLst>
          </p:cNvPr>
          <p:cNvSpPr>
            <a:spLocks noChangeShapeType="1"/>
          </p:cNvSpPr>
          <p:nvPr/>
        </p:nvSpPr>
        <p:spPr bwMode="auto">
          <a:xfrm>
            <a:off x="609600" y="914400"/>
            <a:ext cx="0" cy="259080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Oval 77">
            <a:extLst>
              <a:ext uri="{FF2B5EF4-FFF2-40B4-BE49-F238E27FC236}">
                <a16:creationId xmlns:a16="http://schemas.microsoft.com/office/drawing/2014/main" id="{6B018E58-6554-4FA0-9D3B-972AED3249FC}"/>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solidFill>
                <a:srgbClr val="40458C"/>
              </a:solidFill>
              <a:ea typeface="+mn-ea"/>
            </a:endParaRPr>
          </a:p>
        </p:txBody>
      </p:sp>
      <p:sp>
        <p:nvSpPr>
          <p:cNvPr id="3080" name="Rectangle 78">
            <a:extLst>
              <a:ext uri="{FF2B5EF4-FFF2-40B4-BE49-F238E27FC236}">
                <a16:creationId xmlns:a16="http://schemas.microsoft.com/office/drawing/2014/main" id="{C13FAA1D-90AF-4515-BA97-8E5CA3D611F1}"/>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b="0">
              <a:solidFill>
                <a:srgbClr val="40458C"/>
              </a:solidFill>
              <a:latin typeface="Times" pitchFamily="84" charset="0"/>
              <a:ea typeface="+mn-ea"/>
            </a:endParaRPr>
          </a:p>
        </p:txBody>
      </p:sp>
      <p:sp>
        <p:nvSpPr>
          <p:cNvPr id="3081" name="Rectangle 79">
            <a:extLst>
              <a:ext uri="{FF2B5EF4-FFF2-40B4-BE49-F238E27FC236}">
                <a16:creationId xmlns:a16="http://schemas.microsoft.com/office/drawing/2014/main" id="{6F399C46-2FFB-4E40-8B56-985868FEC607}"/>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ctr">
              <a:defRPr/>
            </a:pPr>
            <a:endParaRPr lang="en-US" altLang="en-US">
              <a:solidFill>
                <a:srgbClr val="40458C"/>
              </a:solidFill>
              <a:ea typeface="+mn-ea"/>
            </a:endParaRPr>
          </a:p>
        </p:txBody>
      </p:sp>
      <p:sp>
        <p:nvSpPr>
          <p:cNvPr id="4106" name="Text Box 81">
            <a:extLst>
              <a:ext uri="{FF2B5EF4-FFF2-40B4-BE49-F238E27FC236}">
                <a16:creationId xmlns:a16="http://schemas.microsoft.com/office/drawing/2014/main" id="{A68369C6-0811-43AC-BE91-669A334B1479}"/>
              </a:ext>
            </a:extLst>
          </p:cNvPr>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spcBef>
                <a:spcPct val="50000"/>
              </a:spcBef>
              <a:defRPr/>
            </a:pPr>
            <a:r>
              <a:rPr lang="en-US" sz="1600">
                <a:solidFill>
                  <a:srgbClr val="40458C"/>
                </a:solidFill>
                <a:ea typeface="+mn-ea"/>
              </a:rPr>
              <a:t>AP Biology</a:t>
            </a:r>
            <a:endParaRPr lang="en-US" b="0">
              <a:solidFill>
                <a:srgbClr val="40458C"/>
              </a:solidFill>
              <a:latin typeface="Times" pitchFamily="84" charset="0"/>
              <a:ea typeface="+mn-ea"/>
            </a:endParaRPr>
          </a:p>
        </p:txBody>
      </p:sp>
    </p:spTree>
  </p:cSld>
  <p:clrMap bg1="lt1" tx1="dk1" bg2="lt2" tx2="dk2" accent1="accent1" accent2="accent2" accent3="accent3" accent4="accent4" accent5="accent5" accent6="accent6" hlink="hlink" folHlink="folHlink"/>
  <p:sldLayoutIdLst>
    <p:sldLayoutId id="2147484020"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l" rtl="0" eaLnBrk="0" fontAlgn="base" hangingPunct="0">
        <a:spcBef>
          <a:spcPct val="0"/>
        </a:spcBef>
        <a:spcAft>
          <a:spcPct val="0"/>
        </a:spcAft>
        <a:defRPr sz="3600" b="1">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600" b="1">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600" b="1">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600" b="1">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600" b="1">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anose="05000000000000000000" pitchFamily="2" charset="2"/>
        <a:buChar char="§"/>
        <a:defRPr sz="3000" b="1">
          <a:solidFill>
            <a:srgbClr val="0F116A"/>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u"/>
        <a:defRPr sz="2800" b="1">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
        <a:defRPr sz="2400" b="1">
          <a:solidFill>
            <a:srgbClr val="0F116A"/>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SzPct val="110000"/>
        <a:buFont typeface="Wingdings" panose="05000000000000000000" pitchFamily="2" charset="2"/>
        <a:buChar char="w"/>
        <a:defRPr sz="2000" b="1">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ozemanscience.com/046-communit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bozemanscience.com/logistic-growth" TargetMode="External"/><Relationship Id="rId2" Type="http://schemas.openxmlformats.org/officeDocument/2006/relationships/hyperlink" Target="https://paul-andersen.squarespace.com/exponential-growth" TargetMode="External"/><Relationship Id="rId1" Type="http://schemas.openxmlformats.org/officeDocument/2006/relationships/slideLayout" Target="../slideLayouts/slideLayout4.xml"/><Relationship Id="rId4" Type="http://schemas.openxmlformats.org/officeDocument/2006/relationships/hyperlink" Target="https://www.youtube.com/watch?v=vdlu1V68_JU&amp;t=66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dlu1V68_JU" TargetMode="External"/><Relationship Id="rId2" Type="http://schemas.openxmlformats.org/officeDocument/2006/relationships/hyperlink" Target="https://ats.doit.wisc.edu/biology/ec/pd/pd.htm" TargetMode="External"/><Relationship Id="rId1" Type="http://schemas.openxmlformats.org/officeDocument/2006/relationships/slideLayout" Target="../slideLayouts/slideLayout6.xml"/><Relationship Id="rId4" Type="http://schemas.openxmlformats.org/officeDocument/2006/relationships/hyperlink" Target="https://www.youtube.com/watch?v=2UVpS5MMnO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57EA4E3-66A4-43DF-B194-87310E96EB5A}"/>
              </a:ext>
            </a:extLst>
          </p:cNvPr>
          <p:cNvSpPr>
            <a:spLocks noChangeArrowheads="1"/>
          </p:cNvSpPr>
          <p:nvPr/>
        </p:nvSpPr>
        <p:spPr bwMode="auto">
          <a:xfrm>
            <a:off x="896144" y="2270125"/>
            <a:ext cx="5026025" cy="646112"/>
          </a:xfrm>
          <a:prstGeom prst="rect">
            <a:avLst/>
          </a:prstGeom>
          <a:solidFill>
            <a:srgbClr val="D27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3600" dirty="0">
                <a:solidFill>
                  <a:schemeClr val="bg1"/>
                </a:solidFill>
              </a:rPr>
              <a:t>Population Ecology</a:t>
            </a:r>
          </a:p>
        </p:txBody>
      </p:sp>
      <p:sp>
        <p:nvSpPr>
          <p:cNvPr id="7172" name="Oval 5">
            <a:extLst>
              <a:ext uri="{FF2B5EF4-FFF2-40B4-BE49-F238E27FC236}">
                <a16:creationId xmlns:a16="http://schemas.microsoft.com/office/drawing/2014/main" id="{0CC66F12-5C9E-42D7-8AD1-A99B4BDF138B}"/>
              </a:ext>
            </a:extLst>
          </p:cNvPr>
          <p:cNvSpPr>
            <a:spLocks noChangeArrowheads="1"/>
          </p:cNvSpPr>
          <p:nvPr/>
        </p:nvSpPr>
        <p:spPr bwMode="auto">
          <a:xfrm>
            <a:off x="6775450" y="-69850"/>
            <a:ext cx="2401888" cy="2401888"/>
          </a:xfrm>
          <a:prstGeom prst="ellipse">
            <a:avLst/>
          </a:prstGeom>
          <a:solidFill>
            <a:srgbClr val="0F116A"/>
          </a:solidFill>
          <a:ln w="38100">
            <a:solidFill>
              <a:srgbClr val="00FFFF"/>
            </a:solidFill>
            <a:round/>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p:txBody>
      </p:sp>
      <p:pic>
        <p:nvPicPr>
          <p:cNvPr id="7173" name="Picture 6" descr="20714142">
            <a:extLst>
              <a:ext uri="{FF2B5EF4-FFF2-40B4-BE49-F238E27FC236}">
                <a16:creationId xmlns:a16="http://schemas.microsoft.com/office/drawing/2014/main" id="{F299A407-DDAA-4F5E-B010-97C16CA16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887" y="-200025"/>
            <a:ext cx="2641600" cy="2662238"/>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Oval 7">
            <a:extLst>
              <a:ext uri="{FF2B5EF4-FFF2-40B4-BE49-F238E27FC236}">
                <a16:creationId xmlns:a16="http://schemas.microsoft.com/office/drawing/2014/main" id="{7FE226F1-64FA-4B78-8E70-A34457944AF7}"/>
              </a:ext>
            </a:extLst>
          </p:cNvPr>
          <p:cNvSpPr>
            <a:spLocks noChangeArrowheads="1"/>
          </p:cNvSpPr>
          <p:nvPr/>
        </p:nvSpPr>
        <p:spPr bwMode="auto">
          <a:xfrm>
            <a:off x="7062788" y="188913"/>
            <a:ext cx="1854200" cy="1855787"/>
          </a:xfrm>
          <a:prstGeom prst="ellipse">
            <a:avLst/>
          </a:prstGeom>
          <a:solidFill>
            <a:srgbClr val="00A700"/>
          </a:solidFill>
          <a:ln w="38100">
            <a:solidFill>
              <a:srgbClr val="008000"/>
            </a:solidFill>
            <a:round/>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p:txBody>
      </p:sp>
      <p:sp>
        <p:nvSpPr>
          <p:cNvPr id="7175" name="Oval 8">
            <a:extLst>
              <a:ext uri="{FF2B5EF4-FFF2-40B4-BE49-F238E27FC236}">
                <a16:creationId xmlns:a16="http://schemas.microsoft.com/office/drawing/2014/main" id="{3E95B739-5EBD-4FFA-A137-68E5D3DF0C32}"/>
              </a:ext>
            </a:extLst>
          </p:cNvPr>
          <p:cNvSpPr>
            <a:spLocks noChangeArrowheads="1"/>
          </p:cNvSpPr>
          <p:nvPr/>
        </p:nvSpPr>
        <p:spPr bwMode="auto">
          <a:xfrm>
            <a:off x="7313613" y="417513"/>
            <a:ext cx="1374775" cy="1376362"/>
          </a:xfrm>
          <a:prstGeom prst="ellipse">
            <a:avLst/>
          </a:prstGeom>
          <a:solidFill>
            <a:srgbClr val="660000"/>
          </a:solidFill>
          <a:ln w="38100">
            <a:solidFill>
              <a:srgbClr val="008000"/>
            </a:solidFill>
            <a:round/>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a:p>
            <a:pPr algn="ctr">
              <a:spcBef>
                <a:spcPct val="0"/>
              </a:spcBef>
              <a:buClrTx/>
              <a:buSzTx/>
              <a:buFontTx/>
              <a:buNone/>
            </a:pPr>
            <a:endParaRPr lang="en-US" altLang="en-US" sz="1000">
              <a:solidFill>
                <a:schemeClr val="bg1"/>
              </a:solidFill>
            </a:endParaRPr>
          </a:p>
        </p:txBody>
      </p:sp>
      <p:sp>
        <p:nvSpPr>
          <p:cNvPr id="7176" name="Oval 9">
            <a:extLst>
              <a:ext uri="{FF2B5EF4-FFF2-40B4-BE49-F238E27FC236}">
                <a16:creationId xmlns:a16="http://schemas.microsoft.com/office/drawing/2014/main" id="{D044F90B-8860-49B0-B76A-BFC480808AE8}"/>
              </a:ext>
            </a:extLst>
          </p:cNvPr>
          <p:cNvSpPr>
            <a:spLocks noChangeArrowheads="1"/>
          </p:cNvSpPr>
          <p:nvPr/>
        </p:nvSpPr>
        <p:spPr bwMode="auto">
          <a:xfrm>
            <a:off x="7556500" y="639763"/>
            <a:ext cx="911225" cy="911225"/>
          </a:xfrm>
          <a:prstGeom prst="ellipse">
            <a:avLst/>
          </a:prstGeom>
          <a:solidFill>
            <a:srgbClr val="FF8000"/>
          </a:solidFill>
          <a:ln w="38100">
            <a:solidFill>
              <a:srgbClr val="660000"/>
            </a:solidFill>
            <a:round/>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1000"/>
          </a:p>
          <a:p>
            <a:pPr algn="ctr">
              <a:spcBef>
                <a:spcPct val="0"/>
              </a:spcBef>
              <a:buClrTx/>
              <a:buSzTx/>
              <a:buFontTx/>
              <a:buNone/>
            </a:pPr>
            <a:endParaRPr lang="en-US" altLang="en-US" sz="1000"/>
          </a:p>
          <a:p>
            <a:pPr algn="ctr">
              <a:spcBef>
                <a:spcPct val="0"/>
              </a:spcBef>
              <a:buClrTx/>
              <a:buSzTx/>
              <a:buFontTx/>
              <a:buNone/>
            </a:pPr>
            <a:endParaRPr lang="en-US" altLang="en-US" sz="1000"/>
          </a:p>
          <a:p>
            <a:pPr algn="ctr">
              <a:spcBef>
                <a:spcPct val="0"/>
              </a:spcBef>
              <a:buClrTx/>
              <a:buSzTx/>
              <a:buFontTx/>
              <a:buNone/>
            </a:pPr>
            <a:endParaRPr lang="en-US" altLang="en-US" sz="1000"/>
          </a:p>
          <a:p>
            <a:pPr algn="ctr">
              <a:spcBef>
                <a:spcPct val="0"/>
              </a:spcBef>
              <a:buClrTx/>
              <a:buSzTx/>
              <a:buFontTx/>
              <a:buNone/>
            </a:pPr>
            <a:endParaRPr lang="en-US" altLang="en-US" sz="1000"/>
          </a:p>
        </p:txBody>
      </p:sp>
      <p:sp>
        <p:nvSpPr>
          <p:cNvPr id="7177" name="Oval 10">
            <a:extLst>
              <a:ext uri="{FF2B5EF4-FFF2-40B4-BE49-F238E27FC236}">
                <a16:creationId xmlns:a16="http://schemas.microsoft.com/office/drawing/2014/main" id="{005AA53D-3601-45B3-87EB-F15A69635B6F}"/>
              </a:ext>
            </a:extLst>
          </p:cNvPr>
          <p:cNvSpPr>
            <a:spLocks noChangeArrowheads="1"/>
          </p:cNvSpPr>
          <p:nvPr/>
        </p:nvSpPr>
        <p:spPr bwMode="auto">
          <a:xfrm>
            <a:off x="7820025" y="863600"/>
            <a:ext cx="441325" cy="439738"/>
          </a:xfrm>
          <a:prstGeom prst="ellipse">
            <a:avLst/>
          </a:prstGeom>
          <a:solidFill>
            <a:srgbClr val="FFCC18"/>
          </a:solidFill>
          <a:ln w="38100">
            <a:solidFill>
              <a:srgbClr val="FF8000"/>
            </a:solidFill>
            <a:round/>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1000"/>
          </a:p>
        </p:txBody>
      </p:sp>
      <p:sp>
        <p:nvSpPr>
          <p:cNvPr id="7178" name="Rectangle 12">
            <a:extLst>
              <a:ext uri="{FF2B5EF4-FFF2-40B4-BE49-F238E27FC236}">
                <a16:creationId xmlns:a16="http://schemas.microsoft.com/office/drawing/2014/main" id="{47005D6D-C2F0-4CD4-96D3-BD777DD33B25}"/>
              </a:ext>
            </a:extLst>
          </p:cNvPr>
          <p:cNvSpPr>
            <a:spLocks noChangeArrowheads="1"/>
          </p:cNvSpPr>
          <p:nvPr/>
        </p:nvSpPr>
        <p:spPr bwMode="auto">
          <a:xfrm>
            <a:off x="7605713" y="1292225"/>
            <a:ext cx="871537"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200">
                <a:solidFill>
                  <a:srgbClr val="BC0013"/>
                </a:solidFill>
              </a:rPr>
              <a:t>population</a:t>
            </a:r>
          </a:p>
        </p:txBody>
      </p:sp>
      <p:sp>
        <p:nvSpPr>
          <p:cNvPr id="7179" name="Rectangle 13">
            <a:extLst>
              <a:ext uri="{FF2B5EF4-FFF2-40B4-BE49-F238E27FC236}">
                <a16:creationId xmlns:a16="http://schemas.microsoft.com/office/drawing/2014/main" id="{E995D76A-AE0C-4E03-9BB6-5A63923F1269}"/>
              </a:ext>
            </a:extLst>
          </p:cNvPr>
          <p:cNvSpPr>
            <a:spLocks noChangeArrowheads="1"/>
          </p:cNvSpPr>
          <p:nvPr/>
        </p:nvSpPr>
        <p:spPr bwMode="auto">
          <a:xfrm>
            <a:off x="7591425" y="1812925"/>
            <a:ext cx="8794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200">
                <a:solidFill>
                  <a:schemeClr val="bg1"/>
                </a:solidFill>
              </a:rPr>
              <a:t>ecosystem</a:t>
            </a:r>
          </a:p>
        </p:txBody>
      </p:sp>
      <p:sp>
        <p:nvSpPr>
          <p:cNvPr id="7180" name="Rectangle 14">
            <a:extLst>
              <a:ext uri="{FF2B5EF4-FFF2-40B4-BE49-F238E27FC236}">
                <a16:creationId xmlns:a16="http://schemas.microsoft.com/office/drawing/2014/main" id="{C906E56D-4A63-4D05-9E86-90ADE47846D6}"/>
              </a:ext>
            </a:extLst>
          </p:cNvPr>
          <p:cNvSpPr>
            <a:spLocks noChangeArrowheads="1"/>
          </p:cNvSpPr>
          <p:nvPr/>
        </p:nvSpPr>
        <p:spPr bwMode="auto">
          <a:xfrm>
            <a:off x="7580313" y="1547813"/>
            <a:ext cx="904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200">
                <a:solidFill>
                  <a:schemeClr val="bg1"/>
                </a:solidFill>
              </a:rPr>
              <a:t>community</a:t>
            </a:r>
          </a:p>
        </p:txBody>
      </p:sp>
      <p:sp>
        <p:nvSpPr>
          <p:cNvPr id="7181" name="Rectangle 15">
            <a:extLst>
              <a:ext uri="{FF2B5EF4-FFF2-40B4-BE49-F238E27FC236}">
                <a16:creationId xmlns:a16="http://schemas.microsoft.com/office/drawing/2014/main" id="{45133F4F-2ABC-4506-B1B5-ED0C6D049EEB}"/>
              </a:ext>
            </a:extLst>
          </p:cNvPr>
          <p:cNvSpPr>
            <a:spLocks noChangeArrowheads="1"/>
          </p:cNvSpPr>
          <p:nvPr/>
        </p:nvSpPr>
        <p:spPr bwMode="auto">
          <a:xfrm>
            <a:off x="7623175" y="2087563"/>
            <a:ext cx="820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200">
                <a:solidFill>
                  <a:schemeClr val="bg1"/>
                </a:solidFill>
              </a:rPr>
              <a:t>biosphere</a:t>
            </a:r>
          </a:p>
        </p:txBody>
      </p:sp>
      <p:sp>
        <p:nvSpPr>
          <p:cNvPr id="7182" name="Rectangle 16">
            <a:extLst>
              <a:ext uri="{FF2B5EF4-FFF2-40B4-BE49-F238E27FC236}">
                <a16:creationId xmlns:a16="http://schemas.microsoft.com/office/drawing/2014/main" id="{9391286B-AF11-49AE-9789-F94B248E2936}"/>
              </a:ext>
            </a:extLst>
          </p:cNvPr>
          <p:cNvSpPr>
            <a:spLocks noChangeArrowheads="1"/>
          </p:cNvSpPr>
          <p:nvPr/>
        </p:nvSpPr>
        <p:spPr bwMode="auto">
          <a:xfrm>
            <a:off x="7653338" y="998538"/>
            <a:ext cx="777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200">
                <a:solidFill>
                  <a:schemeClr val="bg1"/>
                </a:solidFill>
              </a:rPr>
              <a:t>organism</a:t>
            </a:r>
          </a:p>
        </p:txBody>
      </p:sp>
      <p:sp>
        <p:nvSpPr>
          <p:cNvPr id="7183" name="TextBox 1">
            <a:extLst>
              <a:ext uri="{FF2B5EF4-FFF2-40B4-BE49-F238E27FC236}">
                <a16:creationId xmlns:a16="http://schemas.microsoft.com/office/drawing/2014/main" id="{19C7F716-F337-45AF-8FF7-FBBA7AAB9389}"/>
              </a:ext>
            </a:extLst>
          </p:cNvPr>
          <p:cNvSpPr txBox="1">
            <a:spLocks noChangeArrowheads="1"/>
          </p:cNvSpPr>
          <p:nvPr/>
        </p:nvSpPr>
        <p:spPr bwMode="auto">
          <a:xfrm>
            <a:off x="2488932" y="3710783"/>
            <a:ext cx="32099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400" dirty="0">
                <a:solidFill>
                  <a:schemeClr val="tx1"/>
                </a:solidFill>
              </a:rPr>
              <a:t>Chapter 53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6974EB9-C89F-45C5-9A69-AFFA434A094E}"/>
              </a:ext>
            </a:extLst>
          </p:cNvPr>
          <p:cNvSpPr>
            <a:spLocks noGrp="1" noChangeArrowheads="1"/>
          </p:cNvSpPr>
          <p:nvPr>
            <p:ph type="title"/>
          </p:nvPr>
        </p:nvSpPr>
        <p:spPr/>
        <p:txBody>
          <a:bodyPr/>
          <a:lstStyle/>
          <a:p>
            <a:pPr eaLnBrk="1" hangingPunct="1">
              <a:defRPr/>
            </a:pPr>
            <a:r>
              <a:rPr lang="en-US">
                <a:ea typeface="ＭＳ Ｐゴシック" charset="0"/>
                <a:cs typeface="+mj-cs"/>
              </a:rPr>
              <a:t>Population growth rates</a:t>
            </a:r>
          </a:p>
        </p:txBody>
      </p:sp>
      <p:sp>
        <p:nvSpPr>
          <p:cNvPr id="17411" name="Rectangle 3" descr="Rectangle: Click to edit Master text styles&#10;Second level&#10;Third level&#10;Fourth level&#10;Fifth level">
            <a:extLst>
              <a:ext uri="{FF2B5EF4-FFF2-40B4-BE49-F238E27FC236}">
                <a16:creationId xmlns:a16="http://schemas.microsoft.com/office/drawing/2014/main" id="{F595471B-D70E-4E0B-87C0-EE5187976922}"/>
              </a:ext>
            </a:extLst>
          </p:cNvPr>
          <p:cNvSpPr>
            <a:spLocks noGrp="1" noChangeArrowheads="1"/>
          </p:cNvSpPr>
          <p:nvPr>
            <p:ph type="body" idx="1"/>
          </p:nvPr>
        </p:nvSpPr>
        <p:spPr>
          <a:xfrm>
            <a:off x="830263" y="1381125"/>
            <a:ext cx="8177212" cy="5265738"/>
          </a:xfrm>
        </p:spPr>
        <p:txBody>
          <a:bodyPr/>
          <a:lstStyle/>
          <a:p>
            <a:pPr eaLnBrk="1" hangingPunct="1">
              <a:buFont typeface="Wingdings" charset="0"/>
              <a:buChar char="§"/>
              <a:defRPr/>
            </a:pPr>
            <a:r>
              <a:rPr lang="en-US" dirty="0">
                <a:ea typeface="ＭＳ Ｐゴシック" charset="0"/>
                <a:cs typeface="+mn-cs"/>
              </a:rPr>
              <a:t>Factors affecting population growth rate</a:t>
            </a:r>
          </a:p>
          <a:p>
            <a:pPr lvl="1" eaLnBrk="1" hangingPunct="1">
              <a:buFont typeface="Wingdings" charset="0"/>
              <a:buChar char="u"/>
              <a:defRPr/>
            </a:pPr>
            <a:r>
              <a:rPr lang="en-US" u="sng" dirty="0">
                <a:solidFill>
                  <a:srgbClr val="BC0013"/>
                </a:solidFill>
                <a:ea typeface="ＭＳ Ｐゴシック" charset="0"/>
              </a:rPr>
              <a:t>sex ratio</a:t>
            </a:r>
            <a:endParaRPr lang="en-US" dirty="0">
              <a:ea typeface="ＭＳ Ｐゴシック" charset="0"/>
            </a:endParaRPr>
          </a:p>
          <a:p>
            <a:pPr lvl="2" eaLnBrk="1" hangingPunct="1">
              <a:buFont typeface="Wingdings" charset="0"/>
              <a:buChar char="§"/>
              <a:defRPr/>
            </a:pPr>
            <a:r>
              <a:rPr lang="en-US" dirty="0">
                <a:ea typeface="ＭＳ Ｐゴシック" charset="0"/>
              </a:rPr>
              <a:t>how many females vs. males?</a:t>
            </a:r>
          </a:p>
          <a:p>
            <a:pPr lvl="1" eaLnBrk="1" hangingPunct="1">
              <a:buFont typeface="Wingdings" charset="0"/>
              <a:buChar char="u"/>
              <a:defRPr/>
            </a:pPr>
            <a:r>
              <a:rPr lang="en-US" u="sng" dirty="0">
                <a:solidFill>
                  <a:srgbClr val="BC0013"/>
                </a:solidFill>
                <a:ea typeface="ＭＳ Ｐゴシック" charset="0"/>
              </a:rPr>
              <a:t>generation time</a:t>
            </a:r>
            <a:endParaRPr lang="en-US" dirty="0">
              <a:ea typeface="ＭＳ Ｐゴシック" charset="0"/>
            </a:endParaRPr>
          </a:p>
          <a:p>
            <a:pPr lvl="2" eaLnBrk="1" hangingPunct="1">
              <a:buFont typeface="Wingdings" charset="0"/>
              <a:buChar char="§"/>
              <a:defRPr/>
            </a:pPr>
            <a:r>
              <a:rPr lang="en-US" dirty="0">
                <a:ea typeface="ＭＳ Ｐゴシック" charset="0"/>
              </a:rPr>
              <a:t>at what age do females reproduce?</a:t>
            </a:r>
          </a:p>
          <a:p>
            <a:pPr lvl="1" eaLnBrk="1" hangingPunct="1">
              <a:buFont typeface="Wingdings" charset="0"/>
              <a:buChar char="u"/>
              <a:defRPr/>
            </a:pPr>
            <a:r>
              <a:rPr lang="en-US" u="sng" dirty="0">
                <a:solidFill>
                  <a:srgbClr val="BC0013"/>
                </a:solidFill>
                <a:ea typeface="ＭＳ Ｐゴシック" charset="0"/>
              </a:rPr>
              <a:t>age structure</a:t>
            </a:r>
            <a:endParaRPr lang="en-US" dirty="0">
              <a:ea typeface="ＭＳ Ｐゴシック" charset="0"/>
            </a:endParaRPr>
          </a:p>
          <a:p>
            <a:pPr lvl="2" eaLnBrk="1" hangingPunct="1">
              <a:buFont typeface="Wingdings" charset="0"/>
              <a:buChar char="§"/>
              <a:defRPr/>
            </a:pPr>
            <a:r>
              <a:rPr lang="en-US" dirty="0">
                <a:ea typeface="ＭＳ Ｐゴシック" charset="0"/>
              </a:rPr>
              <a:t>how females at reproductive age in </a:t>
            </a:r>
            <a:r>
              <a:rPr lang="en-US" u="sng" dirty="0">
                <a:ea typeface="ＭＳ Ｐゴシック" charset="0"/>
              </a:rPr>
              <a:t>cohort</a:t>
            </a:r>
            <a:r>
              <a:rPr lang="en-US" dirty="0">
                <a:ea typeface="ＭＳ Ｐゴシック" charset="0"/>
              </a:rPr>
              <a:t>?</a:t>
            </a:r>
          </a:p>
          <a:p>
            <a:pPr eaLnBrk="1" hangingPunct="1">
              <a:buFont typeface="Wingdings" charset="0"/>
              <a:buChar char="§"/>
              <a:defRPr/>
            </a:pPr>
            <a:r>
              <a:rPr lang="en-US" i="1" dirty="0">
                <a:solidFill>
                  <a:schemeClr val="accent5">
                    <a:lumMod val="10000"/>
                  </a:schemeClr>
                </a:solidFill>
                <a:ea typeface="ＭＳ Ｐゴシック" charset="0"/>
                <a:cs typeface="+mn-cs"/>
              </a:rPr>
              <a:t>How do biologists find all these factors?  </a:t>
            </a:r>
          </a:p>
          <a:p>
            <a:pPr lvl="1" eaLnBrk="1" hangingPunct="1">
              <a:buFont typeface="Wingdings" charset="0"/>
              <a:buChar char="u"/>
              <a:defRPr/>
            </a:pPr>
            <a:r>
              <a:rPr lang="en-US" sz="2400" i="1" dirty="0">
                <a:solidFill>
                  <a:srgbClr val="008000"/>
                </a:solidFill>
                <a:ea typeface="ＭＳ Ｐゴシック" charset="0"/>
              </a:rPr>
              <a:t>They study: Life Tables, Survivorship curves, </a:t>
            </a:r>
          </a:p>
          <a:p>
            <a:pPr marL="457200" lvl="1" indent="0" eaLnBrk="1" hangingPunct="1">
              <a:buFont typeface="Wingdings" charset="0"/>
              <a:buNone/>
              <a:defRPr/>
            </a:pPr>
            <a:r>
              <a:rPr lang="en-US" sz="2400" i="1" dirty="0">
                <a:solidFill>
                  <a:srgbClr val="008000"/>
                </a:solidFill>
                <a:ea typeface="ＭＳ Ｐゴシック" charset="0"/>
              </a:rPr>
              <a:t>	and Age Structure diagrams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6">
            <a:extLst>
              <a:ext uri="{FF2B5EF4-FFF2-40B4-BE49-F238E27FC236}">
                <a16:creationId xmlns:a16="http://schemas.microsoft.com/office/drawing/2014/main" id="{420FFF57-3D4D-4DA4-9781-E0B269953137}"/>
              </a:ext>
            </a:extLst>
          </p:cNvPr>
          <p:cNvPicPr>
            <a:picLocks noChangeAspect="1" noChangeArrowheads="1"/>
          </p:cNvPicPr>
          <p:nvPr/>
        </p:nvPicPr>
        <p:blipFill>
          <a:blip r:embed="rId3"/>
          <a:srcRect l="17549" t="21936" r="21936" b="13162"/>
          <a:stretch>
            <a:fillRect/>
          </a:stretch>
        </p:blipFill>
        <p:spPr bwMode="auto">
          <a:xfrm>
            <a:off x="7577138" y="4365625"/>
            <a:ext cx="1493837" cy="2382838"/>
          </a:xfrm>
          <a:prstGeom prst="rect">
            <a:avLst/>
          </a:prstGeom>
          <a:noFill/>
          <a:ln>
            <a:noFill/>
          </a:ln>
          <a:effectLst>
            <a:outerShdw blurRad="63500" dist="38099" dir="8100000" algn="ctr" rotWithShape="0">
              <a:srgbClr val="000000">
                <a:alpha val="75000"/>
              </a:srgbClr>
            </a:outerShdw>
          </a:effectLst>
          <a:extLst>
            <a:ext uri="{909E8E84-426E-40dd-AFC4-6F175D3DCCD1}"/>
            <a:ext uri="{91240B29-F687-4f45-9708-019B960494DF}"/>
          </a:extLst>
        </p:spPr>
      </p:pic>
      <p:sp>
        <p:nvSpPr>
          <p:cNvPr id="18435" name="Rectangle 6">
            <a:extLst>
              <a:ext uri="{FF2B5EF4-FFF2-40B4-BE49-F238E27FC236}">
                <a16:creationId xmlns:a16="http://schemas.microsoft.com/office/drawing/2014/main" id="{2FF05F9B-5120-4625-B591-5C5F866D4AA0}"/>
              </a:ext>
            </a:extLst>
          </p:cNvPr>
          <p:cNvSpPr>
            <a:spLocks noChangeArrowheads="1"/>
          </p:cNvSpPr>
          <p:nvPr/>
        </p:nvSpPr>
        <p:spPr bwMode="auto">
          <a:xfrm>
            <a:off x="55563" y="2711450"/>
            <a:ext cx="1298575" cy="396875"/>
          </a:xfrm>
          <a:prstGeom prst="rect">
            <a:avLst/>
          </a:prstGeom>
          <a:solidFill>
            <a:schemeClr val="bg2"/>
          </a:solidFill>
          <a:ln>
            <a:noFill/>
          </a:ln>
          <a:effectLst>
            <a:outerShdw blurRad="63500" dist="38099" dir="8100000" algn="ctr" rotWithShape="0">
              <a:srgbClr val="000000">
                <a:alpha val="75000"/>
              </a:srgbClr>
            </a:outerShdw>
          </a:effectLst>
          <a:extLst>
            <a:ext uri="{91240B29-F687-4f45-9708-019B960494DF}"/>
          </a:extLst>
        </p:spPr>
        <p:txBody>
          <a:bodyPr wrap="none" anchor="ctr">
            <a:spAutoFit/>
          </a:bodyPr>
          <a:lstStyle/>
          <a:p>
            <a:pPr algn="ctr">
              <a:defRPr/>
            </a:pPr>
            <a:r>
              <a:rPr lang="en-US" sz="2000">
                <a:solidFill>
                  <a:srgbClr val="000000"/>
                </a:solidFill>
                <a:latin typeface="Arial" charset="0"/>
                <a:ea typeface="ＭＳ Ｐゴシック" charset="0"/>
              </a:rPr>
              <a:t>Life table</a:t>
            </a:r>
          </a:p>
        </p:txBody>
      </p:sp>
      <p:pic>
        <p:nvPicPr>
          <p:cNvPr id="18436" name="Picture 3" descr="52T-01-SquirrelLifeTable-L">
            <a:extLst>
              <a:ext uri="{FF2B5EF4-FFF2-40B4-BE49-F238E27FC236}">
                <a16:creationId xmlns:a16="http://schemas.microsoft.com/office/drawing/2014/main" id="{9237C6EC-737E-4CB5-91A5-A7D04812A541}"/>
              </a:ext>
            </a:extLst>
          </p:cNvPr>
          <p:cNvPicPr>
            <a:picLocks noChangeAspect="1" noChangeArrowheads="1"/>
          </p:cNvPicPr>
          <p:nvPr/>
        </p:nvPicPr>
        <p:blipFill>
          <a:blip r:embed="rId4"/>
          <a:srcRect l="1080" t="2307" r="1801" b="7692"/>
          <a:stretch>
            <a:fillRect/>
          </a:stretch>
        </p:blipFill>
        <p:spPr bwMode="auto">
          <a:xfrm>
            <a:off x="119063" y="3133725"/>
            <a:ext cx="6607175" cy="3582988"/>
          </a:xfrm>
          <a:prstGeom prst="rect">
            <a:avLst/>
          </a:prstGeom>
          <a:noFill/>
          <a:ln w="9525">
            <a:solidFill>
              <a:srgbClr val="0F116A"/>
            </a:solidFill>
            <a:miter lim="800000"/>
            <a:headEnd/>
            <a:tailEnd/>
          </a:ln>
          <a:effectLst>
            <a:outerShdw blurRad="63500" dist="38099" dir="8100000" algn="ctr" rotWithShape="0">
              <a:srgbClr val="000000">
                <a:alpha val="75000"/>
              </a:srgbClr>
            </a:outerShdw>
          </a:effectLst>
          <a:extLst>
            <a:ext uri="{909E8E84-426E-40dd-AFC4-6F175D3DCCD1}"/>
          </a:extLst>
        </p:spPr>
      </p:pic>
      <p:sp>
        <p:nvSpPr>
          <p:cNvPr id="18437" name="Rectangle 4">
            <a:extLst>
              <a:ext uri="{FF2B5EF4-FFF2-40B4-BE49-F238E27FC236}">
                <a16:creationId xmlns:a16="http://schemas.microsoft.com/office/drawing/2014/main" id="{D2488C52-7107-4ED9-9F60-67D02B82CF65}"/>
              </a:ext>
            </a:extLst>
          </p:cNvPr>
          <p:cNvSpPr>
            <a:spLocks noGrp="1" noChangeArrowheads="1"/>
          </p:cNvSpPr>
          <p:nvPr>
            <p:ph type="title"/>
          </p:nvPr>
        </p:nvSpPr>
        <p:spPr/>
        <p:txBody>
          <a:bodyPr/>
          <a:lstStyle/>
          <a:p>
            <a:pPr eaLnBrk="1" hangingPunct="1">
              <a:defRPr/>
            </a:pPr>
            <a:r>
              <a:rPr lang="en-US" dirty="0">
                <a:ea typeface="ＭＳ Ｐゴシック" charset="0"/>
                <a:cs typeface="+mj-cs"/>
              </a:rPr>
              <a:t>Life Tables</a:t>
            </a:r>
          </a:p>
        </p:txBody>
      </p:sp>
      <p:sp>
        <p:nvSpPr>
          <p:cNvPr id="18438" name="Rectangle 5" descr="Rectangle: Click to edit Master text styles&#10;Second level&#10;Third level&#10;Fourth level&#10;Fifth level">
            <a:extLst>
              <a:ext uri="{FF2B5EF4-FFF2-40B4-BE49-F238E27FC236}">
                <a16:creationId xmlns:a16="http://schemas.microsoft.com/office/drawing/2014/main" id="{663B9914-A549-4DFF-8CB8-58069798FF26}"/>
              </a:ext>
            </a:extLst>
          </p:cNvPr>
          <p:cNvSpPr>
            <a:spLocks noGrp="1" noChangeArrowheads="1"/>
          </p:cNvSpPr>
          <p:nvPr>
            <p:ph type="body" idx="1"/>
          </p:nvPr>
        </p:nvSpPr>
        <p:spPr>
          <a:xfrm>
            <a:off x="727075" y="1319213"/>
            <a:ext cx="8305800" cy="1682750"/>
          </a:xfrm>
        </p:spPr>
        <p:txBody>
          <a:bodyPr/>
          <a:lstStyle/>
          <a:p>
            <a:pPr eaLnBrk="1" hangingPunct="1">
              <a:buFont typeface="Wingdings" charset="0"/>
              <a:buChar char="§"/>
              <a:defRPr/>
            </a:pPr>
            <a:r>
              <a:rPr lang="en-US" dirty="0">
                <a:ea typeface="ＭＳ Ｐゴシック" charset="0"/>
                <a:cs typeface="+mn-cs"/>
              </a:rPr>
              <a:t>Shows life expectancies for age groups</a:t>
            </a:r>
          </a:p>
          <a:p>
            <a:pPr eaLnBrk="1" hangingPunct="1">
              <a:buFont typeface="Wingdings" charset="0"/>
              <a:buChar char="§"/>
              <a:defRPr/>
            </a:pPr>
            <a:r>
              <a:rPr lang="en-US" i="1" dirty="0">
                <a:ea typeface="ＭＳ Ｐゴシック" charset="0"/>
                <a:cs typeface="+mn-cs"/>
              </a:rPr>
              <a:t>Demography</a:t>
            </a:r>
            <a:r>
              <a:rPr lang="en-US" dirty="0">
                <a:ea typeface="ＭＳ Ｐゴシック" charset="0"/>
                <a:cs typeface="+mn-cs"/>
              </a:rPr>
              <a:t>: </a:t>
            </a:r>
            <a:r>
              <a:rPr lang="en-US" sz="2400" i="1" dirty="0">
                <a:ea typeface="ＭＳ Ｐゴシック" charset="0"/>
                <a:cs typeface="+mn-cs"/>
              </a:rPr>
              <a:t>Study of a populations vital statistics and how they change over time</a:t>
            </a:r>
          </a:p>
        </p:txBody>
      </p:sp>
      <p:sp>
        <p:nvSpPr>
          <p:cNvPr id="27655" name="AutoShape 7">
            <a:extLst>
              <a:ext uri="{FF2B5EF4-FFF2-40B4-BE49-F238E27FC236}">
                <a16:creationId xmlns:a16="http://schemas.microsoft.com/office/drawing/2014/main" id="{12642DF8-C50F-472D-B1E5-99AD96158FFA}"/>
              </a:ext>
            </a:extLst>
          </p:cNvPr>
          <p:cNvSpPr>
            <a:spLocks noChangeArrowheads="1"/>
          </p:cNvSpPr>
          <p:nvPr/>
        </p:nvSpPr>
        <p:spPr bwMode="auto">
          <a:xfrm>
            <a:off x="2133600" y="6110288"/>
            <a:ext cx="203200" cy="477837"/>
          </a:xfrm>
          <a:prstGeom prst="upArrow">
            <a:avLst>
              <a:gd name="adj1" fmla="val 50000"/>
              <a:gd name="adj2" fmla="val 58789"/>
            </a:avLst>
          </a:prstGeom>
          <a:solidFill>
            <a:srgbClr val="DD0117"/>
          </a:solidFill>
          <a:ln w="9525">
            <a:solidFill>
              <a:srgbClr val="000000"/>
            </a:solidFill>
            <a:miter lim="800000"/>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rgbClr val="40458C"/>
              </a:solidFill>
            </a:endParaRPr>
          </a:p>
        </p:txBody>
      </p:sp>
      <p:sp>
        <p:nvSpPr>
          <p:cNvPr id="27656" name="AutoShape 8">
            <a:extLst>
              <a:ext uri="{FF2B5EF4-FFF2-40B4-BE49-F238E27FC236}">
                <a16:creationId xmlns:a16="http://schemas.microsoft.com/office/drawing/2014/main" id="{601E09DE-3A29-4334-94E0-A18AFC3A2669}"/>
              </a:ext>
            </a:extLst>
          </p:cNvPr>
          <p:cNvSpPr>
            <a:spLocks noChangeArrowheads="1"/>
          </p:cNvSpPr>
          <p:nvPr/>
        </p:nvSpPr>
        <p:spPr bwMode="auto">
          <a:xfrm>
            <a:off x="5233988" y="5418138"/>
            <a:ext cx="203200" cy="477837"/>
          </a:xfrm>
          <a:prstGeom prst="upArrow">
            <a:avLst>
              <a:gd name="adj1" fmla="val 50000"/>
              <a:gd name="adj2" fmla="val 58789"/>
            </a:avLst>
          </a:prstGeom>
          <a:solidFill>
            <a:srgbClr val="DD0117"/>
          </a:solidFill>
          <a:ln w="9525">
            <a:solidFill>
              <a:srgbClr val="000000"/>
            </a:solidFill>
            <a:miter lim="800000"/>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rgbClr val="40458C"/>
              </a:solidFill>
            </a:endParaRPr>
          </a:p>
        </p:txBody>
      </p:sp>
      <p:sp>
        <p:nvSpPr>
          <p:cNvPr id="27657" name="AutoShape 9">
            <a:extLst>
              <a:ext uri="{FF2B5EF4-FFF2-40B4-BE49-F238E27FC236}">
                <a16:creationId xmlns:a16="http://schemas.microsoft.com/office/drawing/2014/main" id="{F253DBD2-7215-45DF-BB9B-00143C606451}"/>
              </a:ext>
            </a:extLst>
          </p:cNvPr>
          <p:cNvSpPr>
            <a:spLocks noChangeArrowheads="1"/>
          </p:cNvSpPr>
          <p:nvPr/>
        </p:nvSpPr>
        <p:spPr bwMode="auto">
          <a:xfrm>
            <a:off x="2638425" y="6110288"/>
            <a:ext cx="203200" cy="477837"/>
          </a:xfrm>
          <a:prstGeom prst="upArrow">
            <a:avLst>
              <a:gd name="adj1" fmla="val 50000"/>
              <a:gd name="adj2" fmla="val 58789"/>
            </a:avLst>
          </a:prstGeom>
          <a:solidFill>
            <a:srgbClr val="FFD704"/>
          </a:solidFill>
          <a:ln w="9525">
            <a:solidFill>
              <a:srgbClr val="000000"/>
            </a:solidFill>
            <a:miter lim="800000"/>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rgbClr val="40458C"/>
              </a:solidFill>
            </a:endParaRPr>
          </a:p>
        </p:txBody>
      </p:sp>
      <p:sp>
        <p:nvSpPr>
          <p:cNvPr id="27658" name="AutoShape 10">
            <a:extLst>
              <a:ext uri="{FF2B5EF4-FFF2-40B4-BE49-F238E27FC236}">
                <a16:creationId xmlns:a16="http://schemas.microsoft.com/office/drawing/2014/main" id="{248DE955-452E-4939-B35A-0242AFE3B018}"/>
              </a:ext>
            </a:extLst>
          </p:cNvPr>
          <p:cNvSpPr>
            <a:spLocks noChangeArrowheads="1"/>
          </p:cNvSpPr>
          <p:nvPr/>
        </p:nvSpPr>
        <p:spPr bwMode="auto">
          <a:xfrm>
            <a:off x="5767388" y="5402263"/>
            <a:ext cx="203200" cy="477837"/>
          </a:xfrm>
          <a:prstGeom prst="upArrow">
            <a:avLst>
              <a:gd name="adj1" fmla="val 50000"/>
              <a:gd name="adj2" fmla="val 58789"/>
            </a:avLst>
          </a:prstGeom>
          <a:solidFill>
            <a:srgbClr val="FFD704"/>
          </a:solidFill>
          <a:ln w="9525">
            <a:solidFill>
              <a:srgbClr val="000000"/>
            </a:solidFill>
            <a:miter lim="800000"/>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rgbClr val="40458C"/>
              </a:solidFill>
            </a:endParaRPr>
          </a:p>
        </p:txBody>
      </p:sp>
      <p:sp>
        <p:nvSpPr>
          <p:cNvPr id="27659" name="AutoShape 11">
            <a:extLst>
              <a:ext uri="{FF2B5EF4-FFF2-40B4-BE49-F238E27FC236}">
                <a16:creationId xmlns:a16="http://schemas.microsoft.com/office/drawing/2014/main" id="{1C7925ED-E44D-4D7A-B658-3A6B6D90EDFF}"/>
              </a:ext>
            </a:extLst>
          </p:cNvPr>
          <p:cNvSpPr>
            <a:spLocks noChangeArrowheads="1"/>
          </p:cNvSpPr>
          <p:nvPr/>
        </p:nvSpPr>
        <p:spPr bwMode="auto">
          <a:xfrm>
            <a:off x="3209925" y="6110288"/>
            <a:ext cx="203200" cy="477837"/>
          </a:xfrm>
          <a:prstGeom prst="upArrow">
            <a:avLst>
              <a:gd name="adj1" fmla="val 50000"/>
              <a:gd name="adj2" fmla="val 58789"/>
            </a:avLst>
          </a:prstGeom>
          <a:solidFill>
            <a:schemeClr val="hlink"/>
          </a:solidFill>
          <a:ln w="9525">
            <a:solidFill>
              <a:srgbClr val="000000"/>
            </a:solidFill>
            <a:miter lim="800000"/>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rgbClr val="40458C"/>
              </a:solidFill>
            </a:endParaRPr>
          </a:p>
        </p:txBody>
      </p:sp>
      <p:sp>
        <p:nvSpPr>
          <p:cNvPr id="27660" name="AutoShape 12">
            <a:extLst>
              <a:ext uri="{FF2B5EF4-FFF2-40B4-BE49-F238E27FC236}">
                <a16:creationId xmlns:a16="http://schemas.microsoft.com/office/drawing/2014/main" id="{B728D387-E0EB-4ACA-A6D1-F142C81102A7}"/>
              </a:ext>
            </a:extLst>
          </p:cNvPr>
          <p:cNvSpPr>
            <a:spLocks noChangeArrowheads="1"/>
          </p:cNvSpPr>
          <p:nvPr/>
        </p:nvSpPr>
        <p:spPr bwMode="auto">
          <a:xfrm>
            <a:off x="6324600" y="5402263"/>
            <a:ext cx="203200" cy="477837"/>
          </a:xfrm>
          <a:prstGeom prst="upArrow">
            <a:avLst>
              <a:gd name="adj1" fmla="val 50000"/>
              <a:gd name="adj2" fmla="val 58789"/>
            </a:avLst>
          </a:prstGeom>
          <a:solidFill>
            <a:schemeClr val="hlink"/>
          </a:solidFill>
          <a:ln w="9525">
            <a:solidFill>
              <a:srgbClr val="000000"/>
            </a:solidFill>
            <a:miter lim="800000"/>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rgbClr val="40458C"/>
              </a:solidFill>
            </a:endParaRPr>
          </a:p>
        </p:txBody>
      </p:sp>
      <p:sp>
        <p:nvSpPr>
          <p:cNvPr id="18445" name="Rectangle 13">
            <a:extLst>
              <a:ext uri="{FF2B5EF4-FFF2-40B4-BE49-F238E27FC236}">
                <a16:creationId xmlns:a16="http://schemas.microsoft.com/office/drawing/2014/main" id="{A0564F9D-3F44-43CB-B38A-42EE900F5CCA}"/>
              </a:ext>
            </a:extLst>
          </p:cNvPr>
          <p:cNvSpPr>
            <a:spLocks noChangeArrowheads="1"/>
          </p:cNvSpPr>
          <p:nvPr/>
        </p:nvSpPr>
        <p:spPr bwMode="auto">
          <a:xfrm>
            <a:off x="1897063" y="339725"/>
            <a:ext cx="7151687" cy="427038"/>
          </a:xfrm>
          <a:prstGeom prst="rect">
            <a:avLst/>
          </a:prstGeom>
          <a:solidFill>
            <a:srgbClr val="FFCC18"/>
          </a:solidFill>
          <a:ln>
            <a:noFill/>
          </a:ln>
          <a:effectLst>
            <a:outerShdw blurRad="63500" dist="38099" dir="2700000" algn="ctr" rotWithShape="0">
              <a:srgbClr val="000000">
                <a:alpha val="74997"/>
              </a:srgbClr>
            </a:outerShdw>
          </a:effectLst>
          <a:extLst>
            <a:ext uri="{91240B29-F687-4f45-9708-019B960494DF}"/>
          </a:extLst>
        </p:spPr>
        <p:txBody>
          <a:bodyPr>
            <a:spAutoFit/>
          </a:bodyPr>
          <a:lstStyle/>
          <a:p>
            <a:pPr algn="r">
              <a:defRPr/>
            </a:pPr>
            <a:r>
              <a:rPr lang="en-US" sz="2200">
                <a:solidFill>
                  <a:srgbClr val="BC0013"/>
                </a:solidFill>
                <a:latin typeface="Arial" charset="0"/>
                <a:ea typeface="ＭＳ Ｐゴシック" charset="0"/>
              </a:rPr>
              <a:t>Why do teenage boys pay high car insurance rates?</a:t>
            </a:r>
          </a:p>
        </p:txBody>
      </p:sp>
      <p:sp>
        <p:nvSpPr>
          <p:cNvPr id="27662" name="Oval 14">
            <a:extLst>
              <a:ext uri="{FF2B5EF4-FFF2-40B4-BE49-F238E27FC236}">
                <a16:creationId xmlns:a16="http://schemas.microsoft.com/office/drawing/2014/main" id="{C809B41A-4011-4322-A5A5-0083F8EE3B4D}"/>
              </a:ext>
            </a:extLst>
          </p:cNvPr>
          <p:cNvSpPr>
            <a:spLocks noChangeArrowheads="1"/>
          </p:cNvSpPr>
          <p:nvPr/>
        </p:nvSpPr>
        <p:spPr bwMode="auto">
          <a:xfrm>
            <a:off x="1744663" y="3365500"/>
            <a:ext cx="954087" cy="331788"/>
          </a:xfrm>
          <a:prstGeom prst="ellipse">
            <a:avLst/>
          </a:prstGeom>
          <a:solidFill>
            <a:srgbClr val="FF6FCF"/>
          </a:solidFill>
          <a:ln w="28575">
            <a:solidFill>
              <a:srgbClr val="DD0117"/>
            </a:solidFill>
            <a:round/>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a:solidFill>
                  <a:srgbClr val="000000"/>
                </a:solidFill>
              </a:rPr>
              <a:t>females</a:t>
            </a:r>
          </a:p>
        </p:txBody>
      </p:sp>
      <p:sp>
        <p:nvSpPr>
          <p:cNvPr id="27663" name="Oval 15">
            <a:extLst>
              <a:ext uri="{FF2B5EF4-FFF2-40B4-BE49-F238E27FC236}">
                <a16:creationId xmlns:a16="http://schemas.microsoft.com/office/drawing/2014/main" id="{C4BE9F4A-552C-43B0-B683-0FCC37D0F15C}"/>
              </a:ext>
            </a:extLst>
          </p:cNvPr>
          <p:cNvSpPr>
            <a:spLocks noChangeArrowheads="1"/>
          </p:cNvSpPr>
          <p:nvPr/>
        </p:nvSpPr>
        <p:spPr bwMode="auto">
          <a:xfrm>
            <a:off x="4914900" y="3373438"/>
            <a:ext cx="954088" cy="331787"/>
          </a:xfrm>
          <a:prstGeom prst="ellipse">
            <a:avLst/>
          </a:prstGeom>
          <a:solidFill>
            <a:schemeClr val="bg2">
              <a:alpha val="98822"/>
            </a:schemeClr>
          </a:solidFill>
          <a:ln w="28575">
            <a:solidFill>
              <a:srgbClr val="0F116A"/>
            </a:solidFill>
            <a:round/>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a:solidFill>
                  <a:srgbClr val="000000"/>
                </a:solidFill>
              </a:rPr>
              <a:t>males</a:t>
            </a:r>
          </a:p>
        </p:txBody>
      </p:sp>
      <p:sp>
        <p:nvSpPr>
          <p:cNvPr id="27664" name="AutoShape 17">
            <a:extLst>
              <a:ext uri="{FF2B5EF4-FFF2-40B4-BE49-F238E27FC236}">
                <a16:creationId xmlns:a16="http://schemas.microsoft.com/office/drawing/2014/main" id="{ED646E33-945E-4745-B0C6-E2951FB9FD6B}"/>
              </a:ext>
            </a:extLst>
          </p:cNvPr>
          <p:cNvSpPr>
            <a:spLocks noChangeArrowheads="1"/>
          </p:cNvSpPr>
          <p:nvPr/>
        </p:nvSpPr>
        <p:spPr bwMode="auto">
          <a:xfrm>
            <a:off x="4654550" y="5781675"/>
            <a:ext cx="2409825" cy="865188"/>
          </a:xfrm>
          <a:prstGeom prst="wedgeEllipseCallout">
            <a:avLst>
              <a:gd name="adj1" fmla="val 72426"/>
              <a:gd name="adj2" fmla="val -87324"/>
            </a:avLst>
          </a:prstGeom>
          <a:solidFill>
            <a:srgbClr val="FFEA18"/>
          </a:solidFill>
          <a:ln w="38100">
            <a:solidFill>
              <a:srgbClr val="CC0000"/>
            </a:solidFill>
            <a:miter lim="800000"/>
            <a:headEnd/>
            <a:tailEnd/>
          </a:ln>
        </p:spPr>
        <p:txBody>
          <a:bodyPr wrap="none" lIns="0" tIns="0" rIns="0" bIns="0"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lnSpc>
                <a:spcPct val="90000"/>
              </a:lnSpc>
              <a:spcBef>
                <a:spcPct val="0"/>
              </a:spcBef>
              <a:buClrTx/>
              <a:buSzTx/>
              <a:buFontTx/>
              <a:buNone/>
            </a:pPr>
            <a:r>
              <a:rPr lang="en-US" altLang="en-US" sz="1400">
                <a:latin typeface="Comic Sans MS" panose="030F0702030302020204" pitchFamily="66" charset="0"/>
                <a:ea typeface="Geneva" pitchFamily="84" charset="-128"/>
              </a:rPr>
              <a:t>What adaptations have </a:t>
            </a:r>
            <a:br>
              <a:rPr lang="en-US" altLang="en-US" sz="1400">
                <a:latin typeface="Comic Sans MS" panose="030F0702030302020204" pitchFamily="66" charset="0"/>
                <a:ea typeface="Geneva" pitchFamily="84" charset="-128"/>
              </a:rPr>
            </a:br>
            <a:r>
              <a:rPr lang="en-US" altLang="en-US" sz="1400">
                <a:latin typeface="Comic Sans MS" panose="030F0702030302020204" pitchFamily="66" charset="0"/>
                <a:ea typeface="Geneva" pitchFamily="84" charset="-128"/>
              </a:rPr>
              <a:t>led to this difference </a:t>
            </a:r>
            <a:br>
              <a:rPr lang="en-US" altLang="en-US" sz="1400">
                <a:latin typeface="Comic Sans MS" panose="030F0702030302020204" pitchFamily="66" charset="0"/>
                <a:ea typeface="Geneva" pitchFamily="84" charset="-128"/>
              </a:rPr>
            </a:br>
            <a:r>
              <a:rPr lang="en-US" altLang="en-US" sz="1400">
                <a:latin typeface="Comic Sans MS" panose="030F0702030302020204" pitchFamily="66" charset="0"/>
                <a:ea typeface="Geneva" pitchFamily="84" charset="-128"/>
              </a:rPr>
              <a:t>in male vs. female</a:t>
            </a:r>
            <a:br>
              <a:rPr lang="en-US" altLang="en-US" sz="1400">
                <a:latin typeface="Comic Sans MS" panose="030F0702030302020204" pitchFamily="66" charset="0"/>
                <a:ea typeface="Geneva" pitchFamily="84" charset="-128"/>
              </a:rPr>
            </a:br>
            <a:r>
              <a:rPr lang="en-US" altLang="en-US" sz="1400">
                <a:latin typeface="Comic Sans MS" panose="030F0702030302020204" pitchFamily="66" charset="0"/>
                <a:ea typeface="Geneva" pitchFamily="84" charset="-128"/>
              </a:rPr>
              <a:t>mortality?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C535857-6DA8-4692-8151-0EEFD2315D42}"/>
              </a:ext>
            </a:extLst>
          </p:cNvPr>
          <p:cNvSpPr>
            <a:spLocks noGrp="1" noChangeArrowheads="1"/>
          </p:cNvSpPr>
          <p:nvPr>
            <p:ph type="title"/>
          </p:nvPr>
        </p:nvSpPr>
        <p:spPr/>
        <p:txBody>
          <a:bodyPr/>
          <a:lstStyle/>
          <a:p>
            <a:pPr eaLnBrk="1" hangingPunct="1">
              <a:defRPr/>
            </a:pPr>
            <a:r>
              <a:rPr lang="en-US">
                <a:ea typeface="ＭＳ Ｐゴシック" charset="0"/>
                <a:cs typeface="+mj-cs"/>
              </a:rPr>
              <a:t>Survivorship curves</a:t>
            </a:r>
          </a:p>
        </p:txBody>
      </p:sp>
      <p:sp>
        <p:nvSpPr>
          <p:cNvPr id="20483" name="Rectangle 4" descr="Rectangle: Click to edit Master text styles&#10;Second level&#10;Third level&#10;Fourth level&#10;Fifth level">
            <a:extLst>
              <a:ext uri="{FF2B5EF4-FFF2-40B4-BE49-F238E27FC236}">
                <a16:creationId xmlns:a16="http://schemas.microsoft.com/office/drawing/2014/main" id="{372364AC-DAE4-4869-8F8D-412263C9B06B}"/>
              </a:ext>
            </a:extLst>
          </p:cNvPr>
          <p:cNvSpPr>
            <a:spLocks noGrp="1" noChangeArrowheads="1"/>
          </p:cNvSpPr>
          <p:nvPr>
            <p:ph type="body" idx="1"/>
          </p:nvPr>
        </p:nvSpPr>
        <p:spPr>
          <a:xfrm>
            <a:off x="661988" y="1371600"/>
            <a:ext cx="4906962" cy="571500"/>
          </a:xfrm>
        </p:spPr>
        <p:txBody>
          <a:bodyPr/>
          <a:lstStyle/>
          <a:p>
            <a:pPr eaLnBrk="1" hangingPunct="1">
              <a:buFont typeface="Wingdings" charset="0"/>
              <a:buChar char="§"/>
              <a:defRPr/>
            </a:pPr>
            <a:r>
              <a:rPr lang="en-US" sz="2400" dirty="0">
                <a:ea typeface="ＭＳ Ｐゴシック" charset="0"/>
                <a:cs typeface="+mn-cs"/>
              </a:rPr>
              <a:t>Generalized life strategies</a:t>
            </a:r>
          </a:p>
        </p:txBody>
      </p:sp>
      <p:sp>
        <p:nvSpPr>
          <p:cNvPr id="20484" name="Rectangle 5">
            <a:extLst>
              <a:ext uri="{FF2B5EF4-FFF2-40B4-BE49-F238E27FC236}">
                <a16:creationId xmlns:a16="http://schemas.microsoft.com/office/drawing/2014/main" id="{23509CE5-7231-4484-9894-27D821D1382D}"/>
              </a:ext>
            </a:extLst>
          </p:cNvPr>
          <p:cNvSpPr>
            <a:spLocks noChangeArrowheads="1"/>
          </p:cNvSpPr>
          <p:nvPr/>
        </p:nvSpPr>
        <p:spPr bwMode="auto">
          <a:xfrm>
            <a:off x="5715000" y="912813"/>
            <a:ext cx="3227388" cy="1096962"/>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txBody>
          <a:bodyPr>
            <a:spAutoFit/>
          </a:bodyPr>
          <a:lstStyle/>
          <a:p>
            <a:pPr eaLnBrk="1" hangingPunct="1">
              <a:spcBef>
                <a:spcPct val="20000"/>
              </a:spcBef>
              <a:buClr>
                <a:srgbClr val="0F116A"/>
              </a:buClr>
              <a:buSzPct val="120000"/>
              <a:buFont typeface="Wingdings" charset="0"/>
              <a:buNone/>
              <a:defRPr/>
            </a:pPr>
            <a:r>
              <a:rPr lang="en-US" sz="2200">
                <a:solidFill>
                  <a:srgbClr val="0F116A"/>
                </a:solidFill>
                <a:latin typeface="Arial" charset="0"/>
                <a:ea typeface="ＭＳ Ｐゴシック" charset="0"/>
              </a:rPr>
              <a:t>What do these graphs tell about survival &amp; </a:t>
            </a:r>
            <a:br>
              <a:rPr lang="en-US" sz="2200">
                <a:solidFill>
                  <a:srgbClr val="0F116A"/>
                </a:solidFill>
                <a:latin typeface="Arial" charset="0"/>
                <a:ea typeface="ＭＳ Ｐゴシック" charset="0"/>
              </a:rPr>
            </a:br>
            <a:r>
              <a:rPr lang="en-US" sz="2200">
                <a:solidFill>
                  <a:srgbClr val="0F116A"/>
                </a:solidFill>
                <a:latin typeface="Arial" charset="0"/>
                <a:ea typeface="ＭＳ Ｐゴシック" charset="0"/>
              </a:rPr>
              <a:t>strategy of a species?</a:t>
            </a:r>
          </a:p>
        </p:txBody>
      </p:sp>
      <p:grpSp>
        <p:nvGrpSpPr>
          <p:cNvPr id="29701" name="Group 25">
            <a:extLst>
              <a:ext uri="{FF2B5EF4-FFF2-40B4-BE49-F238E27FC236}">
                <a16:creationId xmlns:a16="http://schemas.microsoft.com/office/drawing/2014/main" id="{0CDEDE05-672A-421B-A84C-1BB25043DA2D}"/>
              </a:ext>
            </a:extLst>
          </p:cNvPr>
          <p:cNvGrpSpPr>
            <a:grpSpLocks/>
          </p:cNvGrpSpPr>
          <p:nvPr/>
        </p:nvGrpSpPr>
        <p:grpSpPr bwMode="auto">
          <a:xfrm>
            <a:off x="622300" y="1939925"/>
            <a:ext cx="5016500" cy="4783138"/>
            <a:chOff x="392" y="1222"/>
            <a:chExt cx="3160" cy="3013"/>
          </a:xfrm>
        </p:grpSpPr>
        <p:pic>
          <p:nvPicPr>
            <p:cNvPr id="29705" name="Picture 6">
              <a:extLst>
                <a:ext uri="{FF2B5EF4-FFF2-40B4-BE49-F238E27FC236}">
                  <a16:creationId xmlns:a16="http://schemas.microsoft.com/office/drawing/2014/main" id="{1F7E7D35-F138-48E0-B257-B20C765A4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50" t="1500" r="11250"/>
            <a:stretch>
              <a:fillRect/>
            </a:stretch>
          </p:blipFill>
          <p:spPr bwMode="auto">
            <a:xfrm>
              <a:off x="392" y="1222"/>
              <a:ext cx="3160" cy="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7">
              <a:extLst>
                <a:ext uri="{FF2B5EF4-FFF2-40B4-BE49-F238E27FC236}">
                  <a16:creationId xmlns:a16="http://schemas.microsoft.com/office/drawing/2014/main" id="{43CF2725-598B-4D8F-A152-4CD3524E3290}"/>
                </a:ext>
              </a:extLst>
            </p:cNvPr>
            <p:cNvSpPr>
              <a:spLocks noChangeArrowheads="1"/>
            </p:cNvSpPr>
            <p:nvPr/>
          </p:nvSpPr>
          <p:spPr bwMode="auto">
            <a:xfrm>
              <a:off x="1041" y="3682"/>
              <a:ext cx="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0</a:t>
              </a:r>
              <a:endParaRPr lang="en-US" altLang="en-US" sz="1600" b="0">
                <a:solidFill>
                  <a:schemeClr val="tx1"/>
                </a:solidFill>
              </a:endParaRPr>
            </a:p>
          </p:txBody>
        </p:sp>
        <p:sp>
          <p:nvSpPr>
            <p:cNvPr id="29707" name="Rectangle 8">
              <a:extLst>
                <a:ext uri="{FF2B5EF4-FFF2-40B4-BE49-F238E27FC236}">
                  <a16:creationId xmlns:a16="http://schemas.microsoft.com/office/drawing/2014/main" id="{18668FBE-0FE9-43E0-A58C-5A5F3289EFD2}"/>
                </a:ext>
              </a:extLst>
            </p:cNvPr>
            <p:cNvSpPr>
              <a:spLocks noChangeArrowheads="1"/>
            </p:cNvSpPr>
            <p:nvPr/>
          </p:nvSpPr>
          <p:spPr bwMode="auto">
            <a:xfrm>
              <a:off x="1596" y="3682"/>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25</a:t>
              </a:r>
              <a:endParaRPr lang="en-US" altLang="en-US" sz="1600" b="0">
                <a:solidFill>
                  <a:schemeClr val="tx1"/>
                </a:solidFill>
              </a:endParaRPr>
            </a:p>
          </p:txBody>
        </p:sp>
        <p:sp>
          <p:nvSpPr>
            <p:cNvPr id="29708" name="Rectangle 9">
              <a:extLst>
                <a:ext uri="{FF2B5EF4-FFF2-40B4-BE49-F238E27FC236}">
                  <a16:creationId xmlns:a16="http://schemas.microsoft.com/office/drawing/2014/main" id="{CDB77568-D168-4977-B3A6-221B32FEA71A}"/>
                </a:ext>
              </a:extLst>
            </p:cNvPr>
            <p:cNvSpPr>
              <a:spLocks noChangeArrowheads="1"/>
            </p:cNvSpPr>
            <p:nvPr/>
          </p:nvSpPr>
          <p:spPr bwMode="auto">
            <a:xfrm>
              <a:off x="677" y="1386"/>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1000</a:t>
              </a:r>
              <a:endParaRPr lang="en-US" altLang="en-US" sz="1600" b="0">
                <a:solidFill>
                  <a:schemeClr val="tx1"/>
                </a:solidFill>
              </a:endParaRPr>
            </a:p>
          </p:txBody>
        </p:sp>
        <p:sp>
          <p:nvSpPr>
            <p:cNvPr id="29709" name="Rectangle 10">
              <a:extLst>
                <a:ext uri="{FF2B5EF4-FFF2-40B4-BE49-F238E27FC236}">
                  <a16:creationId xmlns:a16="http://schemas.microsoft.com/office/drawing/2014/main" id="{A208A7D0-FD1D-4352-A6A4-5ECC689524B4}"/>
                </a:ext>
              </a:extLst>
            </p:cNvPr>
            <p:cNvSpPr>
              <a:spLocks noChangeArrowheads="1"/>
            </p:cNvSpPr>
            <p:nvPr/>
          </p:nvSpPr>
          <p:spPr bwMode="auto">
            <a:xfrm>
              <a:off x="753" y="2139"/>
              <a:ext cx="2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100</a:t>
              </a:r>
              <a:endParaRPr lang="en-US" altLang="en-US" sz="1600" b="0">
                <a:solidFill>
                  <a:schemeClr val="tx1"/>
                </a:solidFill>
              </a:endParaRPr>
            </a:p>
          </p:txBody>
        </p:sp>
        <p:sp>
          <p:nvSpPr>
            <p:cNvPr id="29710" name="Rectangle 11">
              <a:extLst>
                <a:ext uri="{FF2B5EF4-FFF2-40B4-BE49-F238E27FC236}">
                  <a16:creationId xmlns:a16="http://schemas.microsoft.com/office/drawing/2014/main" id="{D100631F-1C19-4FEB-B129-48451CD09ACF}"/>
                </a:ext>
              </a:extLst>
            </p:cNvPr>
            <p:cNvSpPr>
              <a:spLocks noChangeArrowheads="1"/>
            </p:cNvSpPr>
            <p:nvPr/>
          </p:nvSpPr>
          <p:spPr bwMode="auto">
            <a:xfrm>
              <a:off x="2818" y="1429"/>
              <a:ext cx="46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Human</a:t>
              </a:r>
            </a:p>
            <a:p>
              <a:pPr>
                <a:lnSpc>
                  <a:spcPct val="85000"/>
                </a:lnSpc>
                <a:spcBef>
                  <a:spcPct val="0"/>
                </a:spcBef>
                <a:buClrTx/>
                <a:buSzTx/>
                <a:buFontTx/>
                <a:buNone/>
              </a:pPr>
              <a:r>
                <a:rPr lang="en-US" altLang="en-US" sz="1700">
                  <a:solidFill>
                    <a:srgbClr val="000000"/>
                  </a:solidFill>
                </a:rPr>
                <a:t>(type I)</a:t>
              </a:r>
              <a:endParaRPr lang="en-US" altLang="en-US" sz="1600" b="0">
                <a:solidFill>
                  <a:schemeClr val="tx1"/>
                </a:solidFill>
              </a:endParaRPr>
            </a:p>
          </p:txBody>
        </p:sp>
        <p:sp>
          <p:nvSpPr>
            <p:cNvPr id="29711" name="Rectangle 12">
              <a:extLst>
                <a:ext uri="{FF2B5EF4-FFF2-40B4-BE49-F238E27FC236}">
                  <a16:creationId xmlns:a16="http://schemas.microsoft.com/office/drawing/2014/main" id="{C43FE960-CE44-4BD3-AA6F-81264F277FAE}"/>
                </a:ext>
              </a:extLst>
            </p:cNvPr>
            <p:cNvSpPr>
              <a:spLocks noChangeArrowheads="1"/>
            </p:cNvSpPr>
            <p:nvPr/>
          </p:nvSpPr>
          <p:spPr bwMode="auto">
            <a:xfrm>
              <a:off x="2019" y="1872"/>
              <a:ext cx="48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Hydra</a:t>
              </a:r>
            </a:p>
            <a:p>
              <a:pPr>
                <a:lnSpc>
                  <a:spcPct val="85000"/>
                </a:lnSpc>
                <a:spcBef>
                  <a:spcPct val="0"/>
                </a:spcBef>
                <a:buClrTx/>
                <a:buSzTx/>
                <a:buFontTx/>
                <a:buNone/>
              </a:pPr>
              <a:r>
                <a:rPr lang="en-US" altLang="en-US" sz="1700">
                  <a:solidFill>
                    <a:srgbClr val="000000"/>
                  </a:solidFill>
                </a:rPr>
                <a:t>(type II)</a:t>
              </a:r>
              <a:endParaRPr lang="en-US" altLang="en-US" sz="1600" b="0">
                <a:solidFill>
                  <a:schemeClr val="tx1"/>
                </a:solidFill>
              </a:endParaRPr>
            </a:p>
          </p:txBody>
        </p:sp>
        <p:sp>
          <p:nvSpPr>
            <p:cNvPr id="29712" name="Rectangle 13">
              <a:extLst>
                <a:ext uri="{FF2B5EF4-FFF2-40B4-BE49-F238E27FC236}">
                  <a16:creationId xmlns:a16="http://schemas.microsoft.com/office/drawing/2014/main" id="{567B4955-A17D-4CD6-B256-C330DBD60698}"/>
                </a:ext>
              </a:extLst>
            </p:cNvPr>
            <p:cNvSpPr>
              <a:spLocks noChangeArrowheads="1"/>
            </p:cNvSpPr>
            <p:nvPr/>
          </p:nvSpPr>
          <p:spPr bwMode="auto">
            <a:xfrm>
              <a:off x="1439" y="2670"/>
              <a:ext cx="52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Oyster</a:t>
              </a:r>
            </a:p>
            <a:p>
              <a:pPr>
                <a:lnSpc>
                  <a:spcPct val="85000"/>
                </a:lnSpc>
                <a:spcBef>
                  <a:spcPct val="0"/>
                </a:spcBef>
                <a:buClrTx/>
                <a:buSzTx/>
                <a:buFontTx/>
                <a:buNone/>
              </a:pPr>
              <a:r>
                <a:rPr lang="en-US" altLang="en-US" sz="1700">
                  <a:solidFill>
                    <a:srgbClr val="000000"/>
                  </a:solidFill>
                </a:rPr>
                <a:t>(type III)</a:t>
              </a:r>
              <a:endParaRPr lang="en-US" altLang="en-US" sz="1600" b="0">
                <a:solidFill>
                  <a:schemeClr val="tx1"/>
                </a:solidFill>
              </a:endParaRPr>
            </a:p>
          </p:txBody>
        </p:sp>
        <p:sp>
          <p:nvSpPr>
            <p:cNvPr id="29713" name="Rectangle 14">
              <a:extLst>
                <a:ext uri="{FF2B5EF4-FFF2-40B4-BE49-F238E27FC236}">
                  <a16:creationId xmlns:a16="http://schemas.microsoft.com/office/drawing/2014/main" id="{EBD14A4A-4316-40C5-AD7F-D9032AF8DA12}"/>
                </a:ext>
              </a:extLst>
            </p:cNvPr>
            <p:cNvSpPr>
              <a:spLocks noChangeArrowheads="1"/>
            </p:cNvSpPr>
            <p:nvPr/>
          </p:nvSpPr>
          <p:spPr bwMode="auto">
            <a:xfrm>
              <a:off x="829" y="2891"/>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10</a:t>
              </a:r>
              <a:endParaRPr lang="en-US" altLang="en-US" sz="1600" b="0">
                <a:solidFill>
                  <a:schemeClr val="tx1"/>
                </a:solidFill>
              </a:endParaRPr>
            </a:p>
          </p:txBody>
        </p:sp>
        <p:sp>
          <p:nvSpPr>
            <p:cNvPr id="29714" name="Rectangle 15">
              <a:extLst>
                <a:ext uri="{FF2B5EF4-FFF2-40B4-BE49-F238E27FC236}">
                  <a16:creationId xmlns:a16="http://schemas.microsoft.com/office/drawing/2014/main" id="{5F7F94A2-3FC7-4EC8-8ECF-F4B7FE8DB967}"/>
                </a:ext>
              </a:extLst>
            </p:cNvPr>
            <p:cNvSpPr>
              <a:spLocks noChangeArrowheads="1"/>
            </p:cNvSpPr>
            <p:nvPr/>
          </p:nvSpPr>
          <p:spPr bwMode="auto">
            <a:xfrm>
              <a:off x="904" y="3497"/>
              <a:ext cx="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a:t>
              </a:r>
              <a:endParaRPr lang="en-US" altLang="en-US" sz="1600" b="0">
                <a:solidFill>
                  <a:schemeClr val="tx1"/>
                </a:solidFill>
              </a:endParaRPr>
            </a:p>
          </p:txBody>
        </p:sp>
        <p:sp>
          <p:nvSpPr>
            <p:cNvPr id="29715" name="Rectangle 16">
              <a:extLst>
                <a:ext uri="{FF2B5EF4-FFF2-40B4-BE49-F238E27FC236}">
                  <a16:creationId xmlns:a16="http://schemas.microsoft.com/office/drawing/2014/main" id="{2D84ED57-8524-48E5-8E77-B8AE1BA7E298}"/>
                </a:ext>
              </a:extLst>
            </p:cNvPr>
            <p:cNvSpPr>
              <a:spLocks noChangeArrowheads="1"/>
            </p:cNvSpPr>
            <p:nvPr/>
          </p:nvSpPr>
          <p:spPr bwMode="auto">
            <a:xfrm>
              <a:off x="2177" y="3682"/>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50</a:t>
              </a:r>
              <a:endParaRPr lang="en-US" altLang="en-US" sz="1600" b="0">
                <a:solidFill>
                  <a:schemeClr val="tx1"/>
                </a:solidFill>
              </a:endParaRPr>
            </a:p>
          </p:txBody>
        </p:sp>
        <p:sp>
          <p:nvSpPr>
            <p:cNvPr id="29716" name="Rectangle 17">
              <a:extLst>
                <a:ext uri="{FF2B5EF4-FFF2-40B4-BE49-F238E27FC236}">
                  <a16:creationId xmlns:a16="http://schemas.microsoft.com/office/drawing/2014/main" id="{C0A326B8-3ED8-4891-A3C4-5C2C78401D67}"/>
                </a:ext>
              </a:extLst>
            </p:cNvPr>
            <p:cNvSpPr>
              <a:spLocks noChangeArrowheads="1"/>
            </p:cNvSpPr>
            <p:nvPr/>
          </p:nvSpPr>
          <p:spPr bwMode="auto">
            <a:xfrm>
              <a:off x="1249" y="3926"/>
              <a:ext cx="19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t>Percent of maximum life span</a:t>
              </a:r>
              <a:endParaRPr lang="en-US" altLang="en-US" sz="1600" b="0"/>
            </a:p>
          </p:txBody>
        </p:sp>
        <p:sp>
          <p:nvSpPr>
            <p:cNvPr id="29717" name="Rectangle 18">
              <a:extLst>
                <a:ext uri="{FF2B5EF4-FFF2-40B4-BE49-F238E27FC236}">
                  <a16:creationId xmlns:a16="http://schemas.microsoft.com/office/drawing/2014/main" id="{552EA2A6-CFE2-4D7E-8CF2-1A09C2677EFA}"/>
                </a:ext>
              </a:extLst>
            </p:cNvPr>
            <p:cNvSpPr>
              <a:spLocks noChangeArrowheads="1"/>
            </p:cNvSpPr>
            <p:nvPr/>
          </p:nvSpPr>
          <p:spPr bwMode="auto">
            <a:xfrm>
              <a:off x="3229" y="3682"/>
              <a:ext cx="2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100</a:t>
              </a:r>
              <a:endParaRPr lang="en-US" altLang="en-US" sz="1600" b="0">
                <a:solidFill>
                  <a:schemeClr val="tx1"/>
                </a:solidFill>
              </a:endParaRPr>
            </a:p>
          </p:txBody>
        </p:sp>
        <p:sp>
          <p:nvSpPr>
            <p:cNvPr id="29718" name="Rectangle 19">
              <a:extLst>
                <a:ext uri="{FF2B5EF4-FFF2-40B4-BE49-F238E27FC236}">
                  <a16:creationId xmlns:a16="http://schemas.microsoft.com/office/drawing/2014/main" id="{8DF63985-7027-4106-A292-425410804C39}"/>
                </a:ext>
              </a:extLst>
            </p:cNvPr>
            <p:cNvSpPr>
              <a:spLocks noChangeArrowheads="1"/>
            </p:cNvSpPr>
            <p:nvPr/>
          </p:nvSpPr>
          <p:spPr bwMode="auto">
            <a:xfrm>
              <a:off x="2738" y="3682"/>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75</a:t>
              </a:r>
              <a:endParaRPr lang="en-US" altLang="en-US" sz="1600" b="0">
                <a:solidFill>
                  <a:schemeClr val="tx1"/>
                </a:solidFill>
              </a:endParaRPr>
            </a:p>
          </p:txBody>
        </p:sp>
        <p:sp>
          <p:nvSpPr>
            <p:cNvPr id="29719" name="Line 20">
              <a:extLst>
                <a:ext uri="{FF2B5EF4-FFF2-40B4-BE49-F238E27FC236}">
                  <a16:creationId xmlns:a16="http://schemas.microsoft.com/office/drawing/2014/main" id="{57CCFC07-5E25-4295-95F7-7E55CE826477}"/>
                </a:ext>
              </a:extLst>
            </p:cNvPr>
            <p:cNvSpPr>
              <a:spLocks noChangeShapeType="1"/>
            </p:cNvSpPr>
            <p:nvPr/>
          </p:nvSpPr>
          <p:spPr bwMode="auto">
            <a:xfrm flipV="1">
              <a:off x="1239" y="2903"/>
              <a:ext cx="178" cy="1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21">
              <a:extLst>
                <a:ext uri="{FF2B5EF4-FFF2-40B4-BE49-F238E27FC236}">
                  <a16:creationId xmlns:a16="http://schemas.microsoft.com/office/drawing/2014/main" id="{4FEB86E4-5BAE-4284-A39D-AE5DC4FB366D}"/>
                </a:ext>
              </a:extLst>
            </p:cNvPr>
            <p:cNvSpPr>
              <a:spLocks noChangeShapeType="1"/>
            </p:cNvSpPr>
            <p:nvPr/>
          </p:nvSpPr>
          <p:spPr bwMode="auto">
            <a:xfrm flipV="1">
              <a:off x="1838" y="2009"/>
              <a:ext cx="179" cy="1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22">
              <a:extLst>
                <a:ext uri="{FF2B5EF4-FFF2-40B4-BE49-F238E27FC236}">
                  <a16:creationId xmlns:a16="http://schemas.microsoft.com/office/drawing/2014/main" id="{66331CFF-E741-4F90-9EFA-53E6A32469AF}"/>
                </a:ext>
              </a:extLst>
            </p:cNvPr>
            <p:cNvSpPr>
              <a:spLocks noChangeShapeType="1"/>
            </p:cNvSpPr>
            <p:nvPr/>
          </p:nvSpPr>
          <p:spPr bwMode="auto">
            <a:xfrm flipV="1">
              <a:off x="2668" y="1563"/>
              <a:ext cx="14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Rectangle 23">
              <a:extLst>
                <a:ext uri="{FF2B5EF4-FFF2-40B4-BE49-F238E27FC236}">
                  <a16:creationId xmlns:a16="http://schemas.microsoft.com/office/drawing/2014/main" id="{4DAFB2E8-A996-4E1D-A556-3732D5555FCF}"/>
                </a:ext>
              </a:extLst>
            </p:cNvPr>
            <p:cNvSpPr>
              <a:spLocks noChangeArrowheads="1"/>
            </p:cNvSpPr>
            <p:nvPr/>
          </p:nvSpPr>
          <p:spPr bwMode="auto">
            <a:xfrm rot="-5400000">
              <a:off x="-79" y="2501"/>
              <a:ext cx="1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t>Survival per thousand</a:t>
              </a:r>
            </a:p>
          </p:txBody>
        </p:sp>
      </p:grpSp>
      <p:sp>
        <p:nvSpPr>
          <p:cNvPr id="20486" name="Rectangle 26">
            <a:extLst>
              <a:ext uri="{FF2B5EF4-FFF2-40B4-BE49-F238E27FC236}">
                <a16:creationId xmlns:a16="http://schemas.microsoft.com/office/drawing/2014/main" id="{2A2A81BC-FFFD-4BE4-96B2-C05953F06A96}"/>
              </a:ext>
            </a:extLst>
          </p:cNvPr>
          <p:cNvSpPr>
            <a:spLocks noChangeArrowheads="1"/>
          </p:cNvSpPr>
          <p:nvPr/>
        </p:nvSpPr>
        <p:spPr bwMode="auto">
          <a:xfrm>
            <a:off x="5699125" y="2222500"/>
            <a:ext cx="3227388" cy="1096963"/>
          </a:xfrm>
          <a:prstGeom prst="rect">
            <a:avLst/>
          </a:prstGeom>
          <a:solidFill>
            <a:srgbClr val="008000"/>
          </a:solidFill>
          <a:ln>
            <a:noFill/>
          </a:ln>
          <a:effectLst>
            <a:outerShdw blurRad="63500" dist="38099" dir="2700000" algn="ctr" rotWithShape="0">
              <a:srgbClr val="000000">
                <a:alpha val="74998"/>
              </a:srgbClr>
            </a:outerShdw>
          </a:effectLst>
          <a:extLst>
            <a:ext uri="{91240B29-F687-4f45-9708-019B960494DF}"/>
          </a:extLst>
        </p:spPr>
        <p:txBody>
          <a:bodyPr>
            <a:spAutoFit/>
          </a:bodyPr>
          <a:lstStyle/>
          <a:p>
            <a:pPr marL="396875" indent="-396875" eaLnBrk="1" hangingPunct="1">
              <a:spcBef>
                <a:spcPct val="20000"/>
              </a:spcBef>
              <a:buClr>
                <a:srgbClr val="0F116A"/>
              </a:buClr>
              <a:buSzPct val="120000"/>
              <a:buFont typeface="Wingdings" charset="0"/>
              <a:buNone/>
              <a:defRPr/>
            </a:pPr>
            <a:r>
              <a:rPr lang="en-US" sz="2200">
                <a:solidFill>
                  <a:schemeClr val="bg1"/>
                </a:solidFill>
                <a:latin typeface="Arial" charset="0"/>
                <a:ea typeface="ＭＳ Ｐゴシック" charset="0"/>
              </a:rPr>
              <a:t>I.	High death rate in post-reproductive years</a:t>
            </a:r>
          </a:p>
        </p:txBody>
      </p:sp>
      <p:sp>
        <p:nvSpPr>
          <p:cNvPr id="20487" name="Rectangle 28">
            <a:extLst>
              <a:ext uri="{FF2B5EF4-FFF2-40B4-BE49-F238E27FC236}">
                <a16:creationId xmlns:a16="http://schemas.microsoft.com/office/drawing/2014/main" id="{6340610F-12DE-4315-A2EB-36BF3DF1B28F}"/>
              </a:ext>
            </a:extLst>
          </p:cNvPr>
          <p:cNvSpPr>
            <a:spLocks noChangeArrowheads="1"/>
          </p:cNvSpPr>
          <p:nvPr/>
        </p:nvSpPr>
        <p:spPr bwMode="auto">
          <a:xfrm>
            <a:off x="5699125" y="3532188"/>
            <a:ext cx="3227388" cy="1096962"/>
          </a:xfrm>
          <a:prstGeom prst="rect">
            <a:avLst/>
          </a:prstGeom>
          <a:solidFill>
            <a:schemeClr val="hlink"/>
          </a:solidFill>
          <a:ln>
            <a:noFill/>
          </a:ln>
          <a:effectLst>
            <a:outerShdw blurRad="63500" dist="38099" dir="2700000" algn="ctr" rotWithShape="0">
              <a:srgbClr val="000000">
                <a:alpha val="74998"/>
              </a:srgbClr>
            </a:outerShdw>
          </a:effectLst>
          <a:extLst>
            <a:ext uri="{91240B29-F687-4f45-9708-019B960494DF}"/>
          </a:extLst>
        </p:spPr>
        <p:txBody>
          <a:bodyPr>
            <a:spAutoFit/>
          </a:bodyPr>
          <a:lstStyle/>
          <a:p>
            <a:pPr marL="396875" indent="-396875" eaLnBrk="1" hangingPunct="1">
              <a:spcBef>
                <a:spcPct val="20000"/>
              </a:spcBef>
              <a:buClr>
                <a:srgbClr val="0F116A"/>
              </a:buClr>
              <a:buSzPct val="120000"/>
              <a:buFont typeface="Wingdings" charset="0"/>
              <a:buNone/>
              <a:defRPr/>
            </a:pPr>
            <a:r>
              <a:rPr lang="en-US" sz="2200">
                <a:solidFill>
                  <a:schemeClr val="bg1"/>
                </a:solidFill>
                <a:latin typeface="Arial" charset="0"/>
                <a:ea typeface="ＭＳ Ｐゴシック" charset="0"/>
              </a:rPr>
              <a:t>II.	Constant mortality rate throughout life span</a:t>
            </a:r>
          </a:p>
        </p:txBody>
      </p:sp>
      <p:sp>
        <p:nvSpPr>
          <p:cNvPr id="20488" name="Rectangle 29">
            <a:extLst>
              <a:ext uri="{FF2B5EF4-FFF2-40B4-BE49-F238E27FC236}">
                <a16:creationId xmlns:a16="http://schemas.microsoft.com/office/drawing/2014/main" id="{6B046D69-206D-4E24-89D0-78F70FD71286}"/>
              </a:ext>
            </a:extLst>
          </p:cNvPr>
          <p:cNvSpPr>
            <a:spLocks noChangeArrowheads="1"/>
          </p:cNvSpPr>
          <p:nvPr/>
        </p:nvSpPr>
        <p:spPr bwMode="auto">
          <a:xfrm>
            <a:off x="5707063" y="4891088"/>
            <a:ext cx="3227387" cy="1766887"/>
          </a:xfrm>
          <a:prstGeom prst="rect">
            <a:avLst/>
          </a:prstGeom>
          <a:solidFill>
            <a:srgbClr val="DD0117"/>
          </a:solidFill>
          <a:ln>
            <a:noFill/>
          </a:ln>
          <a:effectLst>
            <a:outerShdw blurRad="63500" dist="38099" dir="2700000" algn="ctr" rotWithShape="0">
              <a:srgbClr val="000000">
                <a:alpha val="74998"/>
              </a:srgbClr>
            </a:outerShdw>
          </a:effectLst>
          <a:extLst>
            <a:ext uri="{91240B29-F687-4f45-9708-019B960494DF}"/>
          </a:extLst>
        </p:spPr>
        <p:txBody>
          <a:bodyPr>
            <a:spAutoFit/>
          </a:bodyPr>
          <a:lstStyle/>
          <a:p>
            <a:pPr marL="396875" indent="-396875" eaLnBrk="1" hangingPunct="1">
              <a:spcBef>
                <a:spcPct val="20000"/>
              </a:spcBef>
              <a:buClr>
                <a:srgbClr val="0F116A"/>
              </a:buClr>
              <a:buSzPct val="120000"/>
              <a:buFont typeface="Wingdings" charset="0"/>
              <a:buNone/>
              <a:defRPr/>
            </a:pPr>
            <a:r>
              <a:rPr lang="en-US" sz="2200">
                <a:solidFill>
                  <a:schemeClr val="bg1"/>
                </a:solidFill>
                <a:latin typeface="Arial" charset="0"/>
                <a:ea typeface="ＭＳ Ｐゴシック" charset="0"/>
              </a:rPr>
              <a:t>III.	Very high early mortality but the few survivors then live long (stay reproductive)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9A1C18D-4B55-4DC2-A90C-B2F41C20B23F}"/>
              </a:ext>
            </a:extLst>
          </p:cNvPr>
          <p:cNvSpPr>
            <a:spLocks noGrp="1" noChangeArrowheads="1"/>
          </p:cNvSpPr>
          <p:nvPr>
            <p:ph type="title"/>
          </p:nvPr>
        </p:nvSpPr>
        <p:spPr/>
        <p:txBody>
          <a:bodyPr/>
          <a:lstStyle/>
          <a:p>
            <a:pPr eaLnBrk="1" hangingPunct="1">
              <a:defRPr/>
            </a:pPr>
            <a:r>
              <a:rPr lang="en-US">
                <a:ea typeface="ＭＳ Ｐゴシック" charset="0"/>
                <a:cs typeface="+mj-cs"/>
              </a:rPr>
              <a:t>Survivorship curves</a:t>
            </a:r>
          </a:p>
        </p:txBody>
      </p:sp>
      <p:sp>
        <p:nvSpPr>
          <p:cNvPr id="19459" name="Rectangle 3" descr="Rectangle: Click to edit Master text styles&#10;Second level&#10;Third level&#10;Fourth level&#10;Fifth level">
            <a:extLst>
              <a:ext uri="{FF2B5EF4-FFF2-40B4-BE49-F238E27FC236}">
                <a16:creationId xmlns:a16="http://schemas.microsoft.com/office/drawing/2014/main" id="{8152A87F-B607-4E3B-9C84-CEC353CAC0FE}"/>
              </a:ext>
            </a:extLst>
          </p:cNvPr>
          <p:cNvSpPr>
            <a:spLocks noGrp="1" noChangeArrowheads="1"/>
          </p:cNvSpPr>
          <p:nvPr>
            <p:ph type="body" idx="1"/>
          </p:nvPr>
        </p:nvSpPr>
        <p:spPr>
          <a:xfrm>
            <a:off x="838200" y="1228725"/>
            <a:ext cx="7772400" cy="766763"/>
          </a:xfrm>
        </p:spPr>
        <p:txBody>
          <a:bodyPr/>
          <a:lstStyle/>
          <a:p>
            <a:pPr eaLnBrk="1" hangingPunct="1">
              <a:buFont typeface="Wingdings" charset="0"/>
              <a:buChar char="§"/>
              <a:defRPr/>
            </a:pPr>
            <a:r>
              <a:rPr lang="en-US">
                <a:ea typeface="ＭＳ Ｐゴシック" charset="0"/>
                <a:cs typeface="+mn-cs"/>
              </a:rPr>
              <a:t>Graphic representation of life table</a:t>
            </a:r>
          </a:p>
        </p:txBody>
      </p:sp>
      <p:pic>
        <p:nvPicPr>
          <p:cNvPr id="19460" name="Picture 4">
            <a:extLst>
              <a:ext uri="{FF2B5EF4-FFF2-40B4-BE49-F238E27FC236}">
                <a16:creationId xmlns:a16="http://schemas.microsoft.com/office/drawing/2014/main" id="{88309630-C048-4E33-8EE9-036FDB09D63C}"/>
              </a:ext>
            </a:extLst>
          </p:cNvPr>
          <p:cNvPicPr>
            <a:picLocks noChangeAspect="1" noChangeArrowheads="1"/>
          </p:cNvPicPr>
          <p:nvPr/>
        </p:nvPicPr>
        <p:blipFill>
          <a:blip r:embed="rId3"/>
          <a:srcRect/>
          <a:stretch>
            <a:fillRect/>
          </a:stretch>
        </p:blipFill>
        <p:spPr bwMode="auto">
          <a:xfrm>
            <a:off x="2963863" y="2838450"/>
            <a:ext cx="5864225" cy="3951288"/>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pic>
        <p:nvPicPr>
          <p:cNvPr id="19461" name="Picture 5">
            <a:extLst>
              <a:ext uri="{FF2B5EF4-FFF2-40B4-BE49-F238E27FC236}">
                <a16:creationId xmlns:a16="http://schemas.microsoft.com/office/drawing/2014/main" id="{9453091D-F8C1-4582-A15B-FE951B6231F6}"/>
              </a:ext>
            </a:extLst>
          </p:cNvPr>
          <p:cNvPicPr>
            <a:picLocks noChangeAspect="1" noChangeArrowheads="1"/>
          </p:cNvPicPr>
          <p:nvPr/>
        </p:nvPicPr>
        <p:blipFill>
          <a:blip r:embed="rId4"/>
          <a:srcRect/>
          <a:stretch>
            <a:fillRect/>
          </a:stretch>
        </p:blipFill>
        <p:spPr bwMode="auto">
          <a:xfrm>
            <a:off x="317500" y="3030538"/>
            <a:ext cx="2470150" cy="3668712"/>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31750" name="Rectangle 6">
            <a:extLst>
              <a:ext uri="{FF2B5EF4-FFF2-40B4-BE49-F238E27FC236}">
                <a16:creationId xmlns:a16="http://schemas.microsoft.com/office/drawing/2014/main" id="{8217EE79-9402-4191-84C8-7A95FB604CF3}"/>
              </a:ext>
            </a:extLst>
          </p:cNvPr>
          <p:cNvSpPr>
            <a:spLocks noChangeArrowheads="1"/>
          </p:cNvSpPr>
          <p:nvPr/>
        </p:nvSpPr>
        <p:spPr bwMode="auto">
          <a:xfrm>
            <a:off x="320675" y="3055938"/>
            <a:ext cx="2520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rPr>
              <a:t>Belding ground squirrel</a:t>
            </a:r>
          </a:p>
        </p:txBody>
      </p:sp>
      <p:sp>
        <p:nvSpPr>
          <p:cNvPr id="19463" name="Rectangle 7">
            <a:extLst>
              <a:ext uri="{FF2B5EF4-FFF2-40B4-BE49-F238E27FC236}">
                <a16:creationId xmlns:a16="http://schemas.microsoft.com/office/drawing/2014/main" id="{8884CBD8-2E61-4132-8FAB-94E8DBDE38BA}"/>
              </a:ext>
            </a:extLst>
          </p:cNvPr>
          <p:cNvSpPr>
            <a:spLocks noChangeArrowheads="1"/>
          </p:cNvSpPr>
          <p:nvPr/>
        </p:nvSpPr>
        <p:spPr bwMode="auto">
          <a:xfrm>
            <a:off x="285750" y="1754188"/>
            <a:ext cx="8432800" cy="1006475"/>
          </a:xfrm>
          <a:prstGeom prst="rect">
            <a:avLst/>
          </a:prstGeom>
          <a:solidFill>
            <a:schemeClr val="bg2"/>
          </a:solidFill>
          <a:ln>
            <a:noFill/>
          </a:ln>
          <a:effectLst>
            <a:outerShdw blurRad="63500" dist="38099" dir="2700000" algn="ctr" rotWithShape="0">
              <a:srgbClr val="000000">
                <a:alpha val="74998"/>
              </a:srgbClr>
            </a:outerShdw>
          </a:effectLst>
          <a:extLst>
            <a:ext uri="{91240B29-F687-4f45-9708-019B960494DF}"/>
          </a:extLst>
        </p:spPr>
        <p:txBody>
          <a:bodyPr>
            <a:spAutoFit/>
          </a:bodyPr>
          <a:lstStyle/>
          <a:p>
            <a:pPr>
              <a:defRPr/>
            </a:pPr>
            <a:r>
              <a:rPr lang="en-US" sz="2000">
                <a:solidFill>
                  <a:schemeClr val="tx2"/>
                </a:solidFill>
                <a:latin typeface="Arial" charset="0"/>
                <a:ea typeface="ＭＳ Ｐゴシック" charset="0"/>
              </a:rPr>
              <a:t>The relatively straight lines of the plots indicate relatively constant rates of death; however, males have a lower survival rate overall than females.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6D16B14-95DB-46BB-9267-36828A6B7929}"/>
              </a:ext>
            </a:extLst>
          </p:cNvPr>
          <p:cNvSpPr>
            <a:spLocks noGrp="1" noChangeArrowheads="1"/>
          </p:cNvSpPr>
          <p:nvPr>
            <p:ph type="title"/>
          </p:nvPr>
        </p:nvSpPr>
        <p:spPr>
          <a:xfrm>
            <a:off x="609600" y="685800"/>
            <a:ext cx="8396288" cy="762000"/>
          </a:xfrm>
        </p:spPr>
        <p:txBody>
          <a:bodyPr/>
          <a:lstStyle/>
          <a:p>
            <a:pPr eaLnBrk="1" hangingPunct="1">
              <a:defRPr/>
            </a:pPr>
            <a:r>
              <a:rPr lang="en-US" dirty="0">
                <a:ea typeface="ＭＳ Ｐゴシック" charset="0"/>
                <a:cs typeface="+mj-cs"/>
              </a:rPr>
              <a:t>Survival vs. Reproduction</a:t>
            </a:r>
          </a:p>
        </p:txBody>
      </p:sp>
      <p:sp>
        <p:nvSpPr>
          <p:cNvPr id="16387" name="Rectangle 3" descr="Rectangle: Click to edit Master text styles&#10;Second level&#10;Third level&#10;Fourth level&#10;Fifth level">
            <a:extLst>
              <a:ext uri="{FF2B5EF4-FFF2-40B4-BE49-F238E27FC236}">
                <a16:creationId xmlns:a16="http://schemas.microsoft.com/office/drawing/2014/main" id="{3AC30FF6-5AF7-4A4C-B77E-4EB94AB8CC0F}"/>
              </a:ext>
            </a:extLst>
          </p:cNvPr>
          <p:cNvSpPr>
            <a:spLocks noGrp="1" noChangeArrowheads="1"/>
          </p:cNvSpPr>
          <p:nvPr>
            <p:ph type="body" idx="1"/>
          </p:nvPr>
        </p:nvSpPr>
        <p:spPr>
          <a:xfrm>
            <a:off x="587375" y="1371600"/>
            <a:ext cx="8556625" cy="3935413"/>
          </a:xfrm>
        </p:spPr>
        <p:txBody>
          <a:bodyPr/>
          <a:lstStyle/>
          <a:p>
            <a:pPr eaLnBrk="1" hangingPunct="1">
              <a:buFont typeface="Wingdings" pitchFamily="84" charset="2"/>
              <a:buChar char="§"/>
              <a:defRPr/>
            </a:pPr>
            <a:r>
              <a:rPr lang="en-US" dirty="0">
                <a:ea typeface="+mn-ea"/>
                <a:cs typeface="+mn-cs"/>
              </a:rPr>
              <a:t>The cost of reproduction</a:t>
            </a:r>
          </a:p>
          <a:p>
            <a:pPr lvl="1" eaLnBrk="1" hangingPunct="1">
              <a:lnSpc>
                <a:spcPct val="110000"/>
              </a:lnSpc>
              <a:buFont typeface="Wingdings" pitchFamily="84" charset="2"/>
              <a:buChar char="u"/>
              <a:defRPr/>
            </a:pPr>
            <a:r>
              <a:rPr lang="en-US" dirty="0">
                <a:ea typeface="ＭＳ Ｐゴシック" charset="0"/>
              </a:rPr>
              <a:t>increase reproduction may decrease survival</a:t>
            </a:r>
          </a:p>
          <a:p>
            <a:pPr lvl="2" eaLnBrk="1" hangingPunct="1">
              <a:buFont typeface="Wingdings" pitchFamily="84" charset="2"/>
              <a:buChar char="§"/>
              <a:defRPr/>
            </a:pPr>
            <a:r>
              <a:rPr lang="en-US" dirty="0">
                <a:ea typeface="ＭＳ Ｐゴシック" charset="0"/>
              </a:rPr>
              <a:t>age at first reproduction </a:t>
            </a:r>
          </a:p>
          <a:p>
            <a:pPr lvl="2" eaLnBrk="1" hangingPunct="1">
              <a:buFont typeface="Wingdings" pitchFamily="84" charset="2"/>
              <a:buChar char="§"/>
              <a:defRPr/>
            </a:pPr>
            <a:r>
              <a:rPr lang="en-US" dirty="0">
                <a:ea typeface="ＭＳ Ｐゴシック" charset="0"/>
              </a:rPr>
              <a:t>investment per offspring</a:t>
            </a:r>
          </a:p>
          <a:p>
            <a:pPr lvl="2" eaLnBrk="1" hangingPunct="1">
              <a:buFont typeface="Wingdings" pitchFamily="84" charset="2"/>
              <a:buChar char="§"/>
              <a:defRPr/>
            </a:pPr>
            <a:r>
              <a:rPr lang="en-US" dirty="0">
                <a:ea typeface="ＭＳ Ｐゴシック" charset="0"/>
              </a:rPr>
              <a:t>number of reproductive cycles per lifetime</a:t>
            </a:r>
          </a:p>
          <a:p>
            <a:pPr lvl="2" eaLnBrk="1" hangingPunct="1">
              <a:buFont typeface="Wingdings" pitchFamily="84" charset="2"/>
              <a:buChar char="§"/>
              <a:defRPr/>
            </a:pPr>
            <a:r>
              <a:rPr lang="en-US" dirty="0">
                <a:ea typeface="ＭＳ Ｐゴシック" charset="0"/>
              </a:rPr>
              <a:t>parents not equally invested</a:t>
            </a:r>
          </a:p>
          <a:p>
            <a:pPr lvl="2" eaLnBrk="1" hangingPunct="1">
              <a:buFont typeface="Wingdings" pitchFamily="84" charset="2"/>
              <a:buChar char="§"/>
              <a:defRPr/>
            </a:pPr>
            <a:r>
              <a:rPr lang="en-US" dirty="0">
                <a:ea typeface="ＭＳ Ｐゴシック" charset="0"/>
              </a:rPr>
              <a:t>offspring mutations </a:t>
            </a:r>
          </a:p>
          <a:p>
            <a:pPr eaLnBrk="1" hangingPunct="1">
              <a:buFont typeface="Wingdings" pitchFamily="84" charset="2"/>
              <a:buChar char="§"/>
              <a:defRPr/>
            </a:pPr>
            <a:r>
              <a:rPr lang="en-US" sz="2800" dirty="0">
                <a:solidFill>
                  <a:srgbClr val="00B050"/>
                </a:solidFill>
                <a:ea typeface="+mn-ea"/>
                <a:cs typeface="+mn-cs"/>
              </a:rPr>
              <a:t>Life History </a:t>
            </a:r>
            <a:r>
              <a:rPr lang="en-US" sz="2800" dirty="0">
                <a:ea typeface="+mn-ea"/>
                <a:cs typeface="+mn-cs"/>
              </a:rPr>
              <a:t>determined by </a:t>
            </a:r>
          </a:p>
          <a:p>
            <a:pPr marL="0" indent="0" eaLnBrk="1" hangingPunct="1">
              <a:buFont typeface="Wingdings" pitchFamily="84" charset="2"/>
              <a:buNone/>
              <a:defRPr/>
            </a:pPr>
            <a:r>
              <a:rPr lang="en-US" sz="2800" dirty="0">
                <a:ea typeface="+mn-ea"/>
                <a:cs typeface="+mn-cs"/>
              </a:rPr>
              <a:t>   costs and benefits</a:t>
            </a:r>
          </a:p>
          <a:p>
            <a:pPr marL="0" indent="0" eaLnBrk="1" hangingPunct="1">
              <a:buFont typeface="Wingdings" pitchFamily="84" charset="2"/>
              <a:buNone/>
              <a:defRPr/>
            </a:pPr>
            <a:r>
              <a:rPr lang="en-US" sz="2800" dirty="0">
                <a:ea typeface="+mn-ea"/>
                <a:cs typeface="+mn-cs"/>
              </a:rPr>
              <a:t>   of all adaptations</a:t>
            </a:r>
          </a:p>
        </p:txBody>
      </p:sp>
      <p:sp>
        <p:nvSpPr>
          <p:cNvPr id="21508" name="Rectangle 22">
            <a:extLst>
              <a:ext uri="{FF2B5EF4-FFF2-40B4-BE49-F238E27FC236}">
                <a16:creationId xmlns:a16="http://schemas.microsoft.com/office/drawing/2014/main" id="{AD5A4F3D-96EB-44A0-BB77-BE78F2B1C072}"/>
              </a:ext>
            </a:extLst>
          </p:cNvPr>
          <p:cNvSpPr>
            <a:spLocks noChangeArrowheads="1"/>
          </p:cNvSpPr>
          <p:nvPr/>
        </p:nvSpPr>
        <p:spPr bwMode="auto">
          <a:xfrm>
            <a:off x="6026150" y="4400550"/>
            <a:ext cx="3117850" cy="2308225"/>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txBody>
          <a:bodyPr>
            <a:spAutoFit/>
          </a:bodyPr>
          <a:lstStyle/>
          <a:p>
            <a:pPr algn="ctr" eaLnBrk="1" hangingPunct="1">
              <a:spcBef>
                <a:spcPct val="20000"/>
              </a:spcBef>
              <a:buClr>
                <a:srgbClr val="0F116A"/>
              </a:buClr>
              <a:buSzPct val="120000"/>
              <a:buFont typeface="Wingdings" charset="0"/>
              <a:buNone/>
              <a:defRPr/>
            </a:pPr>
            <a:r>
              <a:rPr lang="en-US">
                <a:solidFill>
                  <a:srgbClr val="0F116A"/>
                </a:solidFill>
                <a:latin typeface="Arial" charset="0"/>
                <a:ea typeface="ＭＳ Ｐゴシック" charset="0"/>
              </a:rPr>
              <a:t>Natural selection favors a life history that maximizes </a:t>
            </a:r>
            <a:r>
              <a:rPr lang="en-US" u="sng">
                <a:solidFill>
                  <a:srgbClr val="DD0117"/>
                </a:solidFill>
                <a:latin typeface="Arial" charset="0"/>
                <a:ea typeface="ＭＳ Ｐゴシック" charset="0"/>
              </a:rPr>
              <a:t>lifetime</a:t>
            </a:r>
            <a:r>
              <a:rPr lang="en-US">
                <a:solidFill>
                  <a:srgbClr val="0F116A"/>
                </a:solidFill>
                <a:latin typeface="Arial" charset="0"/>
                <a:ea typeface="ＭＳ Ｐゴシック" charset="0"/>
              </a:rPr>
              <a:t> reproductive success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8">
            <a:extLst>
              <a:ext uri="{FF2B5EF4-FFF2-40B4-BE49-F238E27FC236}">
                <a16:creationId xmlns:a16="http://schemas.microsoft.com/office/drawing/2014/main" id="{A0C2F0EA-20F0-420E-BB5F-3BB98508ECAE}"/>
              </a:ext>
            </a:extLst>
          </p:cNvPr>
          <p:cNvGrpSpPr>
            <a:grpSpLocks/>
          </p:cNvGrpSpPr>
          <p:nvPr/>
        </p:nvGrpSpPr>
        <p:grpSpPr bwMode="auto">
          <a:xfrm>
            <a:off x="3800475" y="3097213"/>
            <a:ext cx="3213100" cy="3667125"/>
            <a:chOff x="2663" y="1923"/>
            <a:chExt cx="2024" cy="2310"/>
          </a:xfrm>
        </p:grpSpPr>
        <p:pic>
          <p:nvPicPr>
            <p:cNvPr id="22536" name="Picture 6">
              <a:extLst>
                <a:ext uri="{FF2B5EF4-FFF2-40B4-BE49-F238E27FC236}">
                  <a16:creationId xmlns:a16="http://schemas.microsoft.com/office/drawing/2014/main" id="{6D0FA0B8-4B12-44D4-9832-4F145E6F3B10}"/>
                </a:ext>
              </a:extLst>
            </p:cNvPr>
            <p:cNvPicPr>
              <a:picLocks noChangeAspect="1" noChangeArrowheads="1"/>
            </p:cNvPicPr>
            <p:nvPr/>
          </p:nvPicPr>
          <p:blipFill>
            <a:blip r:embed="rId3"/>
            <a:srcRect/>
            <a:stretch>
              <a:fillRect/>
            </a:stretch>
          </p:blipFill>
          <p:spPr bwMode="auto">
            <a:xfrm>
              <a:off x="2663" y="1923"/>
              <a:ext cx="1025" cy="2310"/>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pic>
          <p:nvPicPr>
            <p:cNvPr id="22537" name="Picture 7">
              <a:extLst>
                <a:ext uri="{FF2B5EF4-FFF2-40B4-BE49-F238E27FC236}">
                  <a16:creationId xmlns:a16="http://schemas.microsoft.com/office/drawing/2014/main" id="{04C4D8DB-6994-4949-B6EB-C378D4F963F0}"/>
                </a:ext>
              </a:extLst>
            </p:cNvPr>
            <p:cNvPicPr>
              <a:picLocks noChangeAspect="1" noChangeArrowheads="1"/>
            </p:cNvPicPr>
            <p:nvPr/>
          </p:nvPicPr>
          <p:blipFill>
            <a:blip r:embed="rId4"/>
            <a:srcRect/>
            <a:stretch>
              <a:fillRect/>
            </a:stretch>
          </p:blipFill>
          <p:spPr bwMode="auto">
            <a:xfrm>
              <a:off x="3668" y="1935"/>
              <a:ext cx="1019" cy="2298"/>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grpSp>
      <p:sp>
        <p:nvSpPr>
          <p:cNvPr id="22531" name="Rectangle 2">
            <a:extLst>
              <a:ext uri="{FF2B5EF4-FFF2-40B4-BE49-F238E27FC236}">
                <a16:creationId xmlns:a16="http://schemas.microsoft.com/office/drawing/2014/main" id="{3DA5C13F-7AB6-4EB2-82E9-DA6AF59BC8CC}"/>
              </a:ext>
            </a:extLst>
          </p:cNvPr>
          <p:cNvSpPr>
            <a:spLocks noGrp="1" noChangeArrowheads="1"/>
          </p:cNvSpPr>
          <p:nvPr>
            <p:ph type="title"/>
          </p:nvPr>
        </p:nvSpPr>
        <p:spPr/>
        <p:txBody>
          <a:bodyPr/>
          <a:lstStyle/>
          <a:p>
            <a:pPr eaLnBrk="1" hangingPunct="1">
              <a:defRPr/>
            </a:pPr>
            <a:r>
              <a:rPr lang="en-US">
                <a:ea typeface="ＭＳ Ｐゴシック" charset="0"/>
                <a:cs typeface="+mj-cs"/>
              </a:rPr>
              <a:t>Reproductive strategies</a:t>
            </a:r>
          </a:p>
        </p:txBody>
      </p:sp>
      <p:sp>
        <p:nvSpPr>
          <p:cNvPr id="22532" name="Rectangle 3" descr="Rectangle: Click to edit Master text styles&#10;Second level&#10;Third level&#10;Fourth level&#10;Fifth level">
            <a:extLst>
              <a:ext uri="{FF2B5EF4-FFF2-40B4-BE49-F238E27FC236}">
                <a16:creationId xmlns:a16="http://schemas.microsoft.com/office/drawing/2014/main" id="{594A460F-80CC-4EE6-8BAA-840AB72F9C6E}"/>
              </a:ext>
            </a:extLst>
          </p:cNvPr>
          <p:cNvSpPr>
            <a:spLocks noGrp="1" noChangeArrowheads="1"/>
          </p:cNvSpPr>
          <p:nvPr>
            <p:ph type="body" idx="1"/>
          </p:nvPr>
        </p:nvSpPr>
        <p:spPr>
          <a:xfrm>
            <a:off x="649288" y="1371600"/>
            <a:ext cx="5499100" cy="5221288"/>
          </a:xfrm>
        </p:spPr>
        <p:txBody>
          <a:bodyPr/>
          <a:lstStyle/>
          <a:p>
            <a:pPr eaLnBrk="1" hangingPunct="1">
              <a:buFont typeface="Wingdings" charset="0"/>
              <a:buChar char="§"/>
              <a:defRPr/>
            </a:pPr>
            <a:r>
              <a:rPr lang="en-US" sz="2600" u="sng" dirty="0">
                <a:solidFill>
                  <a:srgbClr val="BC0013"/>
                </a:solidFill>
                <a:ea typeface="ＭＳ Ｐゴシック" charset="0"/>
                <a:cs typeface="+mn-cs"/>
              </a:rPr>
              <a:t>K-selected</a:t>
            </a:r>
            <a:endParaRPr lang="en-US" sz="2600" dirty="0">
              <a:ea typeface="ＭＳ Ｐゴシック" charset="0"/>
              <a:cs typeface="+mn-cs"/>
            </a:endParaRPr>
          </a:p>
          <a:p>
            <a:pPr lvl="1" eaLnBrk="1" hangingPunct="1">
              <a:buFont typeface="Wingdings" charset="0"/>
              <a:buChar char="u"/>
              <a:defRPr/>
            </a:pPr>
            <a:r>
              <a:rPr lang="en-US" sz="2400" dirty="0">
                <a:ea typeface="ＭＳ Ｐゴシック" charset="0"/>
              </a:rPr>
              <a:t>late reproduction</a:t>
            </a:r>
          </a:p>
          <a:p>
            <a:pPr lvl="1" eaLnBrk="1" hangingPunct="1">
              <a:buFont typeface="Wingdings" charset="0"/>
              <a:buChar char="u"/>
              <a:defRPr/>
            </a:pPr>
            <a:r>
              <a:rPr lang="en-US" sz="2400" dirty="0">
                <a:ea typeface="ＭＳ Ｐゴシック" charset="0"/>
              </a:rPr>
              <a:t>few offspring</a:t>
            </a:r>
          </a:p>
          <a:p>
            <a:pPr lvl="1" eaLnBrk="1" hangingPunct="1">
              <a:buFont typeface="Wingdings" charset="0"/>
              <a:buChar char="u"/>
              <a:defRPr/>
            </a:pPr>
            <a:r>
              <a:rPr lang="en-US" sz="2400" dirty="0">
                <a:ea typeface="ＭＳ Ｐゴシック" charset="0"/>
              </a:rPr>
              <a:t>invest a lot in raising offspring</a:t>
            </a:r>
          </a:p>
          <a:p>
            <a:pPr lvl="2" eaLnBrk="1" hangingPunct="1">
              <a:buFont typeface="Wingdings" charset="0"/>
              <a:buChar char="§"/>
              <a:defRPr/>
            </a:pPr>
            <a:r>
              <a:rPr lang="en-US" sz="2000" dirty="0">
                <a:ea typeface="ＭＳ Ｐゴシック" charset="0"/>
              </a:rPr>
              <a:t>primates</a:t>
            </a:r>
          </a:p>
          <a:p>
            <a:pPr marL="914400" lvl="2" indent="0" eaLnBrk="1" hangingPunct="1">
              <a:buFont typeface="Wingdings" panose="05000000000000000000" pitchFamily="2" charset="2"/>
              <a:buNone/>
              <a:defRPr/>
            </a:pPr>
            <a:endParaRPr lang="en-US" sz="2000" dirty="0">
              <a:ea typeface="ＭＳ Ｐゴシック" charset="0"/>
            </a:endParaRPr>
          </a:p>
          <a:p>
            <a:pPr eaLnBrk="1" hangingPunct="1">
              <a:buFont typeface="Wingdings" charset="0"/>
              <a:buChar char="§"/>
              <a:defRPr/>
            </a:pPr>
            <a:r>
              <a:rPr lang="en-US" sz="2600" u="sng" dirty="0">
                <a:solidFill>
                  <a:srgbClr val="BC0013"/>
                </a:solidFill>
                <a:ea typeface="ＭＳ Ｐゴシック" charset="0"/>
                <a:cs typeface="+mn-cs"/>
              </a:rPr>
              <a:t>r-selected</a:t>
            </a:r>
            <a:endParaRPr lang="en-US" sz="2600" dirty="0">
              <a:ea typeface="ＭＳ Ｐゴシック" charset="0"/>
              <a:cs typeface="+mn-cs"/>
            </a:endParaRPr>
          </a:p>
          <a:p>
            <a:pPr lvl="1" eaLnBrk="1" hangingPunct="1">
              <a:buFont typeface="Wingdings" charset="0"/>
              <a:buChar char="u"/>
              <a:defRPr/>
            </a:pPr>
            <a:r>
              <a:rPr lang="en-US" sz="2400" dirty="0">
                <a:ea typeface="ＭＳ Ｐゴシック" charset="0"/>
              </a:rPr>
              <a:t>early reproduction</a:t>
            </a:r>
          </a:p>
          <a:p>
            <a:pPr lvl="1" eaLnBrk="1" hangingPunct="1">
              <a:buFont typeface="Wingdings" charset="0"/>
              <a:buChar char="u"/>
              <a:defRPr/>
            </a:pPr>
            <a:r>
              <a:rPr lang="en-US" sz="2400" dirty="0">
                <a:ea typeface="ＭＳ Ｐゴシック" charset="0"/>
              </a:rPr>
              <a:t>many offspring</a:t>
            </a:r>
          </a:p>
          <a:p>
            <a:pPr lvl="1" eaLnBrk="1" hangingPunct="1">
              <a:buFont typeface="Wingdings" charset="0"/>
              <a:buChar char="u"/>
              <a:defRPr/>
            </a:pPr>
            <a:r>
              <a:rPr lang="en-US" sz="2400" dirty="0">
                <a:ea typeface="ＭＳ Ｐゴシック" charset="0"/>
              </a:rPr>
              <a:t>little parental care</a:t>
            </a:r>
          </a:p>
          <a:p>
            <a:pPr lvl="2" eaLnBrk="1" hangingPunct="1">
              <a:buFont typeface="Wingdings" charset="0"/>
              <a:buChar char="§"/>
              <a:defRPr/>
            </a:pPr>
            <a:r>
              <a:rPr lang="en-US" sz="2000" dirty="0">
                <a:ea typeface="ＭＳ Ｐゴシック" charset="0"/>
              </a:rPr>
              <a:t>insects</a:t>
            </a:r>
          </a:p>
          <a:p>
            <a:pPr lvl="2" eaLnBrk="1" hangingPunct="1">
              <a:buFont typeface="Wingdings" charset="0"/>
              <a:buChar char="§"/>
              <a:defRPr/>
            </a:pPr>
            <a:r>
              <a:rPr lang="en-US" sz="2000" dirty="0">
                <a:ea typeface="ＭＳ Ｐゴシック" charset="0"/>
              </a:rPr>
              <a:t>many plants</a:t>
            </a:r>
          </a:p>
        </p:txBody>
      </p:sp>
      <p:pic>
        <p:nvPicPr>
          <p:cNvPr id="22533" name="Picture 4">
            <a:extLst>
              <a:ext uri="{FF2B5EF4-FFF2-40B4-BE49-F238E27FC236}">
                <a16:creationId xmlns:a16="http://schemas.microsoft.com/office/drawing/2014/main" id="{B3648B7C-ED5C-4E47-BC6E-DDB29BC9382D}"/>
              </a:ext>
            </a:extLst>
          </p:cNvPr>
          <p:cNvPicPr>
            <a:picLocks noChangeAspect="1" noChangeArrowheads="1"/>
          </p:cNvPicPr>
          <p:nvPr/>
        </p:nvPicPr>
        <p:blipFill>
          <a:blip r:embed="rId5"/>
          <a:srcRect/>
          <a:stretch>
            <a:fillRect/>
          </a:stretch>
        </p:blipFill>
        <p:spPr bwMode="auto">
          <a:xfrm>
            <a:off x="6205538" y="357188"/>
            <a:ext cx="2843212" cy="4313237"/>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34822" name="Rectangle 10">
            <a:extLst>
              <a:ext uri="{FF2B5EF4-FFF2-40B4-BE49-F238E27FC236}">
                <a16:creationId xmlns:a16="http://schemas.microsoft.com/office/drawing/2014/main" id="{2373DFDB-CEB4-4FEE-8F62-18F9EF27C0C4}"/>
              </a:ext>
            </a:extLst>
          </p:cNvPr>
          <p:cNvSpPr>
            <a:spLocks noChangeArrowheads="1"/>
          </p:cNvSpPr>
          <p:nvPr/>
        </p:nvSpPr>
        <p:spPr bwMode="auto">
          <a:xfrm>
            <a:off x="7578725" y="4297363"/>
            <a:ext cx="1468438" cy="39687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2000">
                <a:solidFill>
                  <a:schemeClr val="bg1"/>
                </a:solidFill>
              </a:rPr>
              <a:t>K-selected</a:t>
            </a:r>
          </a:p>
        </p:txBody>
      </p:sp>
      <p:sp>
        <p:nvSpPr>
          <p:cNvPr id="34823" name="Rectangle 11">
            <a:extLst>
              <a:ext uri="{FF2B5EF4-FFF2-40B4-BE49-F238E27FC236}">
                <a16:creationId xmlns:a16="http://schemas.microsoft.com/office/drawing/2014/main" id="{324A6757-A1E0-4F50-B6E7-A968BFB9EFC2}"/>
              </a:ext>
            </a:extLst>
          </p:cNvPr>
          <p:cNvSpPr>
            <a:spLocks noChangeArrowheads="1"/>
          </p:cNvSpPr>
          <p:nvPr/>
        </p:nvSpPr>
        <p:spPr bwMode="auto">
          <a:xfrm>
            <a:off x="5695950" y="6372225"/>
            <a:ext cx="1384300" cy="39687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2000">
                <a:solidFill>
                  <a:schemeClr val="bg1"/>
                </a:solidFill>
              </a:rPr>
              <a:t>r-selected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descr="Rectangle: Click to edit Master text styles&#10;Second level&#10;Third level&#10;Fourth level&#10;Fifth level">
            <a:extLst>
              <a:ext uri="{FF2B5EF4-FFF2-40B4-BE49-F238E27FC236}">
                <a16:creationId xmlns:a16="http://schemas.microsoft.com/office/drawing/2014/main" id="{5D04898A-3B2E-484C-9464-DF8F6335D25A}"/>
              </a:ext>
            </a:extLst>
          </p:cNvPr>
          <p:cNvSpPr>
            <a:spLocks noGrp="1" noChangeArrowheads="1"/>
          </p:cNvSpPr>
          <p:nvPr>
            <p:ph type="body" idx="1"/>
          </p:nvPr>
        </p:nvSpPr>
        <p:spPr>
          <a:xfrm>
            <a:off x="200025" y="2810669"/>
            <a:ext cx="4371975" cy="1236662"/>
          </a:xfrm>
          <a:solidFill>
            <a:srgbClr val="FFCC18"/>
          </a:solidFill>
          <a:effectLst>
            <a:outerShdw dist="35921" dir="2700000" algn="ctr" rotWithShape="0">
              <a:srgbClr val="000000"/>
            </a:outerShdw>
          </a:effectLst>
        </p:spPr>
        <p:txBody>
          <a:bodyPr/>
          <a:lstStyle/>
          <a:p>
            <a:pPr marL="0" indent="0" algn="ctr" eaLnBrk="1" hangingPunct="1">
              <a:buFont typeface="Wingdings" panose="05000000000000000000" pitchFamily="2" charset="2"/>
              <a:buNone/>
            </a:pPr>
            <a:r>
              <a:rPr lang="en-US" altLang="en-US" sz="2200" dirty="0"/>
              <a:t>Number &amp; size of offspring</a:t>
            </a:r>
          </a:p>
          <a:p>
            <a:pPr marL="0" indent="0" algn="ctr" eaLnBrk="1" hangingPunct="1">
              <a:buFont typeface="Wingdings" panose="05000000000000000000" pitchFamily="2" charset="2"/>
              <a:buNone/>
            </a:pPr>
            <a:r>
              <a:rPr lang="en-US" altLang="en-US" sz="2200" dirty="0"/>
              <a:t>vs.</a:t>
            </a:r>
          </a:p>
          <a:p>
            <a:pPr marL="0" indent="0" algn="ctr" eaLnBrk="1" hangingPunct="1">
              <a:buFont typeface="Wingdings" panose="05000000000000000000" pitchFamily="2" charset="2"/>
              <a:buNone/>
            </a:pPr>
            <a:r>
              <a:rPr lang="en-US" altLang="en-US" sz="2200" dirty="0"/>
              <a:t>Survival of offspring or parent</a:t>
            </a:r>
          </a:p>
        </p:txBody>
      </p:sp>
      <p:pic>
        <p:nvPicPr>
          <p:cNvPr id="36868" name="Picture 5" descr="52_08SeedCropSize_LP">
            <a:extLst>
              <a:ext uri="{FF2B5EF4-FFF2-40B4-BE49-F238E27FC236}">
                <a16:creationId xmlns:a16="http://schemas.microsoft.com/office/drawing/2014/main" id="{98673D14-00E4-47C0-A5B4-09D7294BF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458788"/>
            <a:ext cx="4217987"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6">
            <a:extLst>
              <a:ext uri="{FF2B5EF4-FFF2-40B4-BE49-F238E27FC236}">
                <a16:creationId xmlns:a16="http://schemas.microsoft.com/office/drawing/2014/main" id="{E3B2988C-C2DA-4352-AC31-42B9D4B11438}"/>
              </a:ext>
            </a:extLst>
          </p:cNvPr>
          <p:cNvSpPr>
            <a:spLocks noChangeArrowheads="1"/>
          </p:cNvSpPr>
          <p:nvPr/>
        </p:nvSpPr>
        <p:spPr bwMode="auto">
          <a:xfrm>
            <a:off x="7646988" y="2438400"/>
            <a:ext cx="1384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2000">
                <a:solidFill>
                  <a:schemeClr val="bg1"/>
                </a:solidFill>
              </a:rPr>
              <a:t>r-selected</a:t>
            </a:r>
          </a:p>
        </p:txBody>
      </p:sp>
      <p:sp>
        <p:nvSpPr>
          <p:cNvPr id="36870" name="Rectangle 8">
            <a:extLst>
              <a:ext uri="{FF2B5EF4-FFF2-40B4-BE49-F238E27FC236}">
                <a16:creationId xmlns:a16="http://schemas.microsoft.com/office/drawing/2014/main" id="{A90060D3-F1B7-4EB3-94AB-50B57A37026A}"/>
              </a:ext>
            </a:extLst>
          </p:cNvPr>
          <p:cNvSpPr>
            <a:spLocks noChangeArrowheads="1"/>
          </p:cNvSpPr>
          <p:nvPr/>
        </p:nvSpPr>
        <p:spPr bwMode="auto">
          <a:xfrm>
            <a:off x="7531100" y="5637213"/>
            <a:ext cx="1468438" cy="39687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2000">
                <a:solidFill>
                  <a:schemeClr val="bg1"/>
                </a:solidFill>
              </a:rPr>
              <a:t>K-selected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B319F63-4446-4C43-810F-F43D0DBE8E7C}"/>
              </a:ext>
            </a:extLst>
          </p:cNvPr>
          <p:cNvSpPr>
            <a:spLocks noGrp="1" noChangeArrowheads="1"/>
          </p:cNvSpPr>
          <p:nvPr>
            <p:ph type="title"/>
          </p:nvPr>
        </p:nvSpPr>
        <p:spPr>
          <a:xfrm>
            <a:off x="609600" y="685800"/>
            <a:ext cx="8372475" cy="762000"/>
          </a:xfrm>
        </p:spPr>
        <p:txBody>
          <a:bodyPr/>
          <a:lstStyle/>
          <a:p>
            <a:pPr eaLnBrk="1" hangingPunct="1">
              <a:defRPr/>
            </a:pPr>
            <a:r>
              <a:rPr lang="en-US" sz="3200">
                <a:ea typeface="ＭＳ Ｐゴシック" charset="0"/>
                <a:cs typeface="+mj-cs"/>
              </a:rPr>
              <a:t>Reproductive strategies &amp; survivorship</a:t>
            </a:r>
          </a:p>
        </p:txBody>
      </p:sp>
      <p:grpSp>
        <p:nvGrpSpPr>
          <p:cNvPr id="38915" name="Group 3">
            <a:extLst>
              <a:ext uri="{FF2B5EF4-FFF2-40B4-BE49-F238E27FC236}">
                <a16:creationId xmlns:a16="http://schemas.microsoft.com/office/drawing/2014/main" id="{30865490-E9D9-406C-A330-76C55A1C5136}"/>
              </a:ext>
            </a:extLst>
          </p:cNvPr>
          <p:cNvGrpSpPr>
            <a:grpSpLocks/>
          </p:cNvGrpSpPr>
          <p:nvPr/>
        </p:nvGrpSpPr>
        <p:grpSpPr bwMode="auto">
          <a:xfrm>
            <a:off x="1651000" y="1343025"/>
            <a:ext cx="5627688" cy="5365750"/>
            <a:chOff x="1040" y="846"/>
            <a:chExt cx="3545" cy="3380"/>
          </a:xfrm>
        </p:grpSpPr>
        <p:pic>
          <p:nvPicPr>
            <p:cNvPr id="24582" name="Picture 4">
              <a:extLst>
                <a:ext uri="{FF2B5EF4-FFF2-40B4-BE49-F238E27FC236}">
                  <a16:creationId xmlns:a16="http://schemas.microsoft.com/office/drawing/2014/main" id="{F3810C18-6930-4360-A6FC-0E5F9C3CC70D}"/>
                </a:ext>
              </a:extLst>
            </p:cNvPr>
            <p:cNvPicPr>
              <a:picLocks noChangeAspect="1" noChangeArrowheads="1"/>
            </p:cNvPicPr>
            <p:nvPr/>
          </p:nvPicPr>
          <p:blipFill>
            <a:blip r:embed="rId3"/>
            <a:srcRect l="11250" t="1500" r="11250"/>
            <a:stretch>
              <a:fillRect/>
            </a:stretch>
          </p:blipFill>
          <p:spPr bwMode="auto">
            <a:xfrm>
              <a:off x="1040" y="846"/>
              <a:ext cx="3545" cy="3380"/>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38919" name="Rectangle 5">
              <a:extLst>
                <a:ext uri="{FF2B5EF4-FFF2-40B4-BE49-F238E27FC236}">
                  <a16:creationId xmlns:a16="http://schemas.microsoft.com/office/drawing/2014/main" id="{9E45F653-E7B4-4EB8-829D-271F06062D48}"/>
                </a:ext>
              </a:extLst>
            </p:cNvPr>
            <p:cNvSpPr>
              <a:spLocks noChangeArrowheads="1"/>
            </p:cNvSpPr>
            <p:nvPr/>
          </p:nvSpPr>
          <p:spPr bwMode="auto">
            <a:xfrm>
              <a:off x="1768" y="3606"/>
              <a:ext cx="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0</a:t>
              </a:r>
              <a:endParaRPr lang="en-US" altLang="en-US" sz="1600" b="0">
                <a:solidFill>
                  <a:schemeClr val="tx1"/>
                </a:solidFill>
              </a:endParaRPr>
            </a:p>
          </p:txBody>
        </p:sp>
        <p:sp>
          <p:nvSpPr>
            <p:cNvPr id="38920" name="Rectangle 6">
              <a:extLst>
                <a:ext uri="{FF2B5EF4-FFF2-40B4-BE49-F238E27FC236}">
                  <a16:creationId xmlns:a16="http://schemas.microsoft.com/office/drawing/2014/main" id="{E50BB55D-04AB-4C35-8D59-FE941B71EEE2}"/>
                </a:ext>
              </a:extLst>
            </p:cNvPr>
            <p:cNvSpPr>
              <a:spLocks noChangeArrowheads="1"/>
            </p:cNvSpPr>
            <p:nvPr/>
          </p:nvSpPr>
          <p:spPr bwMode="auto">
            <a:xfrm>
              <a:off x="2391" y="3606"/>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25</a:t>
              </a:r>
              <a:endParaRPr lang="en-US" altLang="en-US" sz="1600" b="0">
                <a:solidFill>
                  <a:schemeClr val="tx1"/>
                </a:solidFill>
              </a:endParaRPr>
            </a:p>
          </p:txBody>
        </p:sp>
        <p:sp>
          <p:nvSpPr>
            <p:cNvPr id="38921" name="Rectangle 7">
              <a:extLst>
                <a:ext uri="{FF2B5EF4-FFF2-40B4-BE49-F238E27FC236}">
                  <a16:creationId xmlns:a16="http://schemas.microsoft.com/office/drawing/2014/main" id="{B00A4A77-AECE-45BD-86E2-450FACEDB797}"/>
                </a:ext>
              </a:extLst>
            </p:cNvPr>
            <p:cNvSpPr>
              <a:spLocks noChangeArrowheads="1"/>
            </p:cNvSpPr>
            <p:nvPr/>
          </p:nvSpPr>
          <p:spPr bwMode="auto">
            <a:xfrm>
              <a:off x="1360" y="1030"/>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1000</a:t>
              </a:r>
              <a:endParaRPr lang="en-US" altLang="en-US" sz="1600" b="0">
                <a:solidFill>
                  <a:schemeClr val="tx1"/>
                </a:solidFill>
              </a:endParaRPr>
            </a:p>
          </p:txBody>
        </p:sp>
        <p:sp>
          <p:nvSpPr>
            <p:cNvPr id="38922" name="Rectangle 8">
              <a:extLst>
                <a:ext uri="{FF2B5EF4-FFF2-40B4-BE49-F238E27FC236}">
                  <a16:creationId xmlns:a16="http://schemas.microsoft.com/office/drawing/2014/main" id="{06D9C632-44C0-43E4-868E-51DBCD2FF5E1}"/>
                </a:ext>
              </a:extLst>
            </p:cNvPr>
            <p:cNvSpPr>
              <a:spLocks noChangeArrowheads="1"/>
            </p:cNvSpPr>
            <p:nvPr/>
          </p:nvSpPr>
          <p:spPr bwMode="auto">
            <a:xfrm>
              <a:off x="1445" y="1875"/>
              <a:ext cx="2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100</a:t>
              </a:r>
              <a:endParaRPr lang="en-US" altLang="en-US" sz="1600" b="0">
                <a:solidFill>
                  <a:schemeClr val="tx1"/>
                </a:solidFill>
              </a:endParaRPr>
            </a:p>
          </p:txBody>
        </p:sp>
        <p:sp>
          <p:nvSpPr>
            <p:cNvPr id="38923" name="Rectangle 9">
              <a:extLst>
                <a:ext uri="{FF2B5EF4-FFF2-40B4-BE49-F238E27FC236}">
                  <a16:creationId xmlns:a16="http://schemas.microsoft.com/office/drawing/2014/main" id="{8AF6DCCB-10A4-42A8-BD15-7ED4AC53D01C}"/>
                </a:ext>
              </a:extLst>
            </p:cNvPr>
            <p:cNvSpPr>
              <a:spLocks noChangeArrowheads="1"/>
            </p:cNvSpPr>
            <p:nvPr/>
          </p:nvSpPr>
          <p:spPr bwMode="auto">
            <a:xfrm>
              <a:off x="3762" y="1078"/>
              <a:ext cx="46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Human</a:t>
              </a:r>
            </a:p>
            <a:p>
              <a:pPr>
                <a:lnSpc>
                  <a:spcPct val="85000"/>
                </a:lnSpc>
                <a:spcBef>
                  <a:spcPct val="0"/>
                </a:spcBef>
                <a:buClrTx/>
                <a:buSzTx/>
                <a:buFontTx/>
                <a:buNone/>
              </a:pPr>
              <a:r>
                <a:rPr lang="en-US" altLang="en-US" sz="1700">
                  <a:solidFill>
                    <a:srgbClr val="000000"/>
                  </a:solidFill>
                </a:rPr>
                <a:t>(type I)</a:t>
              </a:r>
              <a:endParaRPr lang="en-US" altLang="en-US" sz="1600" b="0">
                <a:solidFill>
                  <a:schemeClr val="tx1"/>
                </a:solidFill>
              </a:endParaRPr>
            </a:p>
          </p:txBody>
        </p:sp>
        <p:sp>
          <p:nvSpPr>
            <p:cNvPr id="38924" name="Rectangle 10">
              <a:extLst>
                <a:ext uri="{FF2B5EF4-FFF2-40B4-BE49-F238E27FC236}">
                  <a16:creationId xmlns:a16="http://schemas.microsoft.com/office/drawing/2014/main" id="{9F235A5B-6C1C-47E8-BE49-68240D8713E6}"/>
                </a:ext>
              </a:extLst>
            </p:cNvPr>
            <p:cNvSpPr>
              <a:spLocks noChangeArrowheads="1"/>
            </p:cNvSpPr>
            <p:nvPr/>
          </p:nvSpPr>
          <p:spPr bwMode="auto">
            <a:xfrm>
              <a:off x="2865" y="1575"/>
              <a:ext cx="48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Hydra</a:t>
              </a:r>
            </a:p>
            <a:p>
              <a:pPr>
                <a:lnSpc>
                  <a:spcPct val="85000"/>
                </a:lnSpc>
                <a:spcBef>
                  <a:spcPct val="0"/>
                </a:spcBef>
                <a:buClrTx/>
                <a:buSzTx/>
                <a:buFontTx/>
                <a:buNone/>
              </a:pPr>
              <a:r>
                <a:rPr lang="en-US" altLang="en-US" sz="1700">
                  <a:solidFill>
                    <a:srgbClr val="000000"/>
                  </a:solidFill>
                </a:rPr>
                <a:t>(type II)</a:t>
              </a:r>
              <a:endParaRPr lang="en-US" altLang="en-US" sz="1600" b="0">
                <a:solidFill>
                  <a:schemeClr val="tx1"/>
                </a:solidFill>
              </a:endParaRPr>
            </a:p>
          </p:txBody>
        </p:sp>
        <p:sp>
          <p:nvSpPr>
            <p:cNvPr id="38925" name="Rectangle 11">
              <a:extLst>
                <a:ext uri="{FF2B5EF4-FFF2-40B4-BE49-F238E27FC236}">
                  <a16:creationId xmlns:a16="http://schemas.microsoft.com/office/drawing/2014/main" id="{B9F857B5-5611-4ED0-83D2-D618FC464F25}"/>
                </a:ext>
              </a:extLst>
            </p:cNvPr>
            <p:cNvSpPr>
              <a:spLocks noChangeArrowheads="1"/>
            </p:cNvSpPr>
            <p:nvPr/>
          </p:nvSpPr>
          <p:spPr bwMode="auto">
            <a:xfrm>
              <a:off x="2215" y="2470"/>
              <a:ext cx="52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Oyster</a:t>
              </a:r>
            </a:p>
            <a:p>
              <a:pPr>
                <a:lnSpc>
                  <a:spcPct val="85000"/>
                </a:lnSpc>
                <a:spcBef>
                  <a:spcPct val="0"/>
                </a:spcBef>
                <a:buClrTx/>
                <a:buSzTx/>
                <a:buFontTx/>
                <a:buNone/>
              </a:pPr>
              <a:r>
                <a:rPr lang="en-US" altLang="en-US" sz="1700">
                  <a:solidFill>
                    <a:srgbClr val="000000"/>
                  </a:solidFill>
                </a:rPr>
                <a:t>(type III)</a:t>
              </a:r>
              <a:endParaRPr lang="en-US" altLang="en-US" sz="1600" b="0">
                <a:solidFill>
                  <a:schemeClr val="tx1"/>
                </a:solidFill>
              </a:endParaRPr>
            </a:p>
          </p:txBody>
        </p:sp>
        <p:sp>
          <p:nvSpPr>
            <p:cNvPr id="38926" name="Rectangle 12">
              <a:extLst>
                <a:ext uri="{FF2B5EF4-FFF2-40B4-BE49-F238E27FC236}">
                  <a16:creationId xmlns:a16="http://schemas.microsoft.com/office/drawing/2014/main" id="{91EC1B63-09EE-4A79-9C86-CA58310A78F4}"/>
                </a:ext>
              </a:extLst>
            </p:cNvPr>
            <p:cNvSpPr>
              <a:spLocks noChangeArrowheads="1"/>
            </p:cNvSpPr>
            <p:nvPr/>
          </p:nvSpPr>
          <p:spPr bwMode="auto">
            <a:xfrm>
              <a:off x="1530" y="2718"/>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10</a:t>
              </a:r>
              <a:endParaRPr lang="en-US" altLang="en-US" sz="1600" b="0">
                <a:solidFill>
                  <a:schemeClr val="tx1"/>
                </a:solidFill>
              </a:endParaRPr>
            </a:p>
          </p:txBody>
        </p:sp>
        <p:sp>
          <p:nvSpPr>
            <p:cNvPr id="38927" name="Rectangle 13">
              <a:extLst>
                <a:ext uri="{FF2B5EF4-FFF2-40B4-BE49-F238E27FC236}">
                  <a16:creationId xmlns:a16="http://schemas.microsoft.com/office/drawing/2014/main" id="{E1DA5235-CAB1-4337-A275-601626EE7558}"/>
                </a:ext>
              </a:extLst>
            </p:cNvPr>
            <p:cNvSpPr>
              <a:spLocks noChangeArrowheads="1"/>
            </p:cNvSpPr>
            <p:nvPr/>
          </p:nvSpPr>
          <p:spPr bwMode="auto">
            <a:xfrm>
              <a:off x="1614" y="3398"/>
              <a:ext cx="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a:t>
              </a:r>
              <a:endParaRPr lang="en-US" altLang="en-US" sz="1600" b="0">
                <a:solidFill>
                  <a:schemeClr val="tx1"/>
                </a:solidFill>
              </a:endParaRPr>
            </a:p>
          </p:txBody>
        </p:sp>
        <p:sp>
          <p:nvSpPr>
            <p:cNvPr id="38928" name="Rectangle 14">
              <a:extLst>
                <a:ext uri="{FF2B5EF4-FFF2-40B4-BE49-F238E27FC236}">
                  <a16:creationId xmlns:a16="http://schemas.microsoft.com/office/drawing/2014/main" id="{FDD1A7E0-63F7-40DF-A6E1-63139B191039}"/>
                </a:ext>
              </a:extLst>
            </p:cNvPr>
            <p:cNvSpPr>
              <a:spLocks noChangeArrowheads="1"/>
            </p:cNvSpPr>
            <p:nvPr/>
          </p:nvSpPr>
          <p:spPr bwMode="auto">
            <a:xfrm>
              <a:off x="3042" y="3606"/>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50</a:t>
              </a:r>
              <a:endParaRPr lang="en-US" altLang="en-US" sz="1600" b="0">
                <a:solidFill>
                  <a:schemeClr val="tx1"/>
                </a:solidFill>
              </a:endParaRPr>
            </a:p>
          </p:txBody>
        </p:sp>
        <p:sp>
          <p:nvSpPr>
            <p:cNvPr id="38929" name="Rectangle 15">
              <a:extLst>
                <a:ext uri="{FF2B5EF4-FFF2-40B4-BE49-F238E27FC236}">
                  <a16:creationId xmlns:a16="http://schemas.microsoft.com/office/drawing/2014/main" id="{281BEED6-8FA6-485F-A625-47BBF16AE9A8}"/>
                </a:ext>
              </a:extLst>
            </p:cNvPr>
            <p:cNvSpPr>
              <a:spLocks noChangeArrowheads="1"/>
            </p:cNvSpPr>
            <p:nvPr/>
          </p:nvSpPr>
          <p:spPr bwMode="auto">
            <a:xfrm>
              <a:off x="2001" y="3879"/>
              <a:ext cx="19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t>Percent of maximum life span</a:t>
              </a:r>
              <a:endParaRPr lang="en-US" altLang="en-US" sz="1600" b="0"/>
            </a:p>
          </p:txBody>
        </p:sp>
        <p:sp>
          <p:nvSpPr>
            <p:cNvPr id="38930" name="Rectangle 16">
              <a:extLst>
                <a:ext uri="{FF2B5EF4-FFF2-40B4-BE49-F238E27FC236}">
                  <a16:creationId xmlns:a16="http://schemas.microsoft.com/office/drawing/2014/main" id="{E0F1FD76-5C70-4B0D-B195-2051DE48C9B6}"/>
                </a:ext>
              </a:extLst>
            </p:cNvPr>
            <p:cNvSpPr>
              <a:spLocks noChangeArrowheads="1"/>
            </p:cNvSpPr>
            <p:nvPr/>
          </p:nvSpPr>
          <p:spPr bwMode="auto">
            <a:xfrm>
              <a:off x="4223" y="3606"/>
              <a:ext cx="2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100</a:t>
              </a:r>
              <a:endParaRPr lang="en-US" altLang="en-US" sz="1600" b="0">
                <a:solidFill>
                  <a:schemeClr val="tx1"/>
                </a:solidFill>
              </a:endParaRPr>
            </a:p>
          </p:txBody>
        </p:sp>
        <p:sp>
          <p:nvSpPr>
            <p:cNvPr id="38931" name="Rectangle 17">
              <a:extLst>
                <a:ext uri="{FF2B5EF4-FFF2-40B4-BE49-F238E27FC236}">
                  <a16:creationId xmlns:a16="http://schemas.microsoft.com/office/drawing/2014/main" id="{9DF7FDE9-B94D-4450-883E-8834138E4E8A}"/>
                </a:ext>
              </a:extLst>
            </p:cNvPr>
            <p:cNvSpPr>
              <a:spLocks noChangeArrowheads="1"/>
            </p:cNvSpPr>
            <p:nvPr/>
          </p:nvSpPr>
          <p:spPr bwMode="auto">
            <a:xfrm>
              <a:off x="3672" y="3606"/>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solidFill>
                    <a:srgbClr val="000000"/>
                  </a:solidFill>
                </a:rPr>
                <a:t>75</a:t>
              </a:r>
              <a:endParaRPr lang="en-US" altLang="en-US" sz="1600" b="0">
                <a:solidFill>
                  <a:schemeClr val="tx1"/>
                </a:solidFill>
              </a:endParaRPr>
            </a:p>
          </p:txBody>
        </p:sp>
        <p:sp>
          <p:nvSpPr>
            <p:cNvPr id="38932" name="Line 18">
              <a:extLst>
                <a:ext uri="{FF2B5EF4-FFF2-40B4-BE49-F238E27FC236}">
                  <a16:creationId xmlns:a16="http://schemas.microsoft.com/office/drawing/2014/main" id="{58C4BE01-C16A-46AE-8E7A-E80C089F2E85}"/>
                </a:ext>
              </a:extLst>
            </p:cNvPr>
            <p:cNvSpPr>
              <a:spLocks noChangeShapeType="1"/>
            </p:cNvSpPr>
            <p:nvPr/>
          </p:nvSpPr>
          <p:spPr bwMode="auto">
            <a:xfrm flipV="1">
              <a:off x="1990" y="2732"/>
              <a:ext cx="200" cy="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19">
              <a:extLst>
                <a:ext uri="{FF2B5EF4-FFF2-40B4-BE49-F238E27FC236}">
                  <a16:creationId xmlns:a16="http://schemas.microsoft.com/office/drawing/2014/main" id="{DDE4D146-73DC-447A-A84A-F873894D7285}"/>
                </a:ext>
              </a:extLst>
            </p:cNvPr>
            <p:cNvSpPr>
              <a:spLocks noChangeShapeType="1"/>
            </p:cNvSpPr>
            <p:nvPr/>
          </p:nvSpPr>
          <p:spPr bwMode="auto">
            <a:xfrm flipV="1">
              <a:off x="2662" y="1729"/>
              <a:ext cx="201" cy="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20">
              <a:extLst>
                <a:ext uri="{FF2B5EF4-FFF2-40B4-BE49-F238E27FC236}">
                  <a16:creationId xmlns:a16="http://schemas.microsoft.com/office/drawing/2014/main" id="{E2441C45-C546-407E-A268-418F3E228A71}"/>
                </a:ext>
              </a:extLst>
            </p:cNvPr>
            <p:cNvSpPr>
              <a:spLocks noChangeShapeType="1"/>
            </p:cNvSpPr>
            <p:nvPr/>
          </p:nvSpPr>
          <p:spPr bwMode="auto">
            <a:xfrm flipV="1">
              <a:off x="3593" y="1229"/>
              <a:ext cx="157" cy="1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Rectangle 21">
              <a:extLst>
                <a:ext uri="{FF2B5EF4-FFF2-40B4-BE49-F238E27FC236}">
                  <a16:creationId xmlns:a16="http://schemas.microsoft.com/office/drawing/2014/main" id="{40915B9E-2FED-4555-9E2B-2930BC3F6BD0}"/>
                </a:ext>
              </a:extLst>
            </p:cNvPr>
            <p:cNvSpPr>
              <a:spLocks noChangeArrowheads="1"/>
            </p:cNvSpPr>
            <p:nvPr/>
          </p:nvSpPr>
          <p:spPr bwMode="auto">
            <a:xfrm rot="-5400000">
              <a:off x="551" y="2427"/>
              <a:ext cx="1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700"/>
                <a:t>Survival per thousand</a:t>
              </a:r>
            </a:p>
          </p:txBody>
        </p:sp>
      </p:grpSp>
      <p:sp>
        <p:nvSpPr>
          <p:cNvPr id="38916" name="Rectangle 22">
            <a:extLst>
              <a:ext uri="{FF2B5EF4-FFF2-40B4-BE49-F238E27FC236}">
                <a16:creationId xmlns:a16="http://schemas.microsoft.com/office/drawing/2014/main" id="{66752E05-3FC5-481A-A3DB-BCE655903D02}"/>
              </a:ext>
            </a:extLst>
          </p:cNvPr>
          <p:cNvSpPr>
            <a:spLocks noChangeArrowheads="1"/>
          </p:cNvSpPr>
          <p:nvPr/>
        </p:nvSpPr>
        <p:spPr bwMode="auto">
          <a:xfrm>
            <a:off x="4094163" y="1492250"/>
            <a:ext cx="1552575"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000">
                <a:solidFill>
                  <a:srgbClr val="008000"/>
                </a:solidFill>
              </a:rPr>
              <a:t>K-selection</a:t>
            </a:r>
          </a:p>
        </p:txBody>
      </p:sp>
      <p:sp>
        <p:nvSpPr>
          <p:cNvPr id="38917" name="Rectangle 23">
            <a:extLst>
              <a:ext uri="{FF2B5EF4-FFF2-40B4-BE49-F238E27FC236}">
                <a16:creationId xmlns:a16="http://schemas.microsoft.com/office/drawing/2014/main" id="{7B8ADA4F-02C1-414C-A149-B71EF24680B0}"/>
              </a:ext>
            </a:extLst>
          </p:cNvPr>
          <p:cNvSpPr>
            <a:spLocks noChangeArrowheads="1"/>
          </p:cNvSpPr>
          <p:nvPr/>
        </p:nvSpPr>
        <p:spPr bwMode="auto">
          <a:xfrm>
            <a:off x="4246563" y="4914900"/>
            <a:ext cx="1468437"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000">
                <a:solidFill>
                  <a:srgbClr val="DD0117"/>
                </a:solidFill>
              </a:rPr>
              <a:t>r-selection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3F1848D-9720-4A68-B194-4A5E5B6D7D2F}"/>
              </a:ext>
            </a:extLst>
          </p:cNvPr>
          <p:cNvSpPr>
            <a:spLocks noGrp="1" noChangeArrowheads="1"/>
          </p:cNvSpPr>
          <p:nvPr>
            <p:ph type="title"/>
          </p:nvPr>
        </p:nvSpPr>
        <p:spPr/>
        <p:txBody>
          <a:bodyPr/>
          <a:lstStyle/>
          <a:p>
            <a:pPr eaLnBrk="1" hangingPunct="1">
              <a:defRPr/>
            </a:pPr>
            <a:r>
              <a:rPr lang="en-US">
                <a:ea typeface="ＭＳ Ｐゴシック" charset="0"/>
                <a:cs typeface="+mj-cs"/>
              </a:rPr>
              <a:t>Age structure</a:t>
            </a:r>
          </a:p>
        </p:txBody>
      </p:sp>
      <p:sp>
        <p:nvSpPr>
          <p:cNvPr id="36867" name="Rectangle 3" descr="Rectangle: Click to edit Master text styles&#10;Second level&#10;Third level&#10;Fourth level&#10;Fifth level">
            <a:extLst>
              <a:ext uri="{FF2B5EF4-FFF2-40B4-BE49-F238E27FC236}">
                <a16:creationId xmlns:a16="http://schemas.microsoft.com/office/drawing/2014/main" id="{DCC2B197-081B-4B41-A3AB-A0391117F8F4}"/>
              </a:ext>
            </a:extLst>
          </p:cNvPr>
          <p:cNvSpPr>
            <a:spLocks noGrp="1" noChangeArrowheads="1"/>
          </p:cNvSpPr>
          <p:nvPr>
            <p:ph type="body" idx="1"/>
          </p:nvPr>
        </p:nvSpPr>
        <p:spPr>
          <a:xfrm>
            <a:off x="709613" y="1371600"/>
            <a:ext cx="8278812" cy="1327150"/>
          </a:xfrm>
        </p:spPr>
        <p:txBody>
          <a:bodyPr/>
          <a:lstStyle/>
          <a:p>
            <a:pPr eaLnBrk="1" hangingPunct="1">
              <a:buFont typeface="Wingdings" charset="0"/>
              <a:buChar char="§"/>
              <a:defRPr/>
            </a:pPr>
            <a:r>
              <a:rPr lang="en-US">
                <a:ea typeface="ＭＳ Ｐゴシック" charset="0"/>
                <a:cs typeface="+mn-cs"/>
              </a:rPr>
              <a:t>Relative number of individuals of each age</a:t>
            </a:r>
          </a:p>
        </p:txBody>
      </p:sp>
      <p:pic>
        <p:nvPicPr>
          <p:cNvPr id="40964" name="Picture 4" descr="52-22-AgeStructures-L">
            <a:extLst>
              <a:ext uri="{FF2B5EF4-FFF2-40B4-BE49-F238E27FC236}">
                <a16:creationId xmlns:a16="http://schemas.microsoft.com/office/drawing/2014/main" id="{84EA6F7D-510E-4C55-A7D0-62489E09F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00"/>
          <a:stretch>
            <a:fillRect/>
          </a:stretch>
        </p:blipFill>
        <p:spPr bwMode="auto">
          <a:xfrm>
            <a:off x="735013" y="2681288"/>
            <a:ext cx="7624762"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descr="Rectangle: Click to edit Master text styles&#10;Second level&#10;Third level&#10;Fourth level&#10;Fifth level">
            <a:extLst>
              <a:ext uri="{FF2B5EF4-FFF2-40B4-BE49-F238E27FC236}">
                <a16:creationId xmlns:a16="http://schemas.microsoft.com/office/drawing/2014/main" id="{586AE998-87F1-465E-8C60-C34A8150F731}"/>
              </a:ext>
            </a:extLst>
          </p:cNvPr>
          <p:cNvSpPr>
            <a:spLocks noChangeArrowheads="1"/>
          </p:cNvSpPr>
          <p:nvPr/>
        </p:nvSpPr>
        <p:spPr bwMode="auto">
          <a:xfrm>
            <a:off x="1412875" y="1963738"/>
            <a:ext cx="6318250" cy="6477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US" altLang="en-US" sz="2000"/>
              <a:t>What do these data imply about population growth in these countries?</a:t>
            </a:r>
          </a:p>
        </p:txBody>
      </p:sp>
      <p:sp>
        <p:nvSpPr>
          <p:cNvPr id="40966" name="Rectangle 6">
            <a:extLst>
              <a:ext uri="{FF2B5EF4-FFF2-40B4-BE49-F238E27FC236}">
                <a16:creationId xmlns:a16="http://schemas.microsoft.com/office/drawing/2014/main" id="{3EB2F675-0965-4DAA-BB43-3A9D72C6E617}"/>
              </a:ext>
            </a:extLst>
          </p:cNvPr>
          <p:cNvSpPr>
            <a:spLocks noChangeArrowheads="1"/>
          </p:cNvSpPr>
          <p:nvPr/>
        </p:nvSpPr>
        <p:spPr bwMode="auto">
          <a:xfrm>
            <a:off x="400050" y="4953000"/>
            <a:ext cx="8329613" cy="822325"/>
          </a:xfrm>
          <a:prstGeom prst="rect">
            <a:avLst/>
          </a:prstGeom>
          <a:solidFill>
            <a:srgbClr val="FF0000">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chemeClr val="tx1"/>
              </a:solidFill>
            </a:endParaRPr>
          </a:p>
        </p:txBody>
      </p:sp>
      <p:sp>
        <p:nvSpPr>
          <p:cNvPr id="40967" name="Rectangle 7">
            <a:extLst>
              <a:ext uri="{FF2B5EF4-FFF2-40B4-BE49-F238E27FC236}">
                <a16:creationId xmlns:a16="http://schemas.microsoft.com/office/drawing/2014/main" id="{FD2F62E3-7C7F-4B1A-BFBC-36A4FEAC2559}"/>
              </a:ext>
            </a:extLst>
          </p:cNvPr>
          <p:cNvSpPr>
            <a:spLocks noChangeArrowheads="1"/>
          </p:cNvSpPr>
          <p:nvPr/>
        </p:nvSpPr>
        <p:spPr bwMode="auto">
          <a:xfrm>
            <a:off x="400050" y="5791200"/>
            <a:ext cx="8329613" cy="517525"/>
          </a:xfrm>
          <a:prstGeom prst="rect">
            <a:avLst/>
          </a:prstGeom>
          <a:solidFill>
            <a:srgbClr val="00FF00">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D52D7A6-02D0-45DC-AB36-456D04E26418}"/>
              </a:ext>
            </a:extLst>
          </p:cNvPr>
          <p:cNvSpPr>
            <a:spLocks noGrp="1"/>
          </p:cNvSpPr>
          <p:nvPr>
            <p:ph type="title"/>
          </p:nvPr>
        </p:nvSpPr>
        <p:spPr/>
        <p:txBody>
          <a:bodyPr/>
          <a:lstStyle/>
          <a:p>
            <a:pPr>
              <a:defRPr/>
            </a:pPr>
            <a:r>
              <a:rPr lang="en-US" dirty="0">
                <a:ea typeface="ＭＳ Ｐゴシック" charset="0"/>
                <a:cs typeface="+mj-cs"/>
              </a:rPr>
              <a:t>Growth Rate Models</a:t>
            </a:r>
          </a:p>
        </p:txBody>
      </p:sp>
      <p:sp>
        <p:nvSpPr>
          <p:cNvPr id="25603" name="Content Placeholder 2" descr="Rectangle: Click to edit Master text styles&#10;Second level&#10;Third level&#10;Fourth level&#10;Fifth level">
            <a:extLst>
              <a:ext uri="{FF2B5EF4-FFF2-40B4-BE49-F238E27FC236}">
                <a16:creationId xmlns:a16="http://schemas.microsoft.com/office/drawing/2014/main" id="{7C3E9ED5-998A-4D71-BB5D-41BFB9377A13}"/>
              </a:ext>
            </a:extLst>
          </p:cNvPr>
          <p:cNvSpPr>
            <a:spLocks noGrp="1"/>
          </p:cNvSpPr>
          <p:nvPr>
            <p:ph idx="1"/>
          </p:nvPr>
        </p:nvSpPr>
        <p:spPr>
          <a:xfrm>
            <a:off x="838200" y="1371600"/>
            <a:ext cx="7772400" cy="5356225"/>
          </a:xfrm>
        </p:spPr>
        <p:txBody>
          <a:bodyPr/>
          <a:lstStyle/>
          <a:p>
            <a:pPr marL="0" indent="0">
              <a:buFont typeface="Wingdings" charset="0"/>
              <a:buNone/>
              <a:defRPr/>
            </a:pPr>
            <a:r>
              <a:rPr lang="en-US" dirty="0">
                <a:ea typeface="ＭＳ Ｐゴシック" charset="0"/>
                <a:cs typeface="+mn-cs"/>
              </a:rPr>
              <a:t>Population Growth = </a:t>
            </a:r>
          </a:p>
          <a:p>
            <a:pPr marL="0" indent="0">
              <a:buFont typeface="Wingdings" panose="05000000000000000000" pitchFamily="2" charset="2"/>
              <a:buNone/>
              <a:defRPr/>
            </a:pPr>
            <a:endParaRPr lang="en-US" dirty="0">
              <a:ea typeface="ＭＳ Ｐゴシック" charset="0"/>
              <a:cs typeface="+mn-cs"/>
            </a:endParaRPr>
          </a:p>
          <a:p>
            <a:pPr>
              <a:buFont typeface="Wingdings" charset="0"/>
              <a:buChar char="§"/>
              <a:defRPr/>
            </a:pPr>
            <a:r>
              <a:rPr lang="en-US" dirty="0">
                <a:ea typeface="ＭＳ Ｐゴシック" charset="0"/>
                <a:cs typeface="+mn-cs"/>
              </a:rPr>
              <a:t>Exponential growth</a:t>
            </a:r>
          </a:p>
          <a:p>
            <a:pPr lvl="1">
              <a:buFont typeface="Wingdings" charset="0"/>
              <a:buChar char="u"/>
              <a:defRPr/>
            </a:pPr>
            <a:r>
              <a:rPr lang="en-US" dirty="0">
                <a:ea typeface="ＭＳ Ｐゴシック" charset="0"/>
              </a:rPr>
              <a:t>Rapid growth</a:t>
            </a:r>
          </a:p>
          <a:p>
            <a:pPr lvl="1">
              <a:buFont typeface="Wingdings" charset="0"/>
              <a:buChar char="u"/>
              <a:defRPr/>
            </a:pPr>
            <a:r>
              <a:rPr lang="en-US" dirty="0">
                <a:ea typeface="ＭＳ Ｐゴシック" charset="0"/>
              </a:rPr>
              <a:t>No constraints</a:t>
            </a:r>
          </a:p>
          <a:p>
            <a:pPr>
              <a:buFont typeface="Wingdings" charset="0"/>
              <a:buChar char="§"/>
              <a:defRPr/>
            </a:pPr>
            <a:r>
              <a:rPr lang="en-US" dirty="0">
                <a:ea typeface="ＭＳ Ｐゴシック" charset="0"/>
                <a:cs typeface="+mn-cs"/>
              </a:rPr>
              <a:t>Logistic growth</a:t>
            </a:r>
          </a:p>
          <a:p>
            <a:pPr lvl="1">
              <a:buFont typeface="Wingdings" charset="0"/>
              <a:buChar char="u"/>
              <a:defRPr/>
            </a:pPr>
            <a:r>
              <a:rPr lang="en-US" dirty="0">
                <a:ea typeface="ＭＳ Ｐゴシック" charset="0"/>
              </a:rPr>
              <a:t>Environmental constraints</a:t>
            </a:r>
          </a:p>
          <a:p>
            <a:pPr lvl="1">
              <a:buFont typeface="Wingdings" charset="0"/>
              <a:buChar char="u"/>
              <a:defRPr/>
            </a:pPr>
            <a:r>
              <a:rPr lang="en-US" dirty="0">
                <a:ea typeface="ＭＳ Ｐゴシック" charset="0"/>
              </a:rPr>
              <a:t>Limited growth</a:t>
            </a:r>
          </a:p>
        </p:txBody>
      </p:sp>
      <p:sp>
        <p:nvSpPr>
          <p:cNvPr id="43012" name="Rectangle 5" descr="Rectangle: Click to edit Master text styles&#10;Second level&#10;Third level&#10;Fourth level&#10;Fifth level">
            <a:extLst>
              <a:ext uri="{FF2B5EF4-FFF2-40B4-BE49-F238E27FC236}">
                <a16:creationId xmlns:a16="http://schemas.microsoft.com/office/drawing/2014/main" id="{9F497BA2-1888-4A14-82B7-A1CD7335B0CF}"/>
              </a:ext>
            </a:extLst>
          </p:cNvPr>
          <p:cNvSpPr txBox="1">
            <a:spLocks noChangeArrowheads="1"/>
          </p:cNvSpPr>
          <p:nvPr/>
        </p:nvSpPr>
        <p:spPr bwMode="auto">
          <a:xfrm>
            <a:off x="857250" y="1938338"/>
            <a:ext cx="7772400" cy="51911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US" altLang="en-US"/>
              <a:t>change in population = births – deaths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711BA4A-EB48-4686-8D88-E6FB6F9CEB14}"/>
              </a:ext>
            </a:extLst>
          </p:cNvPr>
          <p:cNvSpPr>
            <a:spLocks noGrp="1" noChangeArrowheads="1"/>
          </p:cNvSpPr>
          <p:nvPr>
            <p:ph type="title"/>
          </p:nvPr>
        </p:nvSpPr>
        <p:spPr/>
        <p:txBody>
          <a:bodyPr/>
          <a:lstStyle/>
          <a:p>
            <a:pPr eaLnBrk="1" hangingPunct="1">
              <a:defRPr/>
            </a:pPr>
            <a:r>
              <a:rPr lang="en-US" sz="3200" dirty="0">
                <a:ea typeface="ＭＳ Ｐゴシック" charset="0"/>
                <a:cs typeface="+mj-cs"/>
              </a:rPr>
              <a:t>Life takes place in populations</a:t>
            </a:r>
          </a:p>
        </p:txBody>
      </p:sp>
      <p:sp>
        <p:nvSpPr>
          <p:cNvPr id="8195" name="Rectangle 3" descr="Rectangle: Click to edit Master text styles&#10;Second level&#10;Third level&#10;Fourth level&#10;Fifth level">
            <a:extLst>
              <a:ext uri="{FF2B5EF4-FFF2-40B4-BE49-F238E27FC236}">
                <a16:creationId xmlns:a16="http://schemas.microsoft.com/office/drawing/2014/main" id="{B42D408C-8EC5-4FBE-91C8-48A9176CD4F1}"/>
              </a:ext>
            </a:extLst>
          </p:cNvPr>
          <p:cNvSpPr>
            <a:spLocks noGrp="1" noChangeArrowheads="1"/>
          </p:cNvSpPr>
          <p:nvPr>
            <p:ph type="body" idx="1"/>
          </p:nvPr>
        </p:nvSpPr>
        <p:spPr>
          <a:xfrm>
            <a:off x="815975" y="1316038"/>
            <a:ext cx="7772400" cy="2066925"/>
          </a:xfrm>
        </p:spPr>
        <p:txBody>
          <a:bodyPr/>
          <a:lstStyle/>
          <a:p>
            <a:pPr eaLnBrk="1" hangingPunct="1">
              <a:buFont typeface="Wingdings" charset="0"/>
              <a:buChar char="§"/>
              <a:defRPr/>
            </a:pPr>
            <a:r>
              <a:rPr lang="en-US" sz="2800" dirty="0">
                <a:ea typeface="ＭＳ Ｐゴシック" charset="0"/>
                <a:cs typeface="+mn-cs"/>
              </a:rPr>
              <a:t>Population</a:t>
            </a:r>
          </a:p>
          <a:p>
            <a:pPr lvl="1" eaLnBrk="1" hangingPunct="1">
              <a:buFont typeface="Wingdings" charset="0"/>
              <a:buChar char="u"/>
              <a:defRPr/>
            </a:pPr>
            <a:r>
              <a:rPr lang="en-US" sz="2400" dirty="0">
                <a:ea typeface="ＭＳ Ｐゴシック" charset="0"/>
              </a:rPr>
              <a:t>group of individuals of </a:t>
            </a:r>
            <a:r>
              <a:rPr lang="en-US" sz="2400" u="sng" dirty="0">
                <a:ea typeface="ＭＳ Ｐゴシック" charset="0"/>
              </a:rPr>
              <a:t>same</a:t>
            </a:r>
            <a:r>
              <a:rPr lang="en-US" sz="2400" dirty="0">
                <a:ea typeface="ＭＳ Ｐゴシック" charset="0"/>
              </a:rPr>
              <a:t> species in </a:t>
            </a:r>
            <a:r>
              <a:rPr lang="en-US" sz="2400" u="sng" dirty="0">
                <a:ea typeface="ＭＳ Ｐゴシック" charset="0"/>
              </a:rPr>
              <a:t>same</a:t>
            </a:r>
            <a:r>
              <a:rPr lang="en-US" sz="2400" dirty="0">
                <a:ea typeface="ＭＳ Ｐゴシック" charset="0"/>
              </a:rPr>
              <a:t> area at </a:t>
            </a:r>
            <a:r>
              <a:rPr lang="en-US" sz="2400" u="sng" dirty="0">
                <a:ea typeface="ＭＳ Ｐゴシック" charset="0"/>
              </a:rPr>
              <a:t>same</a:t>
            </a:r>
            <a:r>
              <a:rPr lang="en-US" sz="2400" dirty="0">
                <a:ea typeface="ＭＳ Ｐゴシック" charset="0"/>
              </a:rPr>
              <a:t> time</a:t>
            </a:r>
          </a:p>
          <a:p>
            <a:pPr eaLnBrk="1" hangingPunct="1">
              <a:defRPr/>
            </a:pPr>
            <a:r>
              <a:rPr lang="en-US" altLang="en-US" sz="2000" i="1" dirty="0">
                <a:solidFill>
                  <a:srgbClr val="4D004D"/>
                </a:solidFill>
              </a:rPr>
              <a:t>Watch: </a:t>
            </a:r>
            <a:r>
              <a:rPr lang="en-US" altLang="en-US" sz="2000" i="1" dirty="0">
                <a:solidFill>
                  <a:srgbClr val="4D004D"/>
                </a:solidFill>
                <a:hlinkClick r:id="rId3"/>
              </a:rPr>
              <a:t>http://www.bozemanscience.com/046-communities</a:t>
            </a:r>
            <a:endParaRPr lang="en-US" altLang="en-US" sz="2000" i="1" dirty="0">
              <a:solidFill>
                <a:srgbClr val="4D004D"/>
              </a:solidFill>
            </a:endParaRPr>
          </a:p>
          <a:p>
            <a:pPr lvl="1" eaLnBrk="1" hangingPunct="1">
              <a:defRPr/>
            </a:pPr>
            <a:r>
              <a:rPr lang="en-US" altLang="en-US" sz="1800" i="1" dirty="0">
                <a:solidFill>
                  <a:srgbClr val="4D004D"/>
                </a:solidFill>
              </a:rPr>
              <a:t>Students- do video guide</a:t>
            </a:r>
          </a:p>
          <a:p>
            <a:pPr lvl="1" eaLnBrk="1" hangingPunct="1">
              <a:buFont typeface="Wingdings" charset="0"/>
              <a:buChar char="u"/>
              <a:defRPr/>
            </a:pPr>
            <a:endParaRPr lang="en-US" dirty="0">
              <a:ea typeface="ＭＳ Ｐゴシック" charset="0"/>
            </a:endParaRPr>
          </a:p>
        </p:txBody>
      </p:sp>
      <p:sp>
        <p:nvSpPr>
          <p:cNvPr id="8197" name="Rectangle 5">
            <a:extLst>
              <a:ext uri="{FF2B5EF4-FFF2-40B4-BE49-F238E27FC236}">
                <a16:creationId xmlns:a16="http://schemas.microsoft.com/office/drawing/2014/main" id="{A9E3BB5C-4FCF-465F-932F-47FE469B9500}"/>
              </a:ext>
            </a:extLst>
          </p:cNvPr>
          <p:cNvSpPr>
            <a:spLocks noChangeArrowheads="1"/>
          </p:cNvSpPr>
          <p:nvPr/>
        </p:nvSpPr>
        <p:spPr bwMode="auto">
          <a:xfrm>
            <a:off x="4287203" y="3703637"/>
            <a:ext cx="2497137" cy="1838325"/>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txBody>
          <a:bodyPr>
            <a:spAutoFit/>
          </a:bodyPr>
          <a:lstStyle/>
          <a:p>
            <a:pPr marL="227013" indent="-227013">
              <a:lnSpc>
                <a:spcPct val="110000"/>
              </a:lnSpc>
              <a:buClr>
                <a:schemeClr val="hlink"/>
              </a:buClr>
              <a:buFont typeface="Wingdings" charset="0"/>
              <a:buChar char="§"/>
              <a:defRPr/>
            </a:pPr>
            <a:r>
              <a:rPr lang="en-US" sz="2600" dirty="0">
                <a:solidFill>
                  <a:srgbClr val="0F116A"/>
                </a:solidFill>
                <a:latin typeface="Arial" charset="0"/>
                <a:ea typeface="ＭＳ Ｐゴシック" charset="0"/>
              </a:rPr>
              <a:t>rely on same resources</a:t>
            </a:r>
          </a:p>
          <a:p>
            <a:pPr marL="227013" indent="-227013">
              <a:lnSpc>
                <a:spcPct val="110000"/>
              </a:lnSpc>
              <a:buClr>
                <a:schemeClr val="hlink"/>
              </a:buClr>
              <a:buFont typeface="Wingdings" charset="0"/>
              <a:buChar char="§"/>
              <a:defRPr/>
            </a:pPr>
            <a:r>
              <a:rPr lang="en-US" sz="2600" dirty="0">
                <a:solidFill>
                  <a:srgbClr val="0F116A"/>
                </a:solidFill>
                <a:latin typeface="Arial" charset="0"/>
                <a:ea typeface="ＭＳ Ｐゴシック" charset="0"/>
              </a:rPr>
              <a:t>interact</a:t>
            </a:r>
          </a:p>
          <a:p>
            <a:pPr marL="227013" indent="-227013">
              <a:lnSpc>
                <a:spcPct val="110000"/>
              </a:lnSpc>
              <a:buClr>
                <a:schemeClr val="hlink"/>
              </a:buClr>
              <a:buFont typeface="Wingdings" charset="0"/>
              <a:buChar char="§"/>
              <a:defRPr/>
            </a:pPr>
            <a:r>
              <a:rPr lang="en-US" sz="2600" dirty="0">
                <a:solidFill>
                  <a:srgbClr val="0F116A"/>
                </a:solidFill>
                <a:latin typeface="Arial" charset="0"/>
                <a:ea typeface="ＭＳ Ｐゴシック" charset="0"/>
              </a:rPr>
              <a:t>interbreed</a:t>
            </a:r>
          </a:p>
        </p:txBody>
      </p:sp>
      <p:pic>
        <p:nvPicPr>
          <p:cNvPr id="8198" name="Picture 7" descr="f53-01_life_takes_place">
            <a:extLst>
              <a:ext uri="{FF2B5EF4-FFF2-40B4-BE49-F238E27FC236}">
                <a16:creationId xmlns:a16="http://schemas.microsoft.com/office/drawing/2014/main" id="{2EE0EF27-C6AA-4BD3-882F-2A8BCA1F29D0}"/>
              </a:ext>
            </a:extLst>
          </p:cNvPr>
          <p:cNvPicPr>
            <a:picLocks noChangeAspect="1" noChangeArrowheads="1"/>
          </p:cNvPicPr>
          <p:nvPr/>
        </p:nvPicPr>
        <p:blipFill>
          <a:blip r:embed="rId4"/>
          <a:srcRect l="28125" t="14999" r="28125" b="9000"/>
          <a:stretch>
            <a:fillRect/>
          </a:stretch>
        </p:blipFill>
        <p:spPr bwMode="auto">
          <a:xfrm>
            <a:off x="1392750" y="3407581"/>
            <a:ext cx="2509838" cy="3271838"/>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8199" name="Rectangle 8">
            <a:extLst>
              <a:ext uri="{FF2B5EF4-FFF2-40B4-BE49-F238E27FC236}">
                <a16:creationId xmlns:a16="http://schemas.microsoft.com/office/drawing/2014/main" id="{F607E5F4-3327-40FC-9E78-027E1FC2D12D}"/>
              </a:ext>
            </a:extLst>
          </p:cNvPr>
          <p:cNvSpPr>
            <a:spLocks noChangeArrowheads="1"/>
          </p:cNvSpPr>
          <p:nvPr/>
        </p:nvSpPr>
        <p:spPr bwMode="auto">
          <a:xfrm>
            <a:off x="85725" y="6426200"/>
            <a:ext cx="7294563" cy="334963"/>
          </a:xfrm>
          <a:prstGeom prst="rect">
            <a:avLst/>
          </a:prstGeom>
          <a:solidFill>
            <a:schemeClr val="bg2"/>
          </a:solidFill>
          <a:ln>
            <a:noFill/>
          </a:ln>
          <a:effectLst>
            <a:outerShdw blurRad="63500" dist="38099" dir="2700000" algn="ctr" rotWithShape="0">
              <a:srgbClr val="000000">
                <a:alpha val="74998"/>
              </a:srgbClr>
            </a:outerShdw>
          </a:effectLst>
          <a:extLst>
            <a:ext uri="{91240B29-F687-4f45-9708-019B960494DF}"/>
          </a:extLst>
        </p:spPr>
        <p:txBody>
          <a:bodyPr wrap="none" lIns="45720" tIns="0" rIns="45720" bIns="0" anchor="ctr">
            <a:spAutoFit/>
          </a:bodyPr>
          <a:lstStyle/>
          <a:p>
            <a:pPr>
              <a:defRPr/>
            </a:pPr>
            <a:r>
              <a:rPr lang="en-US" sz="2200">
                <a:solidFill>
                  <a:srgbClr val="BC0013"/>
                </a:solidFill>
                <a:latin typeface="Arial" charset="0"/>
                <a:ea typeface="ＭＳ Ｐゴシック" charset="0"/>
              </a:rPr>
              <a:t>Population Ecology:</a:t>
            </a:r>
            <a:r>
              <a:rPr lang="en-US" sz="2200">
                <a:solidFill>
                  <a:schemeClr val="tx2"/>
                </a:solidFill>
                <a:latin typeface="Arial" charset="0"/>
                <a:ea typeface="ＭＳ Ｐゴシック" charset="0"/>
              </a:rPr>
              <a:t> What factors affect a population?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BAC748F-0984-45CA-8E31-B1BB2CC20B90}"/>
              </a:ext>
            </a:extLst>
          </p:cNvPr>
          <p:cNvSpPr>
            <a:spLocks noGrp="1" noChangeArrowheads="1"/>
          </p:cNvSpPr>
          <p:nvPr>
            <p:ph type="title"/>
          </p:nvPr>
        </p:nvSpPr>
        <p:spPr>
          <a:xfrm>
            <a:off x="109538" y="382588"/>
            <a:ext cx="8707437" cy="989012"/>
          </a:xfrm>
        </p:spPr>
        <p:txBody>
          <a:bodyPr/>
          <a:lstStyle/>
          <a:p>
            <a:r>
              <a:rPr lang="en-US" altLang="en-US" sz="2800"/>
              <a:t>Watch these and do ‘Population Growth’ handout &amp; ‘AP Bio Population Practice Problems’</a:t>
            </a:r>
          </a:p>
        </p:txBody>
      </p:sp>
      <p:sp>
        <p:nvSpPr>
          <p:cNvPr id="44035" name="Content Placeholder 2" descr="Rectangle: Click to edit Master text styles&#10;Second level&#10;Third level&#10;Fourth level&#10;Fifth level">
            <a:extLst>
              <a:ext uri="{FF2B5EF4-FFF2-40B4-BE49-F238E27FC236}">
                <a16:creationId xmlns:a16="http://schemas.microsoft.com/office/drawing/2014/main" id="{70CA62B4-C89D-446B-A9B7-86E39F5B1620}"/>
              </a:ext>
            </a:extLst>
          </p:cNvPr>
          <p:cNvSpPr>
            <a:spLocks noGrp="1" noChangeArrowheads="1"/>
          </p:cNvSpPr>
          <p:nvPr>
            <p:ph sz="half" idx="1"/>
          </p:nvPr>
        </p:nvSpPr>
        <p:spPr>
          <a:xfrm>
            <a:off x="784225" y="1944688"/>
            <a:ext cx="3810000" cy="4419600"/>
          </a:xfrm>
        </p:spPr>
        <p:txBody>
          <a:bodyPr/>
          <a:lstStyle/>
          <a:p>
            <a:r>
              <a:rPr lang="en-US" altLang="en-US" sz="2000">
                <a:hlinkClick r:id="rId2"/>
              </a:rPr>
              <a:t>https://paul-andersen.squarespace.com/exponential-growth</a:t>
            </a:r>
            <a:endParaRPr lang="en-US" altLang="en-US" sz="2000"/>
          </a:p>
          <a:p>
            <a:r>
              <a:rPr lang="en-US" altLang="en-US" sz="2000">
                <a:hlinkClick r:id="rId3"/>
              </a:rPr>
              <a:t>http://www.bozemanscience.com/logistic-growth</a:t>
            </a:r>
            <a:endParaRPr lang="en-US" altLang="en-US" sz="2000"/>
          </a:p>
          <a:p>
            <a:r>
              <a:rPr lang="en-US" altLang="en-US" sz="2000"/>
              <a:t>Need more help with “Pop. Ecology Prac. Problems”? This should help: </a:t>
            </a:r>
            <a:r>
              <a:rPr lang="en-US" altLang="en-US" sz="2000">
                <a:hlinkClick r:id="rId4"/>
              </a:rPr>
              <a:t>https://www.youtube.com/watch?v=vdlu1V68_JU&amp;t=66s</a:t>
            </a:r>
            <a:r>
              <a:rPr lang="en-US" altLang="en-US" sz="2000"/>
              <a:t> (MVHSAPBio)</a:t>
            </a:r>
          </a:p>
          <a:p>
            <a:endParaRPr lang="en-US" altLang="en-US"/>
          </a:p>
          <a:p>
            <a:endParaRPr lang="en-US" altLang="en-US"/>
          </a:p>
          <a:p>
            <a:endParaRPr lang="en-US" altLang="en-US" sz="2000"/>
          </a:p>
        </p:txBody>
      </p:sp>
      <p:sp>
        <p:nvSpPr>
          <p:cNvPr id="44036" name="Content Placeholder 3" descr="Rectangle: Click to edit Master text styles&#10;Second level&#10;Third level&#10;Fourth level&#10;Fifth level">
            <a:extLst>
              <a:ext uri="{FF2B5EF4-FFF2-40B4-BE49-F238E27FC236}">
                <a16:creationId xmlns:a16="http://schemas.microsoft.com/office/drawing/2014/main" id="{1B2E6DA2-A8E7-4F06-BB57-F6870E8809B2}"/>
              </a:ext>
            </a:extLst>
          </p:cNvPr>
          <p:cNvSpPr>
            <a:spLocks noGrp="1" noChangeArrowheads="1"/>
          </p:cNvSpPr>
          <p:nvPr>
            <p:ph sz="half" idx="2"/>
          </p:nvPr>
        </p:nvSpPr>
        <p:spPr>
          <a:xfrm>
            <a:off x="4814888" y="2006600"/>
            <a:ext cx="3810000" cy="4419600"/>
          </a:xfrm>
        </p:spPr>
        <p:txBody>
          <a:bodyPr/>
          <a:lstStyle/>
          <a:p>
            <a:r>
              <a:rPr lang="en-US" altLang="en-US" sz="2000"/>
              <a:t>In addition to AP formula sheet, you may need to use these formulas: </a:t>
            </a:r>
          </a:p>
          <a:p>
            <a:r>
              <a:rPr lang="en-US" altLang="en-US" sz="2000"/>
              <a:t>R = # births/total pop size</a:t>
            </a:r>
          </a:p>
          <a:p>
            <a:r>
              <a:rPr lang="en-US" altLang="en-US" sz="2000"/>
              <a:t>R= # deaths/total pop size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F92A47A-C444-4D59-8B33-9530EB3E0AA6}"/>
              </a:ext>
            </a:extLst>
          </p:cNvPr>
          <p:cNvSpPr>
            <a:spLocks noGrp="1" noChangeArrowheads="1"/>
          </p:cNvSpPr>
          <p:nvPr>
            <p:ph type="title"/>
          </p:nvPr>
        </p:nvSpPr>
        <p:spPr/>
        <p:txBody>
          <a:bodyPr/>
          <a:lstStyle/>
          <a:p>
            <a:r>
              <a:rPr lang="en-US" altLang="en-US"/>
              <a:t>Exponential Growth  </a:t>
            </a:r>
            <a:r>
              <a:rPr lang="en-US" altLang="en-US" sz="2400"/>
              <a:t>(ideal conditions)</a:t>
            </a:r>
          </a:p>
        </p:txBody>
      </p:sp>
      <p:sp>
        <p:nvSpPr>
          <p:cNvPr id="3" name="Content Placeholder 2" descr="Rectangle: Click to edit Master text styles&#10;Second level&#10;Third level&#10;Fourth level&#10;Fifth level">
            <a:extLst>
              <a:ext uri="{FF2B5EF4-FFF2-40B4-BE49-F238E27FC236}">
                <a16:creationId xmlns:a16="http://schemas.microsoft.com/office/drawing/2014/main" id="{04ECBB64-7831-43A8-BCCB-0BBBDB61C51F}"/>
              </a:ext>
            </a:extLst>
          </p:cNvPr>
          <p:cNvSpPr>
            <a:spLocks noGrp="1"/>
          </p:cNvSpPr>
          <p:nvPr>
            <p:ph idx="1"/>
          </p:nvPr>
        </p:nvSpPr>
        <p:spPr>
          <a:xfrm>
            <a:off x="738188" y="1371600"/>
            <a:ext cx="7872412" cy="4419600"/>
          </a:xfrm>
        </p:spPr>
        <p:txBody>
          <a:bodyPr/>
          <a:lstStyle/>
          <a:p>
            <a:pPr>
              <a:defRPr/>
            </a:pPr>
            <a:r>
              <a:rPr lang="en-US" dirty="0">
                <a:ea typeface="ＭＳ Ｐゴシック" charset="0"/>
              </a:rPr>
              <a:t>No environmental barriers</a:t>
            </a:r>
          </a:p>
          <a:p>
            <a:pPr>
              <a:defRPr/>
            </a:pPr>
            <a:r>
              <a:rPr lang="en-US" dirty="0">
                <a:ea typeface="ＭＳ Ｐゴシック" charset="0"/>
              </a:rPr>
              <a:t>Growth is at maximum rate</a:t>
            </a:r>
          </a:p>
          <a:p>
            <a:pPr>
              <a:defRPr/>
            </a:pPr>
            <a:endParaRPr lang="en-US" dirty="0">
              <a:ea typeface="ＭＳ Ｐゴシック" charset="0"/>
            </a:endParaRPr>
          </a:p>
          <a:p>
            <a:pPr marL="0" indent="0">
              <a:buFont typeface="Wingdings" panose="05000000000000000000" pitchFamily="2" charset="2"/>
              <a:buNone/>
              <a:defRPr/>
            </a:pPr>
            <a:r>
              <a:rPr lang="en-US" sz="3600" dirty="0" err="1">
                <a:solidFill>
                  <a:srgbClr val="00B050"/>
                </a:solidFill>
                <a:ea typeface="ＭＳ Ｐゴシック" charset="0"/>
              </a:rPr>
              <a:t>dN</a:t>
            </a:r>
            <a:r>
              <a:rPr lang="en-US" sz="3600" dirty="0">
                <a:solidFill>
                  <a:srgbClr val="00B050"/>
                </a:solidFill>
                <a:ea typeface="ＭＳ Ｐゴシック" charset="0"/>
              </a:rPr>
              <a:t>/</a:t>
            </a:r>
            <a:r>
              <a:rPr lang="en-US" sz="3600" dirty="0" err="1">
                <a:solidFill>
                  <a:srgbClr val="00B050"/>
                </a:solidFill>
                <a:ea typeface="ＭＳ Ｐゴシック" charset="0"/>
              </a:rPr>
              <a:t>dt</a:t>
            </a:r>
            <a:r>
              <a:rPr lang="en-US" sz="3600" dirty="0">
                <a:ea typeface="ＭＳ Ｐゴシック" charset="0"/>
              </a:rPr>
              <a:t> = </a:t>
            </a:r>
            <a:r>
              <a:rPr lang="en-US" sz="3600" dirty="0" err="1">
                <a:solidFill>
                  <a:srgbClr val="FF0000"/>
                </a:solidFill>
                <a:ea typeface="ＭＳ Ｐゴシック" charset="0"/>
              </a:rPr>
              <a:t>r</a:t>
            </a:r>
            <a:r>
              <a:rPr lang="en-US" sz="3600" baseline="-25000" dirty="0" err="1">
                <a:solidFill>
                  <a:srgbClr val="FF0000"/>
                </a:solidFill>
                <a:ea typeface="ＭＳ Ｐゴシック" charset="0"/>
              </a:rPr>
              <a:t>max</a:t>
            </a:r>
            <a:r>
              <a:rPr lang="en-US" sz="3600" dirty="0" err="1">
                <a:solidFill>
                  <a:srgbClr val="7030A0"/>
                </a:solidFill>
                <a:ea typeface="ＭＳ Ｐゴシック" charset="0"/>
              </a:rPr>
              <a:t>N</a:t>
            </a:r>
            <a:endParaRPr lang="en-US" sz="3600" dirty="0">
              <a:solidFill>
                <a:srgbClr val="7030A0"/>
              </a:solidFill>
              <a:ea typeface="ＭＳ Ｐゴシック" charset="0"/>
            </a:endParaRPr>
          </a:p>
          <a:p>
            <a:pPr marL="0" indent="0">
              <a:buFont typeface="Wingdings" panose="05000000000000000000" pitchFamily="2" charset="2"/>
              <a:buNone/>
              <a:defRPr/>
            </a:pPr>
            <a:endParaRPr lang="en-US" dirty="0">
              <a:solidFill>
                <a:srgbClr val="7030A0"/>
              </a:solidFill>
              <a:ea typeface="ＭＳ Ｐゴシック" charset="0"/>
            </a:endParaRPr>
          </a:p>
          <a:p>
            <a:pPr marL="0" indent="0">
              <a:buFont typeface="Wingdings" panose="05000000000000000000" pitchFamily="2" charset="2"/>
              <a:buNone/>
              <a:defRPr/>
            </a:pPr>
            <a:r>
              <a:rPr lang="en-US" dirty="0">
                <a:solidFill>
                  <a:srgbClr val="7030A0"/>
                </a:solidFill>
                <a:ea typeface="ＭＳ Ｐゴシック" charset="0"/>
              </a:rPr>
              <a:t>N = # individuals</a:t>
            </a:r>
          </a:p>
          <a:p>
            <a:pPr marL="0" indent="0">
              <a:buFont typeface="Wingdings" panose="05000000000000000000" pitchFamily="2" charset="2"/>
              <a:buNone/>
              <a:defRPr/>
            </a:pPr>
            <a:r>
              <a:rPr lang="en-US" dirty="0" err="1">
                <a:solidFill>
                  <a:srgbClr val="FF0000"/>
                </a:solidFill>
                <a:ea typeface="ＭＳ Ｐゴシック" charset="0"/>
              </a:rPr>
              <a:t>r</a:t>
            </a:r>
            <a:r>
              <a:rPr lang="en-US" baseline="-25000" dirty="0" err="1">
                <a:solidFill>
                  <a:srgbClr val="FF0000"/>
                </a:solidFill>
                <a:ea typeface="ＭＳ Ｐゴシック" charset="0"/>
              </a:rPr>
              <a:t>max</a:t>
            </a:r>
            <a:r>
              <a:rPr lang="en-US" baseline="-25000" dirty="0">
                <a:solidFill>
                  <a:srgbClr val="FF0000"/>
                </a:solidFill>
                <a:ea typeface="ＭＳ Ｐゴシック" charset="0"/>
              </a:rPr>
              <a:t> </a:t>
            </a:r>
            <a:r>
              <a:rPr lang="en-US" dirty="0">
                <a:solidFill>
                  <a:srgbClr val="FF0000"/>
                </a:solidFill>
                <a:ea typeface="ＭＳ Ｐゴシック" charset="0"/>
              </a:rPr>
              <a:t>= </a:t>
            </a:r>
            <a:r>
              <a:rPr lang="en-US" sz="2800" dirty="0">
                <a:solidFill>
                  <a:srgbClr val="FF0000"/>
                </a:solidFill>
                <a:ea typeface="ＭＳ Ｐゴシック" charset="0"/>
              </a:rPr>
              <a:t>growth rate</a:t>
            </a:r>
          </a:p>
          <a:p>
            <a:pPr marL="0" indent="0">
              <a:buFont typeface="Wingdings" panose="05000000000000000000" pitchFamily="2" charset="2"/>
              <a:buNone/>
              <a:defRPr/>
            </a:pPr>
            <a:endParaRPr lang="en-US" sz="2800" dirty="0">
              <a:solidFill>
                <a:srgbClr val="7030A0"/>
              </a:solidFill>
              <a:ea typeface="ＭＳ Ｐゴシック" charset="0"/>
            </a:endParaRPr>
          </a:p>
        </p:txBody>
      </p:sp>
      <p:pic>
        <p:nvPicPr>
          <p:cNvPr id="45060" name="Picture 2">
            <a:extLst>
              <a:ext uri="{FF2B5EF4-FFF2-40B4-BE49-F238E27FC236}">
                <a16:creationId xmlns:a16="http://schemas.microsoft.com/office/drawing/2014/main" id="{A3A6BC35-4BC7-40FF-B4E9-648F760E3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0" y="2701925"/>
            <a:ext cx="509111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a:extLst>
              <a:ext uri="{FF2B5EF4-FFF2-40B4-BE49-F238E27FC236}">
                <a16:creationId xmlns:a16="http://schemas.microsoft.com/office/drawing/2014/main" id="{9C1A2761-BD9F-4A1E-963B-F88087FFA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2700338"/>
            <a:ext cx="40290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a:extLst>
              <a:ext uri="{FF2B5EF4-FFF2-40B4-BE49-F238E27FC236}">
                <a16:creationId xmlns:a16="http://schemas.microsoft.com/office/drawing/2014/main" id="{EEA86133-1CB1-444E-9AF6-70C9AB25E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913" y="4968875"/>
            <a:ext cx="201136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5">
            <a:extLst>
              <a:ext uri="{FF2B5EF4-FFF2-40B4-BE49-F238E27FC236}">
                <a16:creationId xmlns:a16="http://schemas.microsoft.com/office/drawing/2014/main" id="{09079D77-2681-4610-A7F4-A11A7DFBEC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4850" y="5051425"/>
            <a:ext cx="2011363"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887397F-1C10-4212-9A7B-F3F576E909AB}"/>
              </a:ext>
            </a:extLst>
          </p:cNvPr>
          <p:cNvSpPr>
            <a:spLocks noChangeArrowheads="1"/>
          </p:cNvSpPr>
          <p:nvPr/>
        </p:nvSpPr>
        <p:spPr bwMode="auto">
          <a:xfrm>
            <a:off x="4718050" y="2916238"/>
            <a:ext cx="4300538" cy="7016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000">
                <a:solidFill>
                  <a:schemeClr val="tx2"/>
                </a:solidFill>
              </a:rPr>
              <a:t>African elephant</a:t>
            </a:r>
          </a:p>
          <a:p>
            <a:pPr algn="ctr">
              <a:spcBef>
                <a:spcPct val="0"/>
              </a:spcBef>
              <a:buClrTx/>
              <a:buSzTx/>
              <a:buFontTx/>
              <a:buNone/>
            </a:pPr>
            <a:r>
              <a:rPr lang="en-US" altLang="en-US" sz="2000"/>
              <a:t>protected from hunting</a:t>
            </a:r>
            <a:endParaRPr lang="en-US" altLang="en-US" sz="2000">
              <a:solidFill>
                <a:schemeClr val="tx2"/>
              </a:solidFill>
            </a:endParaRPr>
          </a:p>
        </p:txBody>
      </p:sp>
      <p:sp>
        <p:nvSpPr>
          <p:cNvPr id="46083" name="Rectangle 3">
            <a:extLst>
              <a:ext uri="{FF2B5EF4-FFF2-40B4-BE49-F238E27FC236}">
                <a16:creationId xmlns:a16="http://schemas.microsoft.com/office/drawing/2014/main" id="{D1B26116-AFAC-4C81-86F2-03C90D8EC8ED}"/>
              </a:ext>
            </a:extLst>
          </p:cNvPr>
          <p:cNvSpPr>
            <a:spLocks noChangeArrowheads="1"/>
          </p:cNvSpPr>
          <p:nvPr/>
        </p:nvSpPr>
        <p:spPr bwMode="auto">
          <a:xfrm>
            <a:off x="195263" y="2916238"/>
            <a:ext cx="4313237" cy="7016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000">
                <a:solidFill>
                  <a:schemeClr val="tx2"/>
                </a:solidFill>
              </a:rPr>
              <a:t>Whooping crane</a:t>
            </a:r>
          </a:p>
          <a:p>
            <a:pPr algn="ctr">
              <a:spcBef>
                <a:spcPct val="0"/>
              </a:spcBef>
              <a:buClrTx/>
              <a:buSzTx/>
              <a:buFontTx/>
              <a:buNone/>
            </a:pPr>
            <a:r>
              <a:rPr lang="en-US" altLang="en-US" sz="2000"/>
              <a:t>coming back from near extinction</a:t>
            </a:r>
            <a:endParaRPr lang="en-US" altLang="en-US" sz="2000">
              <a:solidFill>
                <a:schemeClr val="tx1"/>
              </a:solidFill>
            </a:endParaRPr>
          </a:p>
        </p:txBody>
      </p:sp>
      <p:sp>
        <p:nvSpPr>
          <p:cNvPr id="27652" name="Rectangle 4">
            <a:extLst>
              <a:ext uri="{FF2B5EF4-FFF2-40B4-BE49-F238E27FC236}">
                <a16:creationId xmlns:a16="http://schemas.microsoft.com/office/drawing/2014/main" id="{9061CD2B-E6CB-490B-A5AD-E43CB0E59B00}"/>
              </a:ext>
            </a:extLst>
          </p:cNvPr>
          <p:cNvSpPr>
            <a:spLocks noGrp="1" noChangeArrowheads="1"/>
          </p:cNvSpPr>
          <p:nvPr>
            <p:ph type="title"/>
          </p:nvPr>
        </p:nvSpPr>
        <p:spPr/>
        <p:txBody>
          <a:bodyPr/>
          <a:lstStyle/>
          <a:p>
            <a:pPr eaLnBrk="1" hangingPunct="1">
              <a:defRPr/>
            </a:pPr>
            <a:r>
              <a:rPr lang="en-US">
                <a:ea typeface="ＭＳ Ｐゴシック" charset="0"/>
                <a:cs typeface="+mj-cs"/>
              </a:rPr>
              <a:t>Exponential growth rate</a:t>
            </a:r>
          </a:p>
        </p:txBody>
      </p:sp>
      <p:pic>
        <p:nvPicPr>
          <p:cNvPr id="27653" name="Picture 5" descr="52-09-ExponPopGrowth-L">
            <a:extLst>
              <a:ext uri="{FF2B5EF4-FFF2-40B4-BE49-F238E27FC236}">
                <a16:creationId xmlns:a16="http://schemas.microsoft.com/office/drawing/2014/main" id="{47985B3F-9593-4741-AE21-9EBDEE3206A1}"/>
              </a:ext>
            </a:extLst>
          </p:cNvPr>
          <p:cNvPicPr>
            <a:picLocks noChangeAspect="1" noChangeArrowheads="1"/>
          </p:cNvPicPr>
          <p:nvPr/>
        </p:nvPicPr>
        <p:blipFill>
          <a:blip r:embed="rId3"/>
          <a:srcRect t="1218" r="1801" b="3654"/>
          <a:stretch>
            <a:fillRect/>
          </a:stretch>
        </p:blipFill>
        <p:spPr bwMode="auto">
          <a:xfrm>
            <a:off x="114300" y="3552825"/>
            <a:ext cx="4475163" cy="3201988"/>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pic>
        <p:nvPicPr>
          <p:cNvPr id="27654" name="Picture 6" descr="52_10ExponGrowthElephant_L">
            <a:extLst>
              <a:ext uri="{FF2B5EF4-FFF2-40B4-BE49-F238E27FC236}">
                <a16:creationId xmlns:a16="http://schemas.microsoft.com/office/drawing/2014/main" id="{54D20B7A-3C08-40CF-87DE-12793045B4E9}"/>
              </a:ext>
            </a:extLst>
          </p:cNvPr>
          <p:cNvPicPr>
            <a:picLocks noChangeAspect="1" noChangeArrowheads="1"/>
          </p:cNvPicPr>
          <p:nvPr/>
        </p:nvPicPr>
        <p:blipFill>
          <a:blip r:embed="rId4"/>
          <a:srcRect r="11250"/>
          <a:stretch>
            <a:fillRect/>
          </a:stretch>
        </p:blipFill>
        <p:spPr bwMode="auto">
          <a:xfrm>
            <a:off x="4694238" y="3552825"/>
            <a:ext cx="4348162" cy="3201988"/>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27655" name="Rectangle 7" descr="Rectangle: Click to edit Master text styles&#10;Second level&#10;Third level&#10;Fourth level&#10;Fifth level">
            <a:extLst>
              <a:ext uri="{FF2B5EF4-FFF2-40B4-BE49-F238E27FC236}">
                <a16:creationId xmlns:a16="http://schemas.microsoft.com/office/drawing/2014/main" id="{3E0BB53F-1861-4B9F-BD97-AB5FCE37578F}"/>
              </a:ext>
            </a:extLst>
          </p:cNvPr>
          <p:cNvSpPr>
            <a:spLocks noGrp="1" noChangeArrowheads="1"/>
          </p:cNvSpPr>
          <p:nvPr>
            <p:ph type="body" idx="1"/>
          </p:nvPr>
        </p:nvSpPr>
        <p:spPr>
          <a:xfrm>
            <a:off x="801688" y="1371600"/>
            <a:ext cx="8342312" cy="1471613"/>
          </a:xfrm>
        </p:spPr>
        <p:txBody>
          <a:bodyPr/>
          <a:lstStyle/>
          <a:p>
            <a:pPr marL="288925" indent="-288925" eaLnBrk="1" hangingPunct="1">
              <a:lnSpc>
                <a:spcPct val="90000"/>
              </a:lnSpc>
              <a:buFont typeface="Wingdings" charset="0"/>
              <a:buChar char="§"/>
              <a:defRPr/>
            </a:pPr>
            <a:r>
              <a:rPr lang="en-US" sz="2600">
                <a:ea typeface="ＭＳ Ｐゴシック" charset="0"/>
                <a:cs typeface="+mn-cs"/>
              </a:rPr>
              <a:t>Characteristic of populations without </a:t>
            </a:r>
            <a:br>
              <a:rPr lang="en-US" sz="2600">
                <a:ea typeface="ＭＳ Ｐゴシック" charset="0"/>
                <a:cs typeface="+mn-cs"/>
              </a:rPr>
            </a:br>
            <a:r>
              <a:rPr lang="en-US" sz="2600" u="sng">
                <a:solidFill>
                  <a:srgbClr val="BC0013"/>
                </a:solidFill>
                <a:ea typeface="ＭＳ Ｐゴシック" charset="0"/>
                <a:cs typeface="+mn-cs"/>
              </a:rPr>
              <a:t>limiting factors</a:t>
            </a:r>
            <a:r>
              <a:rPr lang="en-US" sz="2600">
                <a:ea typeface="ＭＳ Ｐゴシック" charset="0"/>
                <a:cs typeface="+mn-cs"/>
              </a:rPr>
              <a:t> </a:t>
            </a:r>
          </a:p>
          <a:p>
            <a:pPr lvl="1" eaLnBrk="1" hangingPunct="1">
              <a:lnSpc>
                <a:spcPct val="90000"/>
              </a:lnSpc>
              <a:buFont typeface="Wingdings" charset="0"/>
              <a:buChar char="u"/>
              <a:defRPr/>
            </a:pPr>
            <a:r>
              <a:rPr lang="en-US" sz="2400">
                <a:ea typeface="ＭＳ Ｐゴシック" charset="0"/>
              </a:rPr>
              <a:t>introduced to a new environment or rebounding from a catastrophe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52-20-HumanPopGrowth-L">
            <a:extLst>
              <a:ext uri="{FF2B5EF4-FFF2-40B4-BE49-F238E27FC236}">
                <a16:creationId xmlns:a16="http://schemas.microsoft.com/office/drawing/2014/main" id="{9DE5AFC9-53C4-4F51-B49D-C3A36F4DD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000"/>
          <a:stretch>
            <a:fillRect/>
          </a:stretch>
        </p:blipFill>
        <p:spPr bwMode="auto">
          <a:xfrm>
            <a:off x="1790700" y="1522413"/>
            <a:ext cx="73533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a:extLst>
              <a:ext uri="{FF2B5EF4-FFF2-40B4-BE49-F238E27FC236}">
                <a16:creationId xmlns:a16="http://schemas.microsoft.com/office/drawing/2014/main" id="{E42DD6AE-3283-461C-AA1C-907A10740B28}"/>
              </a:ext>
            </a:extLst>
          </p:cNvPr>
          <p:cNvSpPr>
            <a:spLocks noChangeArrowheads="1"/>
          </p:cNvSpPr>
          <p:nvPr/>
        </p:nvSpPr>
        <p:spPr bwMode="auto">
          <a:xfrm>
            <a:off x="6419850" y="4992688"/>
            <a:ext cx="1524000" cy="357187"/>
          </a:xfrm>
          <a:prstGeom prst="rect">
            <a:avLst/>
          </a:prstGeom>
          <a:solidFill>
            <a:srgbClr val="D7E4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chemeClr val="tx1"/>
              </a:solidFill>
            </a:endParaRPr>
          </a:p>
        </p:txBody>
      </p:sp>
      <p:sp>
        <p:nvSpPr>
          <p:cNvPr id="35844" name="Rectangle 4">
            <a:extLst>
              <a:ext uri="{FF2B5EF4-FFF2-40B4-BE49-F238E27FC236}">
                <a16:creationId xmlns:a16="http://schemas.microsoft.com/office/drawing/2014/main" id="{D1DA48C1-19D2-41D5-A672-1620EF449623}"/>
              </a:ext>
            </a:extLst>
          </p:cNvPr>
          <p:cNvSpPr>
            <a:spLocks noGrp="1" noChangeArrowheads="1"/>
          </p:cNvSpPr>
          <p:nvPr>
            <p:ph type="title"/>
          </p:nvPr>
        </p:nvSpPr>
        <p:spPr/>
        <p:txBody>
          <a:bodyPr/>
          <a:lstStyle/>
          <a:p>
            <a:pPr eaLnBrk="1" hangingPunct="1">
              <a:defRPr/>
            </a:pPr>
            <a:r>
              <a:rPr lang="en-US">
                <a:ea typeface="ＭＳ Ｐゴシック" charset="0"/>
                <a:cs typeface="+mj-cs"/>
              </a:rPr>
              <a:t>Human population growth</a:t>
            </a:r>
          </a:p>
        </p:txBody>
      </p:sp>
      <p:sp>
        <p:nvSpPr>
          <p:cNvPr id="48133" name="Rectangle 5" descr="Rectangle: Click to edit Master text styles&#10;Second level&#10;Third level&#10;Fourth level&#10;Fifth level">
            <a:extLst>
              <a:ext uri="{FF2B5EF4-FFF2-40B4-BE49-F238E27FC236}">
                <a16:creationId xmlns:a16="http://schemas.microsoft.com/office/drawing/2014/main" id="{4F8B2884-3635-459F-BEC6-F7CC38E0D1D5}"/>
              </a:ext>
            </a:extLst>
          </p:cNvPr>
          <p:cNvSpPr>
            <a:spLocks noGrp="1" noChangeArrowheads="1"/>
          </p:cNvSpPr>
          <p:nvPr>
            <p:ph type="body" idx="1"/>
          </p:nvPr>
        </p:nvSpPr>
        <p:spPr>
          <a:xfrm>
            <a:off x="63500" y="3295650"/>
            <a:ext cx="4570413" cy="735013"/>
          </a:xfrm>
          <a:solidFill>
            <a:srgbClr val="FFCC18"/>
          </a:solidFill>
          <a:effectLst>
            <a:outerShdw dist="35921" dir="2700000" algn="ctr" rotWithShape="0">
              <a:srgbClr val="000000"/>
            </a:outerShdw>
          </a:effectLst>
        </p:spPr>
        <p:txBody>
          <a:bodyPr/>
          <a:lstStyle/>
          <a:p>
            <a:pPr marL="0" indent="0" eaLnBrk="1" hangingPunct="1">
              <a:lnSpc>
                <a:spcPct val="90000"/>
              </a:lnSpc>
              <a:buFont typeface="Wingdings" panose="05000000000000000000" pitchFamily="2" charset="2"/>
              <a:buNone/>
            </a:pPr>
            <a:r>
              <a:rPr lang="en-US" altLang="en-US" sz="2200"/>
              <a:t>What factors have contributed to this exponential growth pattern? </a:t>
            </a:r>
          </a:p>
        </p:txBody>
      </p:sp>
      <p:sp>
        <p:nvSpPr>
          <p:cNvPr id="48134" name="Rectangle 6">
            <a:extLst>
              <a:ext uri="{FF2B5EF4-FFF2-40B4-BE49-F238E27FC236}">
                <a16:creationId xmlns:a16="http://schemas.microsoft.com/office/drawing/2014/main" id="{B49694B9-9638-4E12-B06D-D4C4B37AD176}"/>
              </a:ext>
            </a:extLst>
          </p:cNvPr>
          <p:cNvSpPr>
            <a:spLocks noChangeArrowheads="1"/>
          </p:cNvSpPr>
          <p:nvPr/>
        </p:nvSpPr>
        <p:spPr bwMode="auto">
          <a:xfrm>
            <a:off x="6042025" y="5562600"/>
            <a:ext cx="1795463" cy="2444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600">
                <a:solidFill>
                  <a:schemeClr val="tx2"/>
                </a:solidFill>
              </a:rPr>
              <a:t>1650</a:t>
            </a:r>
            <a:r>
              <a:rPr lang="en-US" altLang="en-US" sz="1600">
                <a:solidFill>
                  <a:schemeClr val="tx2"/>
                </a:solidFill>
                <a:sym typeface="Symbol" panose="05050102010706020507" pitchFamily="18" charset="2"/>
              </a:rPr>
              <a:t></a:t>
            </a:r>
            <a:r>
              <a:rPr lang="en-US" altLang="en-US" sz="1600">
                <a:solidFill>
                  <a:schemeClr val="tx2"/>
                </a:solidFill>
              </a:rPr>
              <a:t>500 million</a:t>
            </a:r>
          </a:p>
        </p:txBody>
      </p:sp>
      <p:sp>
        <p:nvSpPr>
          <p:cNvPr id="48135" name="Rectangle 7">
            <a:extLst>
              <a:ext uri="{FF2B5EF4-FFF2-40B4-BE49-F238E27FC236}">
                <a16:creationId xmlns:a16="http://schemas.microsoft.com/office/drawing/2014/main" id="{187A8B0E-4E93-48D2-A80B-CEDBB54EC9DF}"/>
              </a:ext>
            </a:extLst>
          </p:cNvPr>
          <p:cNvSpPr>
            <a:spLocks noChangeArrowheads="1"/>
          </p:cNvSpPr>
          <p:nvPr/>
        </p:nvSpPr>
        <p:spPr bwMode="auto">
          <a:xfrm>
            <a:off x="6600825" y="2120900"/>
            <a:ext cx="1512888" cy="2444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1600">
                <a:solidFill>
                  <a:schemeClr val="tx2"/>
                </a:solidFill>
              </a:rPr>
              <a:t>2005</a:t>
            </a:r>
            <a:r>
              <a:rPr lang="en-US" altLang="en-US" sz="1600">
                <a:solidFill>
                  <a:schemeClr val="tx2"/>
                </a:solidFill>
                <a:sym typeface="Symbol" panose="05050102010706020507" pitchFamily="18" charset="2"/>
              </a:rPr>
              <a:t></a:t>
            </a:r>
            <a:r>
              <a:rPr lang="en-US" altLang="en-US" sz="1600">
                <a:solidFill>
                  <a:schemeClr val="tx2"/>
                </a:solidFill>
              </a:rPr>
              <a:t>6 billion</a:t>
            </a:r>
          </a:p>
        </p:txBody>
      </p:sp>
      <p:grpSp>
        <p:nvGrpSpPr>
          <p:cNvPr id="48136" name="Group 8">
            <a:extLst>
              <a:ext uri="{FF2B5EF4-FFF2-40B4-BE49-F238E27FC236}">
                <a16:creationId xmlns:a16="http://schemas.microsoft.com/office/drawing/2014/main" id="{21F61636-9CCE-42BF-9BC9-FD2A9540944E}"/>
              </a:ext>
            </a:extLst>
          </p:cNvPr>
          <p:cNvGrpSpPr>
            <a:grpSpLocks/>
          </p:cNvGrpSpPr>
          <p:nvPr/>
        </p:nvGrpSpPr>
        <p:grpSpPr bwMode="auto">
          <a:xfrm>
            <a:off x="4953000" y="3587750"/>
            <a:ext cx="2976563" cy="2090738"/>
            <a:chOff x="3120" y="2148"/>
            <a:chExt cx="1875" cy="1317"/>
          </a:xfrm>
        </p:grpSpPr>
        <p:sp>
          <p:nvSpPr>
            <p:cNvPr id="48146" name="Line 9">
              <a:extLst>
                <a:ext uri="{FF2B5EF4-FFF2-40B4-BE49-F238E27FC236}">
                  <a16:creationId xmlns:a16="http://schemas.microsoft.com/office/drawing/2014/main" id="{F44A7AE3-7756-4A79-901E-17C3B1CAE7BA}"/>
                </a:ext>
              </a:extLst>
            </p:cNvPr>
            <p:cNvSpPr>
              <a:spLocks noChangeShapeType="1"/>
            </p:cNvSpPr>
            <p:nvPr/>
          </p:nvSpPr>
          <p:spPr bwMode="auto">
            <a:xfrm>
              <a:off x="4317" y="2284"/>
              <a:ext cx="678" cy="11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7" name="Rectangle 10">
              <a:extLst>
                <a:ext uri="{FF2B5EF4-FFF2-40B4-BE49-F238E27FC236}">
                  <a16:creationId xmlns:a16="http://schemas.microsoft.com/office/drawing/2014/main" id="{EC2E813A-5F0E-46EE-8378-E4E68B58E0E2}"/>
                </a:ext>
              </a:extLst>
            </p:cNvPr>
            <p:cNvSpPr>
              <a:spLocks noChangeArrowheads="1"/>
            </p:cNvSpPr>
            <p:nvPr/>
          </p:nvSpPr>
          <p:spPr bwMode="auto">
            <a:xfrm>
              <a:off x="3120" y="2148"/>
              <a:ext cx="12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500">
                  <a:solidFill>
                    <a:srgbClr val="000000"/>
                  </a:solidFill>
                </a:rPr>
                <a:t>Industrial Revolution</a:t>
              </a:r>
            </a:p>
          </p:txBody>
        </p:sp>
      </p:grpSp>
      <p:grpSp>
        <p:nvGrpSpPr>
          <p:cNvPr id="48137" name="Group 11">
            <a:extLst>
              <a:ext uri="{FF2B5EF4-FFF2-40B4-BE49-F238E27FC236}">
                <a16:creationId xmlns:a16="http://schemas.microsoft.com/office/drawing/2014/main" id="{5350216F-4C57-43D7-8DEC-3F6319EE8356}"/>
              </a:ext>
            </a:extLst>
          </p:cNvPr>
          <p:cNvGrpSpPr>
            <a:grpSpLocks/>
          </p:cNvGrpSpPr>
          <p:nvPr/>
        </p:nvGrpSpPr>
        <p:grpSpPr bwMode="auto">
          <a:xfrm>
            <a:off x="4841875" y="2513013"/>
            <a:ext cx="3152775" cy="2786062"/>
            <a:chOff x="3050" y="1471"/>
            <a:chExt cx="1986" cy="1755"/>
          </a:xfrm>
        </p:grpSpPr>
        <p:sp>
          <p:nvSpPr>
            <p:cNvPr id="48144" name="Line 12">
              <a:extLst>
                <a:ext uri="{FF2B5EF4-FFF2-40B4-BE49-F238E27FC236}">
                  <a16:creationId xmlns:a16="http://schemas.microsoft.com/office/drawing/2014/main" id="{35E5BAB2-7BF9-4594-AFB7-D2E88C9958B1}"/>
                </a:ext>
              </a:extLst>
            </p:cNvPr>
            <p:cNvSpPr>
              <a:spLocks noChangeShapeType="1"/>
            </p:cNvSpPr>
            <p:nvPr/>
          </p:nvSpPr>
          <p:spPr bwMode="auto">
            <a:xfrm>
              <a:off x="4399" y="1862"/>
              <a:ext cx="637" cy="13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5" name="Rectangle 13">
              <a:extLst>
                <a:ext uri="{FF2B5EF4-FFF2-40B4-BE49-F238E27FC236}">
                  <a16:creationId xmlns:a16="http://schemas.microsoft.com/office/drawing/2014/main" id="{22657AE0-BEC3-4291-BBC8-CC93E9ED9702}"/>
                </a:ext>
              </a:extLst>
            </p:cNvPr>
            <p:cNvSpPr>
              <a:spLocks noChangeArrowheads="1"/>
            </p:cNvSpPr>
            <p:nvPr/>
          </p:nvSpPr>
          <p:spPr bwMode="auto">
            <a:xfrm>
              <a:off x="3050" y="1471"/>
              <a:ext cx="136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500">
                  <a:solidFill>
                    <a:srgbClr val="000000"/>
                  </a:solidFill>
                </a:rPr>
                <a:t>Significant advances</a:t>
              </a:r>
            </a:p>
            <a:p>
              <a:pPr>
                <a:lnSpc>
                  <a:spcPct val="85000"/>
                </a:lnSpc>
                <a:spcBef>
                  <a:spcPct val="0"/>
                </a:spcBef>
                <a:buClrTx/>
                <a:buSzTx/>
                <a:buFontTx/>
                <a:buNone/>
              </a:pPr>
              <a:r>
                <a:rPr lang="en-US" altLang="en-US" sz="1500">
                  <a:solidFill>
                    <a:srgbClr val="000000"/>
                  </a:solidFill>
                </a:rPr>
                <a:t>in medicine through</a:t>
              </a:r>
            </a:p>
            <a:p>
              <a:pPr>
                <a:lnSpc>
                  <a:spcPct val="85000"/>
                </a:lnSpc>
                <a:spcBef>
                  <a:spcPct val="0"/>
                </a:spcBef>
                <a:buClrTx/>
                <a:buSzTx/>
                <a:buFontTx/>
                <a:buNone/>
              </a:pPr>
              <a:r>
                <a:rPr lang="en-US" altLang="en-US" sz="1500">
                  <a:solidFill>
                    <a:srgbClr val="000000"/>
                  </a:solidFill>
                </a:rPr>
                <a:t>science and technology</a:t>
              </a:r>
              <a:endParaRPr lang="en-US" altLang="en-US" sz="3200" b="0">
                <a:solidFill>
                  <a:schemeClr val="tx1"/>
                </a:solidFill>
              </a:endParaRPr>
            </a:p>
          </p:txBody>
        </p:sp>
      </p:grpSp>
      <p:sp>
        <p:nvSpPr>
          <p:cNvPr id="48138" name="Rectangle 14">
            <a:extLst>
              <a:ext uri="{FF2B5EF4-FFF2-40B4-BE49-F238E27FC236}">
                <a16:creationId xmlns:a16="http://schemas.microsoft.com/office/drawing/2014/main" id="{D84EF07F-EF1A-47F3-859E-867FD73A6005}"/>
              </a:ext>
            </a:extLst>
          </p:cNvPr>
          <p:cNvSpPr>
            <a:spLocks noChangeArrowheads="1"/>
          </p:cNvSpPr>
          <p:nvPr/>
        </p:nvSpPr>
        <p:spPr bwMode="auto">
          <a:xfrm>
            <a:off x="4635500" y="5167313"/>
            <a:ext cx="2819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500">
                <a:solidFill>
                  <a:srgbClr val="000000"/>
                </a:solidFill>
              </a:rPr>
              <a:t>Bubonic plague "Black Death"</a:t>
            </a:r>
            <a:endParaRPr lang="en-US" altLang="en-US" sz="1100">
              <a:solidFill>
                <a:srgbClr val="000000"/>
              </a:solidFill>
            </a:endParaRPr>
          </a:p>
        </p:txBody>
      </p:sp>
      <p:pic>
        <p:nvPicPr>
          <p:cNvPr id="48139" name="Picture 15" descr="penguinL">
            <a:extLst>
              <a:ext uri="{FF2B5EF4-FFF2-40B4-BE49-F238E27FC236}">
                <a16:creationId xmlns:a16="http://schemas.microsoft.com/office/drawing/2014/main" id="{5323963E-45F7-48A5-B57E-6860A6854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AutoShape 17">
            <a:extLst>
              <a:ext uri="{FF2B5EF4-FFF2-40B4-BE49-F238E27FC236}">
                <a16:creationId xmlns:a16="http://schemas.microsoft.com/office/drawing/2014/main" id="{8A8A6033-94BF-45CB-87CE-B51C38CA3E0C}"/>
              </a:ext>
            </a:extLst>
          </p:cNvPr>
          <p:cNvSpPr>
            <a:spLocks noChangeArrowheads="1"/>
          </p:cNvSpPr>
          <p:nvPr/>
        </p:nvSpPr>
        <p:spPr bwMode="auto">
          <a:xfrm flipH="1">
            <a:off x="6588125" y="0"/>
            <a:ext cx="2555875" cy="1131888"/>
          </a:xfrm>
          <a:prstGeom prst="wedgeEllipseCallout">
            <a:avLst>
              <a:gd name="adj1" fmla="val 27449"/>
              <a:gd name="adj2" fmla="val 137657"/>
            </a:avLst>
          </a:prstGeom>
          <a:solidFill>
            <a:srgbClr val="FFEA18"/>
          </a:solidFill>
          <a:ln w="38100">
            <a:solidFill>
              <a:srgbClr val="CC0000"/>
            </a:solidFill>
            <a:miter lim="800000"/>
            <a:headEnd/>
            <a:tailEnd/>
          </a:ln>
        </p:spPr>
        <p:txBody>
          <a:bodyPr wrap="none" lIns="0" tIns="0" rIns="0" bIns="0"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latin typeface="Comic Sans MS" panose="030F0702030302020204" pitchFamily="66" charset="0"/>
              </a:rPr>
              <a:t>Population of… </a:t>
            </a:r>
            <a:br>
              <a:rPr lang="en-US" altLang="en-US" sz="1800">
                <a:latin typeface="Comic Sans MS" panose="030F0702030302020204" pitchFamily="66" charset="0"/>
              </a:rPr>
            </a:br>
            <a:r>
              <a:rPr lang="en-US" altLang="en-US" sz="1800">
                <a:latin typeface="Comic Sans MS" panose="030F0702030302020204" pitchFamily="66" charset="0"/>
              </a:rPr>
              <a:t>China: 1.3 billion</a:t>
            </a:r>
          </a:p>
          <a:p>
            <a:pPr algn="ctr">
              <a:spcBef>
                <a:spcPct val="0"/>
              </a:spcBef>
              <a:buClrTx/>
              <a:buSzTx/>
              <a:buFontTx/>
              <a:buNone/>
            </a:pPr>
            <a:r>
              <a:rPr lang="en-US" altLang="en-US" sz="1800">
                <a:latin typeface="Comic Sans MS" panose="030F0702030302020204" pitchFamily="66" charset="0"/>
              </a:rPr>
              <a:t>India: 1.1 billion</a:t>
            </a:r>
          </a:p>
        </p:txBody>
      </p:sp>
      <p:sp>
        <p:nvSpPr>
          <p:cNvPr id="35853" name="Rectangle 18">
            <a:extLst>
              <a:ext uri="{FF2B5EF4-FFF2-40B4-BE49-F238E27FC236}">
                <a16:creationId xmlns:a16="http://schemas.microsoft.com/office/drawing/2014/main" id="{07FF743B-A66D-481D-AAA7-F5621229B4DD}"/>
              </a:ext>
            </a:extLst>
          </p:cNvPr>
          <p:cNvSpPr>
            <a:spLocks noChangeArrowheads="1"/>
          </p:cNvSpPr>
          <p:nvPr/>
        </p:nvSpPr>
        <p:spPr bwMode="auto">
          <a:xfrm>
            <a:off x="6053138" y="1177925"/>
            <a:ext cx="2851150" cy="701675"/>
          </a:xfrm>
          <a:prstGeom prst="rect">
            <a:avLst/>
          </a:prstGeom>
          <a:solidFill>
            <a:srgbClr val="BC0013"/>
          </a:solidFill>
          <a:ln>
            <a:noFill/>
          </a:ln>
          <a:effectLst>
            <a:outerShdw blurRad="63500" dist="38099" dir="2700000" algn="ctr" rotWithShape="0">
              <a:srgbClr val="000000">
                <a:alpha val="74998"/>
              </a:srgbClr>
            </a:outerShdw>
          </a:effectLst>
          <a:extLst>
            <a:ext uri="{91240B29-F687-4f45-9708-019B960494DF}"/>
          </a:extLst>
        </p:spPr>
        <p:txBody>
          <a:bodyPr wrap="none">
            <a:spAutoFit/>
          </a:bodyPr>
          <a:lstStyle/>
          <a:p>
            <a:pPr algn="r">
              <a:defRPr/>
            </a:pPr>
            <a:r>
              <a:rPr lang="en-US" sz="2000">
                <a:solidFill>
                  <a:schemeClr val="bg1"/>
                </a:solidFill>
                <a:latin typeface="Arial" charset="0"/>
                <a:ea typeface="ＭＳ Ｐゴシック" charset="0"/>
              </a:rPr>
              <a:t>adding 82 million/year</a:t>
            </a:r>
          </a:p>
          <a:p>
            <a:pPr algn="r">
              <a:defRPr/>
            </a:pPr>
            <a:r>
              <a:rPr lang="en-US" sz="2000">
                <a:solidFill>
                  <a:schemeClr val="bg1"/>
                </a:solidFill>
                <a:latin typeface="Arial" charset="0"/>
                <a:ea typeface="ＭＳ Ｐゴシック" charset="0"/>
              </a:rPr>
              <a:t>~ 200,000 per day</a:t>
            </a:r>
            <a:r>
              <a:rPr lang="en-US" sz="2000" i="1">
                <a:solidFill>
                  <a:schemeClr val="bg1"/>
                </a:solidFill>
                <a:latin typeface="Arial" charset="0"/>
                <a:ea typeface="ＭＳ Ｐゴシック" charset="0"/>
              </a:rPr>
              <a:t>!</a:t>
            </a:r>
            <a:endParaRPr lang="en-US" sz="2000">
              <a:solidFill>
                <a:schemeClr val="bg1"/>
              </a:solidFill>
              <a:latin typeface="Arial" charset="0"/>
              <a:ea typeface="ＭＳ Ｐゴシック" charset="0"/>
            </a:endParaRPr>
          </a:p>
        </p:txBody>
      </p:sp>
      <p:sp>
        <p:nvSpPr>
          <p:cNvPr id="35854" name="Rectangle 19" descr="Rectangle: Click to edit Master text styles&#10;Second level&#10;Third level&#10;Fourth level&#10;Fifth level">
            <a:extLst>
              <a:ext uri="{FF2B5EF4-FFF2-40B4-BE49-F238E27FC236}">
                <a16:creationId xmlns:a16="http://schemas.microsoft.com/office/drawing/2014/main" id="{E1288E1D-6683-4153-B84D-BF563862009B}"/>
              </a:ext>
            </a:extLst>
          </p:cNvPr>
          <p:cNvSpPr>
            <a:spLocks noChangeArrowheads="1"/>
          </p:cNvSpPr>
          <p:nvPr/>
        </p:nvSpPr>
        <p:spPr bwMode="auto">
          <a:xfrm>
            <a:off x="63500" y="1282700"/>
            <a:ext cx="3751263" cy="1938338"/>
          </a:xfrm>
          <a:prstGeom prst="rect">
            <a:avLst/>
          </a:prstGeom>
          <a:solidFill>
            <a:schemeClr val="tx1"/>
          </a:solidFill>
          <a:ln>
            <a:noFill/>
          </a:ln>
          <a:effectLst>
            <a:outerShdw blurRad="63500" dist="38099" dir="2700000" algn="ctr" rotWithShape="0">
              <a:srgbClr val="000000">
                <a:alpha val="74998"/>
              </a:srgbClr>
            </a:outerShdw>
          </a:effectLst>
          <a:extLst>
            <a:ext uri="{91240B29-F687-4f45-9708-019B960494DF}"/>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buClr>
                <a:srgbClr val="0F116A"/>
              </a:buClr>
              <a:buSzPct val="120000"/>
              <a:buFont typeface="Wingdings" panose="05000000000000000000" pitchFamily="2" charset="2"/>
              <a:buNone/>
              <a:defRPr/>
            </a:pPr>
            <a:r>
              <a:rPr lang="en-US" altLang="en-US" sz="2200" u="sng">
                <a:solidFill>
                  <a:schemeClr val="bg1"/>
                </a:solidFill>
              </a:rPr>
              <a:t>Doubling times</a:t>
            </a:r>
            <a:endParaRPr lang="en-US" altLang="en-US" sz="2200">
              <a:solidFill>
                <a:schemeClr val="bg1"/>
              </a:solidFill>
            </a:endParaRPr>
          </a:p>
          <a:p>
            <a:pPr eaLnBrk="1" hangingPunct="1">
              <a:lnSpc>
                <a:spcPct val="90000"/>
              </a:lnSpc>
              <a:spcBef>
                <a:spcPct val="20000"/>
              </a:spcBef>
              <a:buClr>
                <a:srgbClr val="0F116A"/>
              </a:buClr>
              <a:buSzPct val="120000"/>
              <a:buFont typeface="Wingdings" panose="05000000000000000000" pitchFamily="2" charset="2"/>
              <a:buNone/>
              <a:defRPr/>
            </a:pPr>
            <a:r>
              <a:rPr lang="en-US" altLang="en-US" sz="2200">
                <a:solidFill>
                  <a:schemeClr val="bg1"/>
                </a:solidFill>
              </a:rPr>
              <a:t>250m </a:t>
            </a:r>
            <a:r>
              <a:rPr lang="en-US" altLang="en-US" sz="2200">
                <a:solidFill>
                  <a:schemeClr val="bg1"/>
                </a:solidFill>
                <a:sym typeface="Symbol" panose="05050102010706020507" pitchFamily="18" charset="2"/>
              </a:rPr>
              <a:t> </a:t>
            </a:r>
            <a:r>
              <a:rPr lang="en-US" altLang="en-US" sz="2200">
                <a:solidFill>
                  <a:schemeClr val="bg1"/>
                </a:solidFill>
              </a:rPr>
              <a:t>500m =  y ()</a:t>
            </a:r>
          </a:p>
          <a:p>
            <a:pPr eaLnBrk="1" hangingPunct="1">
              <a:lnSpc>
                <a:spcPct val="90000"/>
              </a:lnSpc>
              <a:spcBef>
                <a:spcPct val="20000"/>
              </a:spcBef>
              <a:buClr>
                <a:srgbClr val="0F116A"/>
              </a:buClr>
              <a:buSzPct val="120000"/>
              <a:buFont typeface="Wingdings" panose="05000000000000000000" pitchFamily="2" charset="2"/>
              <a:buNone/>
              <a:defRPr/>
            </a:pPr>
            <a:r>
              <a:rPr lang="en-US" altLang="en-US" sz="2200">
                <a:solidFill>
                  <a:schemeClr val="bg1"/>
                </a:solidFill>
              </a:rPr>
              <a:t>500m </a:t>
            </a:r>
            <a:r>
              <a:rPr lang="en-US" altLang="en-US" sz="2200">
                <a:solidFill>
                  <a:schemeClr val="bg1"/>
                </a:solidFill>
                <a:sym typeface="Symbol" panose="05050102010706020507" pitchFamily="18" charset="2"/>
              </a:rPr>
              <a:t> </a:t>
            </a:r>
            <a:r>
              <a:rPr lang="en-US" altLang="en-US" sz="2200">
                <a:solidFill>
                  <a:schemeClr val="bg1"/>
                </a:solidFill>
              </a:rPr>
              <a:t>1b = y ()</a:t>
            </a:r>
          </a:p>
          <a:p>
            <a:pPr eaLnBrk="1" hangingPunct="1">
              <a:lnSpc>
                <a:spcPct val="90000"/>
              </a:lnSpc>
              <a:spcBef>
                <a:spcPct val="20000"/>
              </a:spcBef>
              <a:buClr>
                <a:srgbClr val="0F116A"/>
              </a:buClr>
              <a:buSzPct val="120000"/>
              <a:buFont typeface="Wingdings" panose="05000000000000000000" pitchFamily="2" charset="2"/>
              <a:buNone/>
              <a:defRPr/>
            </a:pPr>
            <a:r>
              <a:rPr lang="en-US" altLang="en-US" sz="2200">
                <a:solidFill>
                  <a:schemeClr val="bg1"/>
                </a:solidFill>
              </a:rPr>
              <a:t>1b </a:t>
            </a:r>
            <a:r>
              <a:rPr lang="en-US" altLang="en-US" sz="2200">
                <a:solidFill>
                  <a:schemeClr val="bg1"/>
                </a:solidFill>
                <a:sym typeface="Symbol" panose="05050102010706020507" pitchFamily="18" charset="2"/>
              </a:rPr>
              <a:t> 2b = 80y (1850–1930)</a:t>
            </a:r>
          </a:p>
          <a:p>
            <a:pPr eaLnBrk="1" hangingPunct="1">
              <a:lnSpc>
                <a:spcPct val="90000"/>
              </a:lnSpc>
              <a:spcBef>
                <a:spcPct val="20000"/>
              </a:spcBef>
              <a:buClr>
                <a:srgbClr val="0F116A"/>
              </a:buClr>
              <a:buSzPct val="120000"/>
              <a:buFont typeface="Wingdings" panose="05000000000000000000" pitchFamily="2" charset="2"/>
              <a:buNone/>
              <a:defRPr/>
            </a:pPr>
            <a:r>
              <a:rPr lang="en-US" altLang="en-US" sz="2200">
                <a:solidFill>
                  <a:schemeClr val="bg1"/>
                </a:solidFill>
                <a:sym typeface="Symbol" panose="05050102010706020507" pitchFamily="18" charset="2"/>
              </a:rPr>
              <a:t>2b  4b = 75y (1930–1975) </a:t>
            </a:r>
          </a:p>
        </p:txBody>
      </p:sp>
      <p:sp>
        <p:nvSpPr>
          <p:cNvPr id="48143" name="AutoShape 16">
            <a:extLst>
              <a:ext uri="{FF2B5EF4-FFF2-40B4-BE49-F238E27FC236}">
                <a16:creationId xmlns:a16="http://schemas.microsoft.com/office/drawing/2014/main" id="{1534B735-45F4-45F1-8B9B-36213440751D}"/>
              </a:ext>
            </a:extLst>
          </p:cNvPr>
          <p:cNvSpPr>
            <a:spLocks noChangeArrowheads="1"/>
          </p:cNvSpPr>
          <p:nvPr/>
        </p:nvSpPr>
        <p:spPr bwMode="auto">
          <a:xfrm flipH="1">
            <a:off x="1739900" y="4418013"/>
            <a:ext cx="2433638" cy="1392237"/>
          </a:xfrm>
          <a:prstGeom prst="wedgeEllipseCallout">
            <a:avLst>
              <a:gd name="adj1" fmla="val 76481"/>
              <a:gd name="adj2" fmla="val 43611"/>
            </a:avLst>
          </a:prstGeom>
          <a:solidFill>
            <a:srgbClr val="FFEA18"/>
          </a:solidFill>
          <a:ln w="38100">
            <a:solidFill>
              <a:srgbClr val="CC0000"/>
            </a:solidFill>
            <a:miter lim="800000"/>
            <a:headEnd/>
            <a:tailEnd/>
          </a:ln>
        </p:spPr>
        <p:txBody>
          <a:bodyPr wrap="none" lIns="0" tIns="0" rIns="0" bIns="0"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latin typeface="Comic Sans MS" panose="030F0702030302020204" pitchFamily="66" charset="0"/>
              </a:rPr>
              <a:t>Is the human </a:t>
            </a:r>
            <a:br>
              <a:rPr lang="en-US" altLang="en-US" sz="1800">
                <a:latin typeface="Comic Sans MS" panose="030F0702030302020204" pitchFamily="66" charset="0"/>
              </a:rPr>
            </a:br>
            <a:r>
              <a:rPr lang="en-US" altLang="en-US" sz="1800">
                <a:latin typeface="Comic Sans MS" panose="030F0702030302020204" pitchFamily="66" charset="0"/>
              </a:rPr>
              <a:t>population reaching</a:t>
            </a:r>
            <a:br>
              <a:rPr lang="en-US" altLang="en-US" sz="1800">
                <a:latin typeface="Comic Sans MS" panose="030F0702030302020204" pitchFamily="66" charset="0"/>
              </a:rPr>
            </a:br>
            <a:r>
              <a:rPr lang="en-US" altLang="en-US" sz="1800">
                <a:latin typeface="Comic Sans MS" panose="030F0702030302020204" pitchFamily="66" charset="0"/>
              </a:rPr>
              <a:t>carrying capacity?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8C10E6D-7FB4-429C-984A-3A5B60245226}"/>
              </a:ext>
            </a:extLst>
          </p:cNvPr>
          <p:cNvSpPr>
            <a:spLocks noChangeArrowheads="1"/>
          </p:cNvSpPr>
          <p:nvPr/>
        </p:nvSpPr>
        <p:spPr bwMode="auto">
          <a:xfrm>
            <a:off x="762000" y="2887663"/>
            <a:ext cx="1565275" cy="1282700"/>
          </a:xfrm>
          <a:prstGeom prst="rect">
            <a:avLst/>
          </a:prstGeom>
          <a:solidFill>
            <a:srgbClr val="BC0013"/>
          </a:solidFill>
          <a:ln>
            <a:noFill/>
          </a:ln>
          <a:effectLst>
            <a:outerShdw blurRad="63500" dist="38099" dir="2700000" algn="ctr" rotWithShape="0">
              <a:srgbClr val="000000">
                <a:alpha val="75000"/>
              </a:srgbClr>
            </a:outerShdw>
          </a:effectLst>
          <a:extLst>
            <a:ext uri="{91240B29-F687-4f45-9708-019B960494DF}"/>
          </a:extLst>
        </p:spPr>
        <p:txBody>
          <a:bodyPr>
            <a:spAutoFit/>
          </a:bodyPr>
          <a:lstStyle/>
          <a:p>
            <a:pPr algn="ctr">
              <a:defRPr/>
            </a:pPr>
            <a:r>
              <a:rPr lang="en-US" sz="2600">
                <a:solidFill>
                  <a:schemeClr val="bg1"/>
                </a:solidFill>
                <a:latin typeface="Arial" charset="0"/>
                <a:ea typeface="ＭＳ Ｐゴシック" charset="0"/>
              </a:rPr>
              <a:t>K =</a:t>
            </a:r>
            <a:br>
              <a:rPr lang="en-US" sz="2600">
                <a:solidFill>
                  <a:schemeClr val="bg1"/>
                </a:solidFill>
                <a:latin typeface="Arial" charset="0"/>
                <a:ea typeface="ＭＳ Ｐゴシック" charset="0"/>
              </a:rPr>
            </a:br>
            <a:r>
              <a:rPr lang="en-US" sz="2600">
                <a:solidFill>
                  <a:schemeClr val="bg1"/>
                </a:solidFill>
                <a:latin typeface="Arial" charset="0"/>
                <a:ea typeface="ＭＳ Ｐゴシック" charset="0"/>
              </a:rPr>
              <a:t>carrying</a:t>
            </a:r>
            <a:br>
              <a:rPr lang="en-US" sz="2600">
                <a:solidFill>
                  <a:schemeClr val="bg1"/>
                </a:solidFill>
                <a:latin typeface="Arial" charset="0"/>
                <a:ea typeface="ＭＳ Ｐゴシック" charset="0"/>
              </a:rPr>
            </a:br>
            <a:r>
              <a:rPr lang="en-US" sz="2600">
                <a:solidFill>
                  <a:schemeClr val="bg1"/>
                </a:solidFill>
                <a:latin typeface="Arial" charset="0"/>
                <a:ea typeface="ＭＳ Ｐゴシック" charset="0"/>
              </a:rPr>
              <a:t>capacity</a:t>
            </a:r>
          </a:p>
        </p:txBody>
      </p:sp>
      <p:pic>
        <p:nvPicPr>
          <p:cNvPr id="28675" name="Picture 3" descr="52-11-PopGrwthLogisticMod-L">
            <a:extLst>
              <a:ext uri="{FF2B5EF4-FFF2-40B4-BE49-F238E27FC236}">
                <a16:creationId xmlns:a16="http://schemas.microsoft.com/office/drawing/2014/main" id="{F601E404-5E61-42BD-A031-47CD6884505C}"/>
              </a:ext>
            </a:extLst>
          </p:cNvPr>
          <p:cNvPicPr>
            <a:picLocks noChangeAspect="1" noChangeArrowheads="1"/>
          </p:cNvPicPr>
          <p:nvPr/>
        </p:nvPicPr>
        <p:blipFill>
          <a:blip r:embed="rId3"/>
          <a:srcRect l="1025" r="1025" b="3600"/>
          <a:stretch>
            <a:fillRect/>
          </a:stretch>
        </p:blipFill>
        <p:spPr bwMode="auto">
          <a:xfrm>
            <a:off x="3454400" y="2093913"/>
            <a:ext cx="5429250" cy="4567237"/>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28676" name="Rectangle 4">
            <a:extLst>
              <a:ext uri="{FF2B5EF4-FFF2-40B4-BE49-F238E27FC236}">
                <a16:creationId xmlns:a16="http://schemas.microsoft.com/office/drawing/2014/main" id="{D849D80F-32C3-4A30-B60E-23933CA15C5A}"/>
              </a:ext>
            </a:extLst>
          </p:cNvPr>
          <p:cNvSpPr>
            <a:spLocks noGrp="1" noChangeArrowheads="1"/>
          </p:cNvSpPr>
          <p:nvPr>
            <p:ph type="title"/>
          </p:nvPr>
        </p:nvSpPr>
        <p:spPr>
          <a:xfrm>
            <a:off x="620713" y="685800"/>
            <a:ext cx="7772400" cy="762000"/>
          </a:xfrm>
        </p:spPr>
        <p:txBody>
          <a:bodyPr/>
          <a:lstStyle/>
          <a:p>
            <a:pPr eaLnBrk="1" hangingPunct="1">
              <a:defRPr/>
            </a:pPr>
            <a:r>
              <a:rPr lang="en-US">
                <a:ea typeface="ＭＳ Ｐゴシック" charset="0"/>
                <a:cs typeface="+mj-cs"/>
              </a:rPr>
              <a:t>Logistic rate of growth</a:t>
            </a:r>
          </a:p>
        </p:txBody>
      </p:sp>
      <p:sp>
        <p:nvSpPr>
          <p:cNvPr id="28677" name="Rectangle 5" descr="Rectangle: Click to edit Master text styles&#10;Second level&#10;Third level&#10;Fourth level&#10;Fifth level">
            <a:extLst>
              <a:ext uri="{FF2B5EF4-FFF2-40B4-BE49-F238E27FC236}">
                <a16:creationId xmlns:a16="http://schemas.microsoft.com/office/drawing/2014/main" id="{87F9CF2A-88FE-4C31-A466-EA9C8ADA5794}"/>
              </a:ext>
            </a:extLst>
          </p:cNvPr>
          <p:cNvSpPr>
            <a:spLocks noGrp="1" noChangeArrowheads="1"/>
          </p:cNvSpPr>
          <p:nvPr>
            <p:ph type="body" idx="1"/>
          </p:nvPr>
        </p:nvSpPr>
        <p:spPr>
          <a:xfrm>
            <a:off x="701675" y="1371600"/>
            <a:ext cx="8040688" cy="1389063"/>
          </a:xfrm>
        </p:spPr>
        <p:txBody>
          <a:bodyPr/>
          <a:lstStyle/>
          <a:p>
            <a:pPr eaLnBrk="1" hangingPunct="1">
              <a:buFont typeface="Wingdings" charset="0"/>
              <a:buChar char="§"/>
              <a:defRPr/>
            </a:pPr>
            <a:r>
              <a:rPr lang="en-US">
                <a:ea typeface="ＭＳ Ｐゴシック" charset="0"/>
                <a:cs typeface="+mn-cs"/>
              </a:rPr>
              <a:t>Can populations continue to grow exponentially?</a:t>
            </a:r>
          </a:p>
        </p:txBody>
      </p:sp>
      <p:sp>
        <p:nvSpPr>
          <p:cNvPr id="28678" name="Rectangle 6" descr="Rectangle: Click to edit Master text styles&#10;Second level&#10;Third level&#10;Fourth level&#10;Fifth level">
            <a:extLst>
              <a:ext uri="{FF2B5EF4-FFF2-40B4-BE49-F238E27FC236}">
                <a16:creationId xmlns:a16="http://schemas.microsoft.com/office/drawing/2014/main" id="{32A5ACDA-5D3C-4A14-939E-A0EB331F953E}"/>
              </a:ext>
            </a:extLst>
          </p:cNvPr>
          <p:cNvSpPr>
            <a:spLocks noChangeArrowheads="1"/>
          </p:cNvSpPr>
          <p:nvPr/>
        </p:nvSpPr>
        <p:spPr bwMode="auto">
          <a:xfrm>
            <a:off x="3940175" y="1866900"/>
            <a:ext cx="2349500" cy="360363"/>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txBody>
          <a:bodyPr lIns="45720" tIns="0" rIns="0" bIns="0"/>
          <a:lstStyle/>
          <a:p>
            <a:pPr marL="342900" indent="-342900" eaLnBrk="1" hangingPunct="1">
              <a:lnSpc>
                <a:spcPct val="90000"/>
              </a:lnSpc>
              <a:spcBef>
                <a:spcPct val="20000"/>
              </a:spcBef>
              <a:buClr>
                <a:srgbClr val="0F116A"/>
              </a:buClr>
              <a:buSzPct val="120000"/>
              <a:buFont typeface="Wingdings" charset="0"/>
              <a:buNone/>
              <a:defRPr/>
            </a:pPr>
            <a:r>
              <a:rPr lang="en-US" sz="2600">
                <a:solidFill>
                  <a:srgbClr val="BC0013"/>
                </a:solidFill>
                <a:latin typeface="Arial" charset="0"/>
                <a:ea typeface="ＭＳ Ｐゴシック" charset="0"/>
              </a:rPr>
              <a:t>Of course </a:t>
            </a:r>
            <a:r>
              <a:rPr lang="en-US" sz="2600" u="sng">
                <a:solidFill>
                  <a:srgbClr val="BC0013"/>
                </a:solidFill>
                <a:latin typeface="Arial" charset="0"/>
                <a:ea typeface="ＭＳ Ｐゴシック" charset="0"/>
              </a:rPr>
              <a:t>not</a:t>
            </a:r>
            <a:r>
              <a:rPr lang="en-US" sz="2600">
                <a:solidFill>
                  <a:srgbClr val="BC0013"/>
                </a:solidFill>
                <a:latin typeface="Arial" charset="0"/>
                <a:ea typeface="ＭＳ Ｐゴシック" charset="0"/>
              </a:rPr>
              <a:t>!</a:t>
            </a:r>
          </a:p>
        </p:txBody>
      </p:sp>
      <p:sp>
        <p:nvSpPr>
          <p:cNvPr id="50183" name="Line 7">
            <a:extLst>
              <a:ext uri="{FF2B5EF4-FFF2-40B4-BE49-F238E27FC236}">
                <a16:creationId xmlns:a16="http://schemas.microsoft.com/office/drawing/2014/main" id="{8200107B-4132-4CA3-AB3A-82BF30118926}"/>
              </a:ext>
            </a:extLst>
          </p:cNvPr>
          <p:cNvSpPr>
            <a:spLocks noChangeShapeType="1"/>
          </p:cNvSpPr>
          <p:nvPr/>
        </p:nvSpPr>
        <p:spPr bwMode="auto">
          <a:xfrm flipH="1">
            <a:off x="2339975" y="3476625"/>
            <a:ext cx="2090738" cy="0"/>
          </a:xfrm>
          <a:prstGeom prst="line">
            <a:avLst/>
          </a:prstGeom>
          <a:noFill/>
          <a:ln w="57150">
            <a:solidFill>
              <a:srgbClr val="DD011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0" name="Rectangle 8">
            <a:extLst>
              <a:ext uri="{FF2B5EF4-FFF2-40B4-BE49-F238E27FC236}">
                <a16:creationId xmlns:a16="http://schemas.microsoft.com/office/drawing/2014/main" id="{B3EF8B28-A9CB-4DB6-BEE2-B5657060E808}"/>
              </a:ext>
            </a:extLst>
          </p:cNvPr>
          <p:cNvSpPr>
            <a:spLocks noChangeArrowheads="1"/>
          </p:cNvSpPr>
          <p:nvPr/>
        </p:nvSpPr>
        <p:spPr bwMode="auto">
          <a:xfrm>
            <a:off x="7019925" y="4879975"/>
            <a:ext cx="2060575" cy="701675"/>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txBody>
          <a:bodyPr lIns="45720" rIns="0" anchor="ctr">
            <a:spAutoFit/>
          </a:bodyPr>
          <a:lstStyle/>
          <a:p>
            <a:pPr>
              <a:defRPr/>
            </a:pPr>
            <a:r>
              <a:rPr lang="en-US" sz="2000">
                <a:solidFill>
                  <a:srgbClr val="BC0013"/>
                </a:solidFill>
                <a:latin typeface="Arial" charset="0"/>
                <a:ea typeface="ＭＳ Ｐゴシック" charset="0"/>
              </a:rPr>
              <a:t>effect of </a:t>
            </a:r>
            <a:br>
              <a:rPr lang="en-US" sz="2000">
                <a:solidFill>
                  <a:srgbClr val="BC0013"/>
                </a:solidFill>
                <a:latin typeface="Arial" charset="0"/>
                <a:ea typeface="ＭＳ Ｐゴシック" charset="0"/>
              </a:rPr>
            </a:br>
            <a:r>
              <a:rPr lang="en-US" sz="2000">
                <a:solidFill>
                  <a:srgbClr val="BC0013"/>
                </a:solidFill>
                <a:latin typeface="Arial" charset="0"/>
                <a:ea typeface="ＭＳ Ｐゴシック" charset="0"/>
              </a:rPr>
              <a:t>natural controls</a:t>
            </a:r>
            <a:endParaRPr lang="en-US" sz="1800">
              <a:solidFill>
                <a:srgbClr val="0F116A"/>
              </a:solidFill>
              <a:latin typeface="Arial" charset="0"/>
              <a:ea typeface="ＭＳ Ｐゴシック" charset="0"/>
            </a:endParaRPr>
          </a:p>
        </p:txBody>
      </p:sp>
      <p:sp>
        <p:nvSpPr>
          <p:cNvPr id="28681" name="Rectangle 9">
            <a:extLst>
              <a:ext uri="{FF2B5EF4-FFF2-40B4-BE49-F238E27FC236}">
                <a16:creationId xmlns:a16="http://schemas.microsoft.com/office/drawing/2014/main" id="{0006FA27-89A4-4398-B74A-BC6491CCA152}"/>
              </a:ext>
            </a:extLst>
          </p:cNvPr>
          <p:cNvSpPr>
            <a:spLocks noChangeArrowheads="1"/>
          </p:cNvSpPr>
          <p:nvPr/>
        </p:nvSpPr>
        <p:spPr bwMode="auto">
          <a:xfrm>
            <a:off x="6432550" y="2513013"/>
            <a:ext cx="2413000" cy="396875"/>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txBody>
          <a:bodyPr lIns="45720" rIns="0" anchor="ctr">
            <a:spAutoFit/>
          </a:bodyPr>
          <a:lstStyle/>
          <a:p>
            <a:pPr>
              <a:defRPr/>
            </a:pPr>
            <a:r>
              <a:rPr lang="en-US" sz="2000" dirty="0">
                <a:solidFill>
                  <a:srgbClr val="0F116A"/>
                </a:solidFill>
                <a:latin typeface="Arial" charset="0"/>
                <a:ea typeface="ＭＳ Ｐゴシック" charset="0"/>
              </a:rPr>
              <a:t>no natural controls</a:t>
            </a:r>
            <a:endParaRPr lang="en-US" sz="1800" dirty="0">
              <a:solidFill>
                <a:srgbClr val="0F116A"/>
              </a:solidFill>
              <a:latin typeface="Arial" charset="0"/>
              <a:ea typeface="ＭＳ Ｐゴシック" charset="0"/>
            </a:endParaRPr>
          </a:p>
        </p:txBody>
      </p:sp>
      <p:pic>
        <p:nvPicPr>
          <p:cNvPr id="50186" name="Picture 10" descr="penguinL">
            <a:extLst>
              <a:ext uri="{FF2B5EF4-FFF2-40B4-BE49-F238E27FC236}">
                <a16:creationId xmlns:a16="http://schemas.microsoft.com/office/drawing/2014/main" id="{44CC1E09-08B2-481B-BDC0-E70D33A40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AutoShape 11">
            <a:extLst>
              <a:ext uri="{FF2B5EF4-FFF2-40B4-BE49-F238E27FC236}">
                <a16:creationId xmlns:a16="http://schemas.microsoft.com/office/drawing/2014/main" id="{9C3A4509-4DCB-49FF-9E61-1156E13DF521}"/>
              </a:ext>
            </a:extLst>
          </p:cNvPr>
          <p:cNvSpPr>
            <a:spLocks noChangeArrowheads="1"/>
          </p:cNvSpPr>
          <p:nvPr/>
        </p:nvSpPr>
        <p:spPr bwMode="auto">
          <a:xfrm flipH="1">
            <a:off x="1473200" y="4987925"/>
            <a:ext cx="2433638" cy="922338"/>
          </a:xfrm>
          <a:prstGeom prst="wedgeEllipseCallout">
            <a:avLst>
              <a:gd name="adj1" fmla="val 67023"/>
              <a:gd name="adj2" fmla="val 30894"/>
            </a:avLst>
          </a:prstGeom>
          <a:solidFill>
            <a:srgbClr val="FFEA18"/>
          </a:solidFill>
          <a:ln w="38100">
            <a:solidFill>
              <a:srgbClr val="CC0000"/>
            </a:solidFill>
            <a:miter lim="800000"/>
            <a:headEnd/>
            <a:tailEnd/>
          </a:ln>
        </p:spPr>
        <p:txBody>
          <a:bodyPr wrap="none" lIns="0" tIns="0" rIns="0" bIns="0"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latin typeface="Comic Sans MS" panose="030F0702030302020204" pitchFamily="66" charset="0"/>
              </a:rPr>
              <a:t>What happens as </a:t>
            </a:r>
            <a:br>
              <a:rPr lang="en-US" altLang="en-US" sz="1800">
                <a:latin typeface="Comic Sans MS" panose="030F0702030302020204" pitchFamily="66" charset="0"/>
              </a:rPr>
            </a:br>
            <a:r>
              <a:rPr lang="en-US" altLang="en-US" sz="1800">
                <a:latin typeface="Comic Sans MS" panose="030F0702030302020204" pitchFamily="66" charset="0"/>
              </a:rPr>
              <a:t>N approaches K</a:t>
            </a:r>
            <a:r>
              <a:rPr lang="en-US" altLang="en-US" sz="1800">
                <a:latin typeface="Comic Sans MS" panose="030F0702030302020204" pitchFamily="66" charset="0"/>
                <a:ea typeface="Geneva" pitchFamily="84" charset="-128"/>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a:extLst>
              <a:ext uri="{FF2B5EF4-FFF2-40B4-BE49-F238E27FC236}">
                <a16:creationId xmlns:a16="http://schemas.microsoft.com/office/drawing/2014/main" id="{37BEF5EB-90EB-4FD7-89FB-64C0B0E29865}"/>
              </a:ext>
            </a:extLst>
          </p:cNvPr>
          <p:cNvGrpSpPr>
            <a:grpSpLocks/>
          </p:cNvGrpSpPr>
          <p:nvPr/>
        </p:nvGrpSpPr>
        <p:grpSpPr bwMode="auto">
          <a:xfrm>
            <a:off x="4306888" y="3775075"/>
            <a:ext cx="4630737" cy="3000375"/>
            <a:chOff x="2713" y="2357"/>
            <a:chExt cx="2917" cy="1890"/>
          </a:xfrm>
        </p:grpSpPr>
        <p:pic>
          <p:nvPicPr>
            <p:cNvPr id="29718" name="Picture 3">
              <a:extLst>
                <a:ext uri="{FF2B5EF4-FFF2-40B4-BE49-F238E27FC236}">
                  <a16:creationId xmlns:a16="http://schemas.microsoft.com/office/drawing/2014/main" id="{B8630E12-E3B6-40FA-97A1-973258CDC504}"/>
                </a:ext>
              </a:extLst>
            </p:cNvPr>
            <p:cNvPicPr>
              <a:picLocks noChangeAspect="1" noChangeArrowheads="1"/>
            </p:cNvPicPr>
            <p:nvPr/>
          </p:nvPicPr>
          <p:blipFill>
            <a:blip r:embed="rId3"/>
            <a:srcRect t="7500" r="563" b="6599"/>
            <a:stretch>
              <a:fillRect/>
            </a:stretch>
          </p:blipFill>
          <p:spPr bwMode="auto">
            <a:xfrm>
              <a:off x="2713" y="2357"/>
              <a:ext cx="2917" cy="1890"/>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52247" name="Rectangle 4">
              <a:extLst>
                <a:ext uri="{FF2B5EF4-FFF2-40B4-BE49-F238E27FC236}">
                  <a16:creationId xmlns:a16="http://schemas.microsoft.com/office/drawing/2014/main" id="{AD8DB4FE-218B-4C31-BF89-8C235314B6E5}"/>
                </a:ext>
              </a:extLst>
            </p:cNvPr>
            <p:cNvSpPr>
              <a:spLocks noChangeArrowheads="1"/>
            </p:cNvSpPr>
            <p:nvPr/>
          </p:nvSpPr>
          <p:spPr bwMode="auto">
            <a:xfrm>
              <a:off x="3107" y="2401"/>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500</a:t>
              </a:r>
              <a:endParaRPr lang="en-US" altLang="en-US" sz="1400" b="0">
                <a:solidFill>
                  <a:srgbClr val="000000"/>
                </a:solidFill>
              </a:endParaRPr>
            </a:p>
          </p:txBody>
        </p:sp>
        <p:sp>
          <p:nvSpPr>
            <p:cNvPr id="52248" name="Rectangle 5">
              <a:extLst>
                <a:ext uri="{FF2B5EF4-FFF2-40B4-BE49-F238E27FC236}">
                  <a16:creationId xmlns:a16="http://schemas.microsoft.com/office/drawing/2014/main" id="{2941C3D2-982B-4D91-9011-CC17EDEAAF8B}"/>
                </a:ext>
              </a:extLst>
            </p:cNvPr>
            <p:cNvSpPr>
              <a:spLocks noChangeArrowheads="1"/>
            </p:cNvSpPr>
            <p:nvPr/>
          </p:nvSpPr>
          <p:spPr bwMode="auto">
            <a:xfrm>
              <a:off x="3107" y="2663"/>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400</a:t>
              </a:r>
              <a:endParaRPr lang="en-US" altLang="en-US" sz="1400" b="0">
                <a:solidFill>
                  <a:srgbClr val="000000"/>
                </a:solidFill>
              </a:endParaRPr>
            </a:p>
          </p:txBody>
        </p:sp>
        <p:sp>
          <p:nvSpPr>
            <p:cNvPr id="52249" name="Rectangle 6">
              <a:extLst>
                <a:ext uri="{FF2B5EF4-FFF2-40B4-BE49-F238E27FC236}">
                  <a16:creationId xmlns:a16="http://schemas.microsoft.com/office/drawing/2014/main" id="{FA1E41E9-537C-473C-9419-0BEC30869686}"/>
                </a:ext>
              </a:extLst>
            </p:cNvPr>
            <p:cNvSpPr>
              <a:spLocks noChangeArrowheads="1"/>
            </p:cNvSpPr>
            <p:nvPr/>
          </p:nvSpPr>
          <p:spPr bwMode="auto">
            <a:xfrm>
              <a:off x="3107" y="2969"/>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300</a:t>
              </a:r>
              <a:endParaRPr lang="en-US" altLang="en-US" sz="1400" b="0">
                <a:solidFill>
                  <a:srgbClr val="000000"/>
                </a:solidFill>
              </a:endParaRPr>
            </a:p>
          </p:txBody>
        </p:sp>
        <p:sp>
          <p:nvSpPr>
            <p:cNvPr id="52250" name="Rectangle 7">
              <a:extLst>
                <a:ext uri="{FF2B5EF4-FFF2-40B4-BE49-F238E27FC236}">
                  <a16:creationId xmlns:a16="http://schemas.microsoft.com/office/drawing/2014/main" id="{08625AC6-3ADA-4038-8029-EE847088901D}"/>
                </a:ext>
              </a:extLst>
            </p:cNvPr>
            <p:cNvSpPr>
              <a:spLocks noChangeArrowheads="1"/>
            </p:cNvSpPr>
            <p:nvPr/>
          </p:nvSpPr>
          <p:spPr bwMode="auto">
            <a:xfrm>
              <a:off x="3107" y="3254"/>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200</a:t>
              </a:r>
              <a:endParaRPr lang="en-US" altLang="en-US" sz="1400" b="0">
                <a:solidFill>
                  <a:srgbClr val="000000"/>
                </a:solidFill>
              </a:endParaRPr>
            </a:p>
          </p:txBody>
        </p:sp>
        <p:sp>
          <p:nvSpPr>
            <p:cNvPr id="52251" name="Rectangle 8">
              <a:extLst>
                <a:ext uri="{FF2B5EF4-FFF2-40B4-BE49-F238E27FC236}">
                  <a16:creationId xmlns:a16="http://schemas.microsoft.com/office/drawing/2014/main" id="{6998C199-8FFA-4C94-AA2F-8EECD498A450}"/>
                </a:ext>
              </a:extLst>
            </p:cNvPr>
            <p:cNvSpPr>
              <a:spLocks noChangeArrowheads="1"/>
            </p:cNvSpPr>
            <p:nvPr/>
          </p:nvSpPr>
          <p:spPr bwMode="auto">
            <a:xfrm>
              <a:off x="3107" y="3542"/>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100</a:t>
              </a:r>
              <a:endParaRPr lang="en-US" altLang="en-US" sz="1400" b="0">
                <a:solidFill>
                  <a:srgbClr val="000000"/>
                </a:solidFill>
              </a:endParaRPr>
            </a:p>
          </p:txBody>
        </p:sp>
        <p:sp>
          <p:nvSpPr>
            <p:cNvPr id="52252" name="Rectangle 9">
              <a:extLst>
                <a:ext uri="{FF2B5EF4-FFF2-40B4-BE49-F238E27FC236}">
                  <a16:creationId xmlns:a16="http://schemas.microsoft.com/office/drawing/2014/main" id="{565F3D54-5CF0-48D3-A479-1412D0F44B2E}"/>
                </a:ext>
              </a:extLst>
            </p:cNvPr>
            <p:cNvSpPr>
              <a:spLocks noChangeArrowheads="1"/>
            </p:cNvSpPr>
            <p:nvPr/>
          </p:nvSpPr>
          <p:spPr bwMode="auto">
            <a:xfrm>
              <a:off x="3208" y="3849"/>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0</a:t>
              </a:r>
              <a:endParaRPr lang="en-US" altLang="en-US" sz="1400" b="0">
                <a:solidFill>
                  <a:srgbClr val="000000"/>
                </a:solidFill>
              </a:endParaRPr>
            </a:p>
          </p:txBody>
        </p:sp>
        <p:sp>
          <p:nvSpPr>
            <p:cNvPr id="52253" name="Rectangle 10">
              <a:extLst>
                <a:ext uri="{FF2B5EF4-FFF2-40B4-BE49-F238E27FC236}">
                  <a16:creationId xmlns:a16="http://schemas.microsoft.com/office/drawing/2014/main" id="{50DC8D82-72DD-4432-BCD8-408E774D2E3E}"/>
                </a:ext>
              </a:extLst>
            </p:cNvPr>
            <p:cNvSpPr>
              <a:spLocks noChangeArrowheads="1"/>
            </p:cNvSpPr>
            <p:nvPr/>
          </p:nvSpPr>
          <p:spPr bwMode="auto">
            <a:xfrm>
              <a:off x="3973" y="3968"/>
              <a:ext cx="12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20</a:t>
              </a:r>
              <a:endParaRPr lang="en-US" altLang="en-US" sz="1400" b="0">
                <a:solidFill>
                  <a:srgbClr val="000000"/>
                </a:solidFill>
              </a:endParaRPr>
            </a:p>
          </p:txBody>
        </p:sp>
        <p:sp>
          <p:nvSpPr>
            <p:cNvPr id="52254" name="Rectangle 11">
              <a:extLst>
                <a:ext uri="{FF2B5EF4-FFF2-40B4-BE49-F238E27FC236}">
                  <a16:creationId xmlns:a16="http://schemas.microsoft.com/office/drawing/2014/main" id="{571462AA-9EE8-4C8E-9FF2-B36227AFDD86}"/>
                </a:ext>
              </a:extLst>
            </p:cNvPr>
            <p:cNvSpPr>
              <a:spLocks noChangeArrowheads="1"/>
            </p:cNvSpPr>
            <p:nvPr/>
          </p:nvSpPr>
          <p:spPr bwMode="auto">
            <a:xfrm>
              <a:off x="3332" y="3968"/>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0</a:t>
              </a:r>
              <a:endParaRPr lang="en-US" altLang="en-US" sz="1400" b="0">
                <a:solidFill>
                  <a:srgbClr val="000000"/>
                </a:solidFill>
              </a:endParaRPr>
            </a:p>
          </p:txBody>
        </p:sp>
        <p:sp>
          <p:nvSpPr>
            <p:cNvPr id="52255" name="Rectangle 12">
              <a:extLst>
                <a:ext uri="{FF2B5EF4-FFF2-40B4-BE49-F238E27FC236}">
                  <a16:creationId xmlns:a16="http://schemas.microsoft.com/office/drawing/2014/main" id="{288F9427-16D3-4E59-94FC-755D2B20531A}"/>
                </a:ext>
              </a:extLst>
            </p:cNvPr>
            <p:cNvSpPr>
              <a:spLocks noChangeArrowheads="1"/>
            </p:cNvSpPr>
            <p:nvPr/>
          </p:nvSpPr>
          <p:spPr bwMode="auto">
            <a:xfrm>
              <a:off x="3638" y="3968"/>
              <a:ext cx="12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10</a:t>
              </a:r>
              <a:endParaRPr lang="en-US" altLang="en-US" sz="1400" b="0">
                <a:solidFill>
                  <a:srgbClr val="000000"/>
                </a:solidFill>
              </a:endParaRPr>
            </a:p>
          </p:txBody>
        </p:sp>
        <p:sp>
          <p:nvSpPr>
            <p:cNvPr id="52256" name="Rectangle 13">
              <a:extLst>
                <a:ext uri="{FF2B5EF4-FFF2-40B4-BE49-F238E27FC236}">
                  <a16:creationId xmlns:a16="http://schemas.microsoft.com/office/drawing/2014/main" id="{C827987F-2C2B-4B36-95B7-B4089859917D}"/>
                </a:ext>
              </a:extLst>
            </p:cNvPr>
            <p:cNvSpPr>
              <a:spLocks noChangeArrowheads="1"/>
            </p:cNvSpPr>
            <p:nvPr/>
          </p:nvSpPr>
          <p:spPr bwMode="auto">
            <a:xfrm>
              <a:off x="4326" y="3968"/>
              <a:ext cx="12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30</a:t>
              </a:r>
              <a:endParaRPr lang="en-US" altLang="en-US" sz="1400" b="0">
                <a:solidFill>
                  <a:srgbClr val="000000"/>
                </a:solidFill>
              </a:endParaRPr>
            </a:p>
          </p:txBody>
        </p:sp>
        <p:sp>
          <p:nvSpPr>
            <p:cNvPr id="52257" name="Rectangle 14">
              <a:extLst>
                <a:ext uri="{FF2B5EF4-FFF2-40B4-BE49-F238E27FC236}">
                  <a16:creationId xmlns:a16="http://schemas.microsoft.com/office/drawing/2014/main" id="{26A7CB09-6C1B-4B92-A2BA-27D5EDA4496F}"/>
                </a:ext>
              </a:extLst>
            </p:cNvPr>
            <p:cNvSpPr>
              <a:spLocks noChangeArrowheads="1"/>
            </p:cNvSpPr>
            <p:nvPr/>
          </p:nvSpPr>
          <p:spPr bwMode="auto">
            <a:xfrm>
              <a:off x="5027" y="3968"/>
              <a:ext cx="12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50</a:t>
              </a:r>
              <a:endParaRPr lang="en-US" altLang="en-US" sz="1400" b="0">
                <a:solidFill>
                  <a:srgbClr val="000000"/>
                </a:solidFill>
              </a:endParaRPr>
            </a:p>
          </p:txBody>
        </p:sp>
        <p:sp>
          <p:nvSpPr>
            <p:cNvPr id="52258" name="Rectangle 15">
              <a:extLst>
                <a:ext uri="{FF2B5EF4-FFF2-40B4-BE49-F238E27FC236}">
                  <a16:creationId xmlns:a16="http://schemas.microsoft.com/office/drawing/2014/main" id="{5EAF37AE-72C3-4078-9F7F-FF57CAFB534B}"/>
                </a:ext>
              </a:extLst>
            </p:cNvPr>
            <p:cNvSpPr>
              <a:spLocks noChangeArrowheads="1"/>
            </p:cNvSpPr>
            <p:nvPr/>
          </p:nvSpPr>
          <p:spPr bwMode="auto">
            <a:xfrm>
              <a:off x="4678" y="3968"/>
              <a:ext cx="12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40</a:t>
              </a:r>
              <a:endParaRPr lang="en-US" altLang="en-US" sz="1400" b="0">
                <a:solidFill>
                  <a:srgbClr val="000000"/>
                </a:solidFill>
              </a:endParaRPr>
            </a:p>
          </p:txBody>
        </p:sp>
        <p:sp>
          <p:nvSpPr>
            <p:cNvPr id="52259" name="Rectangle 16">
              <a:extLst>
                <a:ext uri="{FF2B5EF4-FFF2-40B4-BE49-F238E27FC236}">
                  <a16:creationId xmlns:a16="http://schemas.microsoft.com/office/drawing/2014/main" id="{1E87F9F1-93F2-4E92-BF48-E3F24C7DA244}"/>
                </a:ext>
              </a:extLst>
            </p:cNvPr>
            <p:cNvSpPr>
              <a:spLocks noChangeArrowheads="1"/>
            </p:cNvSpPr>
            <p:nvPr/>
          </p:nvSpPr>
          <p:spPr bwMode="auto">
            <a:xfrm>
              <a:off x="5357" y="3968"/>
              <a:ext cx="12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60</a:t>
              </a:r>
              <a:endParaRPr lang="en-US" altLang="en-US" sz="1400" b="0">
                <a:solidFill>
                  <a:srgbClr val="000000"/>
                </a:solidFill>
              </a:endParaRPr>
            </a:p>
          </p:txBody>
        </p:sp>
        <p:sp>
          <p:nvSpPr>
            <p:cNvPr id="52260" name="Rectangle 17">
              <a:extLst>
                <a:ext uri="{FF2B5EF4-FFF2-40B4-BE49-F238E27FC236}">
                  <a16:creationId xmlns:a16="http://schemas.microsoft.com/office/drawing/2014/main" id="{D4A40A0B-7EAF-44A8-83DC-E6872DAD4C5E}"/>
                </a:ext>
              </a:extLst>
            </p:cNvPr>
            <p:cNvSpPr>
              <a:spLocks noChangeArrowheads="1"/>
            </p:cNvSpPr>
            <p:nvPr/>
          </p:nvSpPr>
          <p:spPr bwMode="auto">
            <a:xfrm>
              <a:off x="4197" y="4097"/>
              <a:ext cx="62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Time (days)</a:t>
              </a:r>
              <a:endParaRPr lang="en-US" altLang="en-US" sz="1400" b="0">
                <a:solidFill>
                  <a:srgbClr val="000000"/>
                </a:solidFill>
              </a:endParaRPr>
            </a:p>
          </p:txBody>
        </p:sp>
        <p:sp>
          <p:nvSpPr>
            <p:cNvPr id="52261" name="Rectangle 18">
              <a:extLst>
                <a:ext uri="{FF2B5EF4-FFF2-40B4-BE49-F238E27FC236}">
                  <a16:creationId xmlns:a16="http://schemas.microsoft.com/office/drawing/2014/main" id="{73A8BB50-620C-4D1B-A5FF-C177EA9C7D38}"/>
                </a:ext>
              </a:extLst>
            </p:cNvPr>
            <p:cNvSpPr>
              <a:spLocks noChangeArrowheads="1"/>
            </p:cNvSpPr>
            <p:nvPr/>
          </p:nvSpPr>
          <p:spPr bwMode="auto">
            <a:xfrm rot="-5400000">
              <a:off x="2264" y="2936"/>
              <a:ext cx="136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lnSpc>
                  <a:spcPct val="85000"/>
                </a:lnSpc>
                <a:spcBef>
                  <a:spcPct val="0"/>
                </a:spcBef>
                <a:buClrTx/>
                <a:buSzTx/>
                <a:buFontTx/>
                <a:buNone/>
              </a:pPr>
              <a:r>
                <a:rPr lang="en-US" altLang="en-US" sz="1400">
                  <a:solidFill>
                    <a:srgbClr val="000000"/>
                  </a:solidFill>
                </a:rPr>
                <a:t>Number of cladocerans</a:t>
              </a:r>
            </a:p>
            <a:p>
              <a:pPr algn="ctr">
                <a:lnSpc>
                  <a:spcPct val="85000"/>
                </a:lnSpc>
                <a:spcBef>
                  <a:spcPct val="0"/>
                </a:spcBef>
                <a:buClrTx/>
                <a:buSzTx/>
                <a:buFontTx/>
                <a:buNone/>
              </a:pPr>
              <a:r>
                <a:rPr lang="en-US" altLang="en-US" sz="1400">
                  <a:solidFill>
                    <a:srgbClr val="000000"/>
                  </a:solidFill>
                </a:rPr>
                <a:t>(per 200 ml)</a:t>
              </a:r>
            </a:p>
          </p:txBody>
        </p:sp>
      </p:grpSp>
      <p:sp>
        <p:nvSpPr>
          <p:cNvPr id="29699" name="Rectangle 19" descr="Rectangle: Click to edit Master text styles&#10;Second level&#10;Third level&#10;Fourth level&#10;Fifth level">
            <a:extLst>
              <a:ext uri="{FF2B5EF4-FFF2-40B4-BE49-F238E27FC236}">
                <a16:creationId xmlns:a16="http://schemas.microsoft.com/office/drawing/2014/main" id="{EB6E1ABD-AB54-4205-A1DA-71C11C5FA904}"/>
              </a:ext>
            </a:extLst>
          </p:cNvPr>
          <p:cNvSpPr>
            <a:spLocks noGrp="1" noChangeArrowheads="1"/>
          </p:cNvSpPr>
          <p:nvPr>
            <p:ph type="body" idx="1"/>
          </p:nvPr>
        </p:nvSpPr>
        <p:spPr>
          <a:xfrm>
            <a:off x="701675" y="1395413"/>
            <a:ext cx="3627438" cy="4887912"/>
          </a:xfrm>
        </p:spPr>
        <p:txBody>
          <a:bodyPr/>
          <a:lstStyle/>
          <a:p>
            <a:pPr eaLnBrk="1" hangingPunct="1">
              <a:lnSpc>
                <a:spcPct val="90000"/>
              </a:lnSpc>
              <a:buFont typeface="Wingdings" charset="0"/>
              <a:buChar char="§"/>
              <a:defRPr/>
            </a:pPr>
            <a:r>
              <a:rPr lang="en-US" u="sng">
                <a:solidFill>
                  <a:srgbClr val="BC0013"/>
                </a:solidFill>
                <a:ea typeface="ＭＳ Ｐゴシック" charset="0"/>
                <a:cs typeface="+mn-cs"/>
              </a:rPr>
              <a:t>Maximum population</a:t>
            </a:r>
            <a:r>
              <a:rPr lang="en-US">
                <a:ea typeface="ＭＳ Ｐゴシック" charset="0"/>
                <a:cs typeface="+mn-cs"/>
              </a:rPr>
              <a:t> size that environment can support with </a:t>
            </a:r>
            <a:r>
              <a:rPr lang="en-US" u="sng">
                <a:solidFill>
                  <a:srgbClr val="BC0013"/>
                </a:solidFill>
                <a:ea typeface="ＭＳ Ｐゴシック" charset="0"/>
                <a:cs typeface="+mn-cs"/>
              </a:rPr>
              <a:t>no degradation</a:t>
            </a:r>
            <a:r>
              <a:rPr lang="en-US">
                <a:ea typeface="ＭＳ Ｐゴシック" charset="0"/>
                <a:cs typeface="+mn-cs"/>
              </a:rPr>
              <a:t> of habitat</a:t>
            </a:r>
          </a:p>
          <a:p>
            <a:pPr lvl="1" eaLnBrk="1" hangingPunct="1">
              <a:lnSpc>
                <a:spcPct val="90000"/>
              </a:lnSpc>
              <a:buFont typeface="Wingdings" charset="0"/>
              <a:buChar char="u"/>
              <a:defRPr/>
            </a:pPr>
            <a:r>
              <a:rPr lang="en-US">
                <a:ea typeface="ＭＳ Ｐゴシック" charset="0"/>
              </a:rPr>
              <a:t>varies with changes in resources</a:t>
            </a:r>
          </a:p>
        </p:txBody>
      </p:sp>
      <p:grpSp>
        <p:nvGrpSpPr>
          <p:cNvPr id="52228" name="Group 20">
            <a:extLst>
              <a:ext uri="{FF2B5EF4-FFF2-40B4-BE49-F238E27FC236}">
                <a16:creationId xmlns:a16="http://schemas.microsoft.com/office/drawing/2014/main" id="{D9BCE829-6FC1-4407-906B-ED1895A679B9}"/>
              </a:ext>
            </a:extLst>
          </p:cNvPr>
          <p:cNvGrpSpPr>
            <a:grpSpLocks/>
          </p:cNvGrpSpPr>
          <p:nvPr/>
        </p:nvGrpSpPr>
        <p:grpSpPr bwMode="auto">
          <a:xfrm>
            <a:off x="4325938" y="1065213"/>
            <a:ext cx="4598987" cy="2633662"/>
            <a:chOff x="2725" y="671"/>
            <a:chExt cx="2897" cy="1659"/>
          </a:xfrm>
        </p:grpSpPr>
        <p:pic>
          <p:nvPicPr>
            <p:cNvPr id="29705" name="Picture 21">
              <a:extLst>
                <a:ext uri="{FF2B5EF4-FFF2-40B4-BE49-F238E27FC236}">
                  <a16:creationId xmlns:a16="http://schemas.microsoft.com/office/drawing/2014/main" id="{9C6D0159-4989-451C-B90A-3D5FB6B1AC80}"/>
                </a:ext>
              </a:extLst>
            </p:cNvPr>
            <p:cNvPicPr>
              <a:picLocks noChangeAspect="1" noChangeArrowheads="1"/>
            </p:cNvPicPr>
            <p:nvPr/>
          </p:nvPicPr>
          <p:blipFill>
            <a:blip r:embed="rId4"/>
            <a:srcRect t="12000" r="563" b="13651"/>
            <a:stretch>
              <a:fillRect/>
            </a:stretch>
          </p:blipFill>
          <p:spPr bwMode="auto">
            <a:xfrm>
              <a:off x="2725" y="707"/>
              <a:ext cx="2897" cy="1623"/>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52234" name="Rectangle 22">
              <a:extLst>
                <a:ext uri="{FF2B5EF4-FFF2-40B4-BE49-F238E27FC236}">
                  <a16:creationId xmlns:a16="http://schemas.microsoft.com/office/drawing/2014/main" id="{33C0A7C2-5C6A-426B-9FE2-D5A6C1BA0518}"/>
                </a:ext>
              </a:extLst>
            </p:cNvPr>
            <p:cNvSpPr>
              <a:spLocks noChangeArrowheads="1"/>
            </p:cNvSpPr>
            <p:nvPr/>
          </p:nvSpPr>
          <p:spPr bwMode="auto">
            <a:xfrm>
              <a:off x="4236" y="2168"/>
              <a:ext cx="70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500">
                  <a:solidFill>
                    <a:srgbClr val="000000"/>
                  </a:solidFill>
                </a:rPr>
                <a:t>Time (years)</a:t>
              </a:r>
              <a:endParaRPr lang="en-US" altLang="en-US" sz="1500" b="0">
                <a:solidFill>
                  <a:schemeClr val="tx1"/>
                </a:solidFill>
              </a:endParaRPr>
            </a:p>
          </p:txBody>
        </p:sp>
        <p:sp>
          <p:nvSpPr>
            <p:cNvPr id="52235" name="Rectangle 23">
              <a:extLst>
                <a:ext uri="{FF2B5EF4-FFF2-40B4-BE49-F238E27FC236}">
                  <a16:creationId xmlns:a16="http://schemas.microsoft.com/office/drawing/2014/main" id="{F2D95676-73EB-45D6-B0D9-A25D1B8006E3}"/>
                </a:ext>
              </a:extLst>
            </p:cNvPr>
            <p:cNvSpPr>
              <a:spLocks noChangeArrowheads="1"/>
            </p:cNvSpPr>
            <p:nvPr/>
          </p:nvSpPr>
          <p:spPr bwMode="auto">
            <a:xfrm>
              <a:off x="3509" y="2045"/>
              <a:ext cx="24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1915</a:t>
              </a:r>
              <a:endParaRPr lang="en-US" altLang="en-US" sz="1200" b="0">
                <a:solidFill>
                  <a:schemeClr val="tx1"/>
                </a:solidFill>
              </a:endParaRPr>
            </a:p>
          </p:txBody>
        </p:sp>
        <p:sp>
          <p:nvSpPr>
            <p:cNvPr id="52236" name="Rectangle 24">
              <a:extLst>
                <a:ext uri="{FF2B5EF4-FFF2-40B4-BE49-F238E27FC236}">
                  <a16:creationId xmlns:a16="http://schemas.microsoft.com/office/drawing/2014/main" id="{0B02923C-C60C-4F9A-82DA-BDEC2825D5FF}"/>
                </a:ext>
              </a:extLst>
            </p:cNvPr>
            <p:cNvSpPr>
              <a:spLocks noChangeArrowheads="1"/>
            </p:cNvSpPr>
            <p:nvPr/>
          </p:nvSpPr>
          <p:spPr bwMode="auto">
            <a:xfrm>
              <a:off x="4066" y="2045"/>
              <a:ext cx="24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1925</a:t>
              </a:r>
              <a:endParaRPr lang="en-US" altLang="en-US" sz="1200" b="0">
                <a:solidFill>
                  <a:schemeClr val="tx1"/>
                </a:solidFill>
              </a:endParaRPr>
            </a:p>
          </p:txBody>
        </p:sp>
        <p:sp>
          <p:nvSpPr>
            <p:cNvPr id="52237" name="Rectangle 25">
              <a:extLst>
                <a:ext uri="{FF2B5EF4-FFF2-40B4-BE49-F238E27FC236}">
                  <a16:creationId xmlns:a16="http://schemas.microsoft.com/office/drawing/2014/main" id="{94D27CA1-F024-41F5-A838-2E6957B093F7}"/>
                </a:ext>
              </a:extLst>
            </p:cNvPr>
            <p:cNvSpPr>
              <a:spLocks noChangeArrowheads="1"/>
            </p:cNvSpPr>
            <p:nvPr/>
          </p:nvSpPr>
          <p:spPr bwMode="auto">
            <a:xfrm>
              <a:off x="4597" y="2045"/>
              <a:ext cx="24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1935</a:t>
              </a:r>
              <a:endParaRPr lang="en-US" altLang="en-US" sz="1200" b="0">
                <a:solidFill>
                  <a:schemeClr val="tx1"/>
                </a:solidFill>
              </a:endParaRPr>
            </a:p>
          </p:txBody>
        </p:sp>
        <p:sp>
          <p:nvSpPr>
            <p:cNvPr id="52238" name="Rectangle 26">
              <a:extLst>
                <a:ext uri="{FF2B5EF4-FFF2-40B4-BE49-F238E27FC236}">
                  <a16:creationId xmlns:a16="http://schemas.microsoft.com/office/drawing/2014/main" id="{58E556F1-2DA9-4FDA-AAF0-5DD29C69A1D6}"/>
                </a:ext>
              </a:extLst>
            </p:cNvPr>
            <p:cNvSpPr>
              <a:spLocks noChangeArrowheads="1"/>
            </p:cNvSpPr>
            <p:nvPr/>
          </p:nvSpPr>
          <p:spPr bwMode="auto">
            <a:xfrm>
              <a:off x="5142" y="2045"/>
              <a:ext cx="24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1945</a:t>
              </a:r>
              <a:endParaRPr lang="en-US" altLang="en-US" sz="1200" b="0">
                <a:solidFill>
                  <a:schemeClr val="tx1"/>
                </a:solidFill>
              </a:endParaRPr>
            </a:p>
          </p:txBody>
        </p:sp>
        <p:sp>
          <p:nvSpPr>
            <p:cNvPr id="52239" name="Rectangle 27">
              <a:extLst>
                <a:ext uri="{FF2B5EF4-FFF2-40B4-BE49-F238E27FC236}">
                  <a16:creationId xmlns:a16="http://schemas.microsoft.com/office/drawing/2014/main" id="{DAEF86DB-8B42-4718-9787-A8883FE725D3}"/>
                </a:ext>
              </a:extLst>
            </p:cNvPr>
            <p:cNvSpPr>
              <a:spLocks noChangeArrowheads="1"/>
            </p:cNvSpPr>
            <p:nvPr/>
          </p:nvSpPr>
          <p:spPr bwMode="auto">
            <a:xfrm>
              <a:off x="3196" y="852"/>
              <a:ext cx="12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10</a:t>
              </a:r>
              <a:endParaRPr lang="en-US" altLang="en-US" sz="1200" b="0">
                <a:solidFill>
                  <a:schemeClr val="tx1"/>
                </a:solidFill>
              </a:endParaRPr>
            </a:p>
          </p:txBody>
        </p:sp>
        <p:sp>
          <p:nvSpPr>
            <p:cNvPr id="52240" name="Rectangle 28">
              <a:extLst>
                <a:ext uri="{FF2B5EF4-FFF2-40B4-BE49-F238E27FC236}">
                  <a16:creationId xmlns:a16="http://schemas.microsoft.com/office/drawing/2014/main" id="{21426859-DDD3-4D7D-B4A6-AE3637EC5925}"/>
                </a:ext>
              </a:extLst>
            </p:cNvPr>
            <p:cNvSpPr>
              <a:spLocks noChangeArrowheads="1"/>
            </p:cNvSpPr>
            <p:nvPr/>
          </p:nvSpPr>
          <p:spPr bwMode="auto">
            <a:xfrm>
              <a:off x="3255" y="1053"/>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8</a:t>
              </a:r>
              <a:endParaRPr lang="en-US" altLang="en-US" sz="1200" b="0">
                <a:solidFill>
                  <a:schemeClr val="tx1"/>
                </a:solidFill>
              </a:endParaRPr>
            </a:p>
          </p:txBody>
        </p:sp>
        <p:sp>
          <p:nvSpPr>
            <p:cNvPr id="52241" name="Rectangle 29">
              <a:extLst>
                <a:ext uri="{FF2B5EF4-FFF2-40B4-BE49-F238E27FC236}">
                  <a16:creationId xmlns:a16="http://schemas.microsoft.com/office/drawing/2014/main" id="{07DCC951-CCB9-4298-BEF5-33D0116EFE57}"/>
                </a:ext>
              </a:extLst>
            </p:cNvPr>
            <p:cNvSpPr>
              <a:spLocks noChangeArrowheads="1"/>
            </p:cNvSpPr>
            <p:nvPr/>
          </p:nvSpPr>
          <p:spPr bwMode="auto">
            <a:xfrm>
              <a:off x="3255" y="1284"/>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6</a:t>
              </a:r>
              <a:endParaRPr lang="en-US" altLang="en-US" sz="1200" b="0">
                <a:solidFill>
                  <a:schemeClr val="tx1"/>
                </a:solidFill>
              </a:endParaRPr>
            </a:p>
          </p:txBody>
        </p:sp>
        <p:sp>
          <p:nvSpPr>
            <p:cNvPr id="52242" name="Rectangle 30">
              <a:extLst>
                <a:ext uri="{FF2B5EF4-FFF2-40B4-BE49-F238E27FC236}">
                  <a16:creationId xmlns:a16="http://schemas.microsoft.com/office/drawing/2014/main" id="{A8312ED9-DECE-44B6-AC3E-161AE9242F98}"/>
                </a:ext>
              </a:extLst>
            </p:cNvPr>
            <p:cNvSpPr>
              <a:spLocks noChangeArrowheads="1"/>
            </p:cNvSpPr>
            <p:nvPr/>
          </p:nvSpPr>
          <p:spPr bwMode="auto">
            <a:xfrm>
              <a:off x="3255" y="1485"/>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4</a:t>
              </a:r>
              <a:endParaRPr lang="en-US" altLang="en-US" sz="1200" b="0">
                <a:solidFill>
                  <a:schemeClr val="tx1"/>
                </a:solidFill>
              </a:endParaRPr>
            </a:p>
          </p:txBody>
        </p:sp>
        <p:sp>
          <p:nvSpPr>
            <p:cNvPr id="52243" name="Rectangle 31">
              <a:extLst>
                <a:ext uri="{FF2B5EF4-FFF2-40B4-BE49-F238E27FC236}">
                  <a16:creationId xmlns:a16="http://schemas.microsoft.com/office/drawing/2014/main" id="{2223E02D-7D1C-4B5B-A879-5384CDDF527B}"/>
                </a:ext>
              </a:extLst>
            </p:cNvPr>
            <p:cNvSpPr>
              <a:spLocks noChangeArrowheads="1"/>
            </p:cNvSpPr>
            <p:nvPr/>
          </p:nvSpPr>
          <p:spPr bwMode="auto">
            <a:xfrm>
              <a:off x="3255" y="1701"/>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2</a:t>
              </a:r>
              <a:endParaRPr lang="en-US" altLang="en-US" sz="1200" b="0">
                <a:solidFill>
                  <a:schemeClr val="tx1"/>
                </a:solidFill>
              </a:endParaRPr>
            </a:p>
          </p:txBody>
        </p:sp>
        <p:sp>
          <p:nvSpPr>
            <p:cNvPr id="52244" name="Rectangle 32">
              <a:extLst>
                <a:ext uri="{FF2B5EF4-FFF2-40B4-BE49-F238E27FC236}">
                  <a16:creationId xmlns:a16="http://schemas.microsoft.com/office/drawing/2014/main" id="{FD52B95B-20BA-4832-A330-57A09485858A}"/>
                </a:ext>
              </a:extLst>
            </p:cNvPr>
            <p:cNvSpPr>
              <a:spLocks noChangeArrowheads="1"/>
            </p:cNvSpPr>
            <p:nvPr/>
          </p:nvSpPr>
          <p:spPr bwMode="auto">
            <a:xfrm>
              <a:off x="3255" y="1915"/>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400">
                  <a:solidFill>
                    <a:srgbClr val="000000"/>
                  </a:solidFill>
                </a:rPr>
                <a:t>0</a:t>
              </a:r>
              <a:endParaRPr lang="en-US" altLang="en-US" sz="1200" b="0">
                <a:solidFill>
                  <a:schemeClr val="tx1"/>
                </a:solidFill>
              </a:endParaRPr>
            </a:p>
          </p:txBody>
        </p:sp>
        <p:sp>
          <p:nvSpPr>
            <p:cNvPr id="52245" name="Rectangle 33">
              <a:extLst>
                <a:ext uri="{FF2B5EF4-FFF2-40B4-BE49-F238E27FC236}">
                  <a16:creationId xmlns:a16="http://schemas.microsoft.com/office/drawing/2014/main" id="{8D8A06C5-6795-4455-B65A-7FFD7A1A79B3}"/>
                </a:ext>
              </a:extLst>
            </p:cNvPr>
            <p:cNvSpPr>
              <a:spLocks noChangeArrowheads="1"/>
            </p:cNvSpPr>
            <p:nvPr/>
          </p:nvSpPr>
          <p:spPr bwMode="auto">
            <a:xfrm rot="-5400000">
              <a:off x="2235" y="1261"/>
              <a:ext cx="146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lnSpc>
                  <a:spcPct val="85000"/>
                </a:lnSpc>
                <a:spcBef>
                  <a:spcPct val="0"/>
                </a:spcBef>
                <a:buClrTx/>
                <a:buSzTx/>
                <a:buFontTx/>
                <a:buNone/>
              </a:pPr>
              <a:r>
                <a:rPr lang="en-US" altLang="en-US" sz="1400">
                  <a:solidFill>
                    <a:srgbClr val="000000"/>
                  </a:solidFill>
                </a:rPr>
                <a:t>Number of breeding male</a:t>
              </a:r>
            </a:p>
            <a:p>
              <a:pPr algn="ctr">
                <a:lnSpc>
                  <a:spcPct val="85000"/>
                </a:lnSpc>
                <a:spcBef>
                  <a:spcPct val="0"/>
                </a:spcBef>
                <a:buClrTx/>
                <a:buSzTx/>
                <a:buFontTx/>
                <a:buNone/>
              </a:pPr>
              <a:r>
                <a:rPr lang="en-US" altLang="en-US" sz="1400">
                  <a:solidFill>
                    <a:srgbClr val="000000"/>
                  </a:solidFill>
                </a:rPr>
                <a:t> fur seals (thousands)</a:t>
              </a:r>
            </a:p>
          </p:txBody>
        </p:sp>
      </p:grpSp>
      <p:sp>
        <p:nvSpPr>
          <p:cNvPr id="29701" name="Rectangle 34">
            <a:extLst>
              <a:ext uri="{FF2B5EF4-FFF2-40B4-BE49-F238E27FC236}">
                <a16:creationId xmlns:a16="http://schemas.microsoft.com/office/drawing/2014/main" id="{E8C6FB6C-2E19-47BE-AEFE-1B12E4E3E802}"/>
              </a:ext>
            </a:extLst>
          </p:cNvPr>
          <p:cNvSpPr>
            <a:spLocks noGrp="1" noChangeArrowheads="1"/>
          </p:cNvSpPr>
          <p:nvPr>
            <p:ph type="title"/>
          </p:nvPr>
        </p:nvSpPr>
        <p:spPr>
          <a:xfrm>
            <a:off x="620713" y="685800"/>
            <a:ext cx="7772400" cy="762000"/>
          </a:xfrm>
        </p:spPr>
        <p:txBody>
          <a:bodyPr/>
          <a:lstStyle/>
          <a:p>
            <a:pPr eaLnBrk="1" hangingPunct="1">
              <a:defRPr/>
            </a:pPr>
            <a:r>
              <a:rPr lang="en-US">
                <a:ea typeface="ＭＳ Ｐゴシック" charset="0"/>
                <a:cs typeface="+mj-cs"/>
              </a:rPr>
              <a:t>Carrying capacity</a:t>
            </a:r>
          </a:p>
        </p:txBody>
      </p:sp>
      <p:sp>
        <p:nvSpPr>
          <p:cNvPr id="52230" name="AutoShape 35">
            <a:extLst>
              <a:ext uri="{FF2B5EF4-FFF2-40B4-BE49-F238E27FC236}">
                <a16:creationId xmlns:a16="http://schemas.microsoft.com/office/drawing/2014/main" id="{439604DF-0CD4-41D9-AAC0-5598D19CA0C1}"/>
              </a:ext>
            </a:extLst>
          </p:cNvPr>
          <p:cNvSpPr>
            <a:spLocks noChangeArrowheads="1"/>
          </p:cNvSpPr>
          <p:nvPr/>
        </p:nvSpPr>
        <p:spPr bwMode="auto">
          <a:xfrm rot="-991437">
            <a:off x="3260725" y="5114925"/>
            <a:ext cx="3175000" cy="282575"/>
          </a:xfrm>
          <a:prstGeom prst="rightArrow">
            <a:avLst>
              <a:gd name="adj1" fmla="val 50000"/>
              <a:gd name="adj2" fmla="val 181752"/>
            </a:avLst>
          </a:prstGeom>
          <a:solidFill>
            <a:srgbClr val="FFEA18"/>
          </a:solidFill>
          <a:ln w="28575">
            <a:solidFill>
              <a:srgbClr val="DD0117"/>
            </a:solidFill>
            <a:miter lim="800000"/>
            <a:headEnd/>
            <a:tailEnd/>
          </a:ln>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chemeClr val="tx1"/>
              </a:solidFill>
            </a:endParaRPr>
          </a:p>
        </p:txBody>
      </p:sp>
      <p:pic>
        <p:nvPicPr>
          <p:cNvPr id="52231" name="Picture 36" descr="penguinL">
            <a:extLst>
              <a:ext uri="{FF2B5EF4-FFF2-40B4-BE49-F238E27FC236}">
                <a16:creationId xmlns:a16="http://schemas.microsoft.com/office/drawing/2014/main" id="{D910608C-B91D-4896-BEC3-A3E7456226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AutoShape 37">
            <a:extLst>
              <a:ext uri="{FF2B5EF4-FFF2-40B4-BE49-F238E27FC236}">
                <a16:creationId xmlns:a16="http://schemas.microsoft.com/office/drawing/2014/main" id="{5F6662D9-04FC-4E1E-92E0-B671FADCD3F4}"/>
              </a:ext>
            </a:extLst>
          </p:cNvPr>
          <p:cNvSpPr>
            <a:spLocks noChangeArrowheads="1"/>
          </p:cNvSpPr>
          <p:nvPr/>
        </p:nvSpPr>
        <p:spPr bwMode="auto">
          <a:xfrm flipH="1">
            <a:off x="1433513" y="5308600"/>
            <a:ext cx="2433637" cy="1211263"/>
          </a:xfrm>
          <a:prstGeom prst="wedgeEllipseCallout">
            <a:avLst>
              <a:gd name="adj1" fmla="val 65912"/>
              <a:gd name="adj2" fmla="val -3870"/>
            </a:avLst>
          </a:prstGeom>
          <a:solidFill>
            <a:srgbClr val="FFEA18"/>
          </a:solidFill>
          <a:ln w="38100">
            <a:solidFill>
              <a:srgbClr val="CC0000"/>
            </a:solidFill>
            <a:miter lim="800000"/>
            <a:headEnd/>
            <a:tailEnd/>
          </a:ln>
        </p:spPr>
        <p:txBody>
          <a:bodyPr wrap="none" lIns="0" tIns="0" rIns="0" bIns="0"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latin typeface="Comic Sans MS" panose="030F0702030302020204" pitchFamily="66" charset="0"/>
              </a:rPr>
              <a:t>What</a:t>
            </a:r>
            <a:r>
              <a:rPr lang="en-US" altLang="en-US" sz="1800"/>
              <a:t>’</a:t>
            </a:r>
            <a:r>
              <a:rPr lang="en-US" altLang="ja-JP" sz="1800">
                <a:latin typeface="Comic Sans MS" panose="030F0702030302020204" pitchFamily="66" charset="0"/>
              </a:rPr>
              <a:t>s going </a:t>
            </a:r>
            <a:br>
              <a:rPr lang="en-US" altLang="ja-JP" sz="1800">
                <a:latin typeface="Comic Sans MS" panose="030F0702030302020204" pitchFamily="66" charset="0"/>
              </a:rPr>
            </a:br>
            <a:r>
              <a:rPr lang="en-US" altLang="ja-JP" sz="1800">
                <a:latin typeface="Comic Sans MS" panose="030F0702030302020204" pitchFamily="66" charset="0"/>
              </a:rPr>
              <a:t>on with the </a:t>
            </a:r>
            <a:br>
              <a:rPr lang="en-US" altLang="ja-JP" sz="1800">
                <a:latin typeface="Comic Sans MS" panose="030F0702030302020204" pitchFamily="66" charset="0"/>
              </a:rPr>
            </a:br>
            <a:r>
              <a:rPr lang="en-US" altLang="ja-JP" sz="1800">
                <a:latin typeface="Comic Sans MS" panose="030F0702030302020204" pitchFamily="66" charset="0"/>
              </a:rPr>
              <a:t>plankton?</a:t>
            </a:r>
            <a:endParaRPr lang="en-US" altLang="en-US" sz="1800">
              <a:latin typeface="Comic Sans MS" panose="030F0702030302020204"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73CF100-3806-4808-A899-9AD7DD2C143E}"/>
              </a:ext>
            </a:extLst>
          </p:cNvPr>
          <p:cNvSpPr>
            <a:spLocks noGrp="1" noChangeArrowheads="1"/>
          </p:cNvSpPr>
          <p:nvPr>
            <p:ph type="title"/>
          </p:nvPr>
        </p:nvSpPr>
        <p:spPr>
          <a:xfrm>
            <a:off x="685800" y="1797050"/>
            <a:ext cx="7772400" cy="1860550"/>
          </a:xfrm>
        </p:spPr>
        <p:txBody>
          <a:bodyPr/>
          <a:lstStyle/>
          <a:p>
            <a:r>
              <a:rPr lang="en-US" altLang="en-US" sz="2000"/>
              <a:t>Do ‘Population Ecology Practice Problems’ WS.</a:t>
            </a:r>
            <a:br>
              <a:rPr lang="en-US" altLang="en-US" sz="2000"/>
            </a:br>
            <a:r>
              <a:rPr lang="en-US" altLang="en-US" sz="2000"/>
              <a:t>Do Interactive: </a:t>
            </a:r>
            <a:r>
              <a:rPr lang="en-US" altLang="en-US" sz="2000">
                <a:hlinkClick r:id="rId2"/>
              </a:rPr>
              <a:t>https://ats.doit.wisc.edu/biology/ec/pd/pd.htm</a:t>
            </a:r>
            <a:br>
              <a:rPr lang="en-US" altLang="en-US" sz="2000"/>
            </a:br>
            <a:r>
              <a:rPr lang="en-US" altLang="en-US" sz="2000"/>
              <a:t>Need help with problems?</a:t>
            </a:r>
            <a:br>
              <a:rPr lang="en-US" altLang="en-US" sz="2000"/>
            </a:br>
            <a:r>
              <a:rPr lang="en-US" altLang="en-US" sz="2000">
                <a:hlinkClick r:id="rId3"/>
              </a:rPr>
              <a:t>https://www.youtube.com/watch?v=vdlu1V68_JU</a:t>
            </a:r>
            <a:r>
              <a:rPr lang="en-US" altLang="en-US" sz="2000"/>
              <a:t> (Part 1)</a:t>
            </a:r>
            <a:br>
              <a:rPr lang="en-US" altLang="en-US" sz="2000"/>
            </a:br>
            <a:r>
              <a:rPr lang="en-US" altLang="en-US" sz="2000">
                <a:hlinkClick r:id="rId4"/>
              </a:rPr>
              <a:t>https://www.youtube.com/watch?v=2UVpS5MMnOE</a:t>
            </a:r>
            <a:r>
              <a:rPr lang="en-US" altLang="en-US" sz="2000"/>
              <a:t>   (Part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A5BF33F-DA6C-4D5B-A19E-B1B1ACBCF329}"/>
              </a:ext>
            </a:extLst>
          </p:cNvPr>
          <p:cNvSpPr>
            <a:spLocks noGrp="1" noChangeArrowheads="1"/>
          </p:cNvSpPr>
          <p:nvPr>
            <p:ph type="title"/>
          </p:nvPr>
        </p:nvSpPr>
        <p:spPr/>
        <p:txBody>
          <a:bodyPr/>
          <a:lstStyle/>
          <a:p>
            <a:pPr eaLnBrk="1" hangingPunct="1">
              <a:defRPr/>
            </a:pPr>
            <a:r>
              <a:rPr lang="en-US">
                <a:ea typeface="ＭＳ Ｐゴシック" charset="0"/>
                <a:cs typeface="+mj-cs"/>
              </a:rPr>
              <a:t>Changes in Carrying Capacity</a:t>
            </a:r>
          </a:p>
        </p:txBody>
      </p:sp>
      <p:sp>
        <p:nvSpPr>
          <p:cNvPr id="55299" name="Rectangle 3" descr="Rectangle: Click to edit Master text styles&#10;Second level&#10;Third level&#10;Fourth level&#10;Fifth level">
            <a:extLst>
              <a:ext uri="{FF2B5EF4-FFF2-40B4-BE49-F238E27FC236}">
                <a16:creationId xmlns:a16="http://schemas.microsoft.com/office/drawing/2014/main" id="{4502681B-384D-4212-8D69-8AEAEC664E51}"/>
              </a:ext>
            </a:extLst>
          </p:cNvPr>
          <p:cNvSpPr>
            <a:spLocks noGrp="1" noChangeArrowheads="1"/>
          </p:cNvSpPr>
          <p:nvPr>
            <p:ph type="body" idx="1"/>
          </p:nvPr>
        </p:nvSpPr>
        <p:spPr>
          <a:xfrm>
            <a:off x="838200" y="1371600"/>
            <a:ext cx="3787775" cy="1939925"/>
          </a:xfrm>
        </p:spPr>
        <p:txBody>
          <a:bodyPr/>
          <a:lstStyle/>
          <a:p>
            <a:pPr eaLnBrk="1" hangingPunct="1"/>
            <a:r>
              <a:rPr lang="en-US" altLang="en-US"/>
              <a:t>Population cycles</a:t>
            </a:r>
          </a:p>
          <a:p>
            <a:pPr lvl="1" eaLnBrk="1" hangingPunct="1"/>
            <a:r>
              <a:rPr lang="en-US" altLang="en-US"/>
              <a:t>predator – prey interactions</a:t>
            </a:r>
          </a:p>
        </p:txBody>
      </p:sp>
      <p:pic>
        <p:nvPicPr>
          <p:cNvPr id="30724" name="Picture 4" descr="52-19a-PopCycleHareLynxPhot">
            <a:extLst>
              <a:ext uri="{FF2B5EF4-FFF2-40B4-BE49-F238E27FC236}">
                <a16:creationId xmlns:a16="http://schemas.microsoft.com/office/drawing/2014/main" id="{D65C8734-3244-4798-BB4B-3EED0846AE7A}"/>
              </a:ext>
            </a:extLst>
          </p:cNvPr>
          <p:cNvPicPr>
            <a:picLocks noChangeAspect="1" noChangeArrowheads="1"/>
          </p:cNvPicPr>
          <p:nvPr/>
        </p:nvPicPr>
        <p:blipFill>
          <a:blip r:embed="rId3"/>
          <a:srcRect l="17999" t="27170" r="17999" b="27170"/>
          <a:stretch>
            <a:fillRect/>
          </a:stretch>
        </p:blipFill>
        <p:spPr bwMode="auto">
          <a:xfrm>
            <a:off x="4848225" y="1355725"/>
            <a:ext cx="4019550" cy="1898650"/>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pic>
        <p:nvPicPr>
          <p:cNvPr id="30725" name="Picture 5" descr="52-19b-PopCycleHareLynx-L">
            <a:extLst>
              <a:ext uri="{FF2B5EF4-FFF2-40B4-BE49-F238E27FC236}">
                <a16:creationId xmlns:a16="http://schemas.microsoft.com/office/drawing/2014/main" id="{59593210-6ED0-4FC7-A89F-6817AFACF465}"/>
              </a:ext>
            </a:extLst>
          </p:cNvPr>
          <p:cNvPicPr>
            <a:picLocks noChangeAspect="1" noChangeArrowheads="1"/>
          </p:cNvPicPr>
          <p:nvPr/>
        </p:nvPicPr>
        <p:blipFill>
          <a:blip r:embed="rId4"/>
          <a:srcRect b="5360"/>
          <a:stretch>
            <a:fillRect/>
          </a:stretch>
        </p:blipFill>
        <p:spPr bwMode="auto">
          <a:xfrm>
            <a:off x="1703388" y="3363913"/>
            <a:ext cx="7173912" cy="3419475"/>
          </a:xfrm>
          <a:prstGeom prst="rect">
            <a:avLst/>
          </a:prstGeom>
          <a:noFill/>
          <a:ln w="9525">
            <a:solidFill>
              <a:srgbClr val="0F116A"/>
            </a:solidFill>
            <a:miter lim="800000"/>
            <a:headEnd/>
            <a:tailEnd/>
          </a:ln>
          <a:effectLst>
            <a:outerShdw blurRad="63500" dist="38099" dir="2700000" algn="ctr" rotWithShape="0">
              <a:srgbClr val="000000">
                <a:alpha val="74998"/>
              </a:srgbClr>
            </a:outerShdw>
          </a:effectLst>
          <a:extLst>
            <a:ext uri="{909E8E84-426E-40dd-AFC4-6F175D3DCCD1}"/>
          </a:extLst>
        </p:spPr>
      </p:pic>
      <p:pic>
        <p:nvPicPr>
          <p:cNvPr id="55302" name="Picture 6" descr="penguinL">
            <a:extLst>
              <a:ext uri="{FF2B5EF4-FFF2-40B4-BE49-F238E27FC236}">
                <a16:creationId xmlns:a16="http://schemas.microsoft.com/office/drawing/2014/main" id="{1E8AF4F2-4E76-451D-B8F5-2D06FC6A7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557838"/>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AutoShape 7">
            <a:extLst>
              <a:ext uri="{FF2B5EF4-FFF2-40B4-BE49-F238E27FC236}">
                <a16:creationId xmlns:a16="http://schemas.microsoft.com/office/drawing/2014/main" id="{BE9A1BAB-1A23-41F7-A6D7-023E2BB44F4E}"/>
              </a:ext>
            </a:extLst>
          </p:cNvPr>
          <p:cNvSpPr>
            <a:spLocks noChangeArrowheads="1"/>
          </p:cNvSpPr>
          <p:nvPr/>
        </p:nvSpPr>
        <p:spPr bwMode="auto">
          <a:xfrm flipH="1">
            <a:off x="0" y="2844800"/>
            <a:ext cx="2592388" cy="1316038"/>
          </a:xfrm>
          <a:prstGeom prst="wedgeEllipseCallout">
            <a:avLst>
              <a:gd name="adj1" fmla="val 12338"/>
              <a:gd name="adj2" fmla="val 162542"/>
            </a:avLst>
          </a:prstGeom>
          <a:solidFill>
            <a:srgbClr val="FFEA18"/>
          </a:solidFill>
          <a:ln w="38100">
            <a:solidFill>
              <a:srgbClr val="CC0000"/>
            </a:solidFill>
            <a:miter lim="800000"/>
            <a:headEnd/>
            <a:tailEnd/>
          </a:ln>
        </p:spPr>
        <p:txBody>
          <a:bodyPr wrap="none" lIns="0" tIns="0" rIns="0" bIns="0"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latin typeface="Comic Sans MS" panose="030F0702030302020204" pitchFamily="66" charset="0"/>
              </a:rPr>
              <a:t>At what </a:t>
            </a:r>
            <a:br>
              <a:rPr lang="en-US" altLang="en-US" sz="1800">
                <a:latin typeface="Comic Sans MS" panose="030F0702030302020204" pitchFamily="66" charset="0"/>
              </a:rPr>
            </a:br>
            <a:r>
              <a:rPr lang="en-US" altLang="en-US" sz="1800">
                <a:latin typeface="Comic Sans MS" panose="030F0702030302020204" pitchFamily="66" charset="0"/>
              </a:rPr>
              <a:t>population level is the</a:t>
            </a:r>
            <a:br>
              <a:rPr lang="en-US" altLang="en-US" sz="1800">
                <a:latin typeface="Comic Sans MS" panose="030F0702030302020204" pitchFamily="66" charset="0"/>
              </a:rPr>
            </a:br>
            <a:r>
              <a:rPr lang="en-US" altLang="en-US" sz="1800">
                <a:latin typeface="Comic Sans MS" panose="030F0702030302020204" pitchFamily="66" charset="0"/>
              </a:rPr>
              <a:t>carrying capacity?</a:t>
            </a:r>
          </a:p>
        </p:txBody>
      </p:sp>
      <p:sp>
        <p:nvSpPr>
          <p:cNvPr id="55304" name="Line 8">
            <a:extLst>
              <a:ext uri="{FF2B5EF4-FFF2-40B4-BE49-F238E27FC236}">
                <a16:creationId xmlns:a16="http://schemas.microsoft.com/office/drawing/2014/main" id="{165F280E-FB43-47C7-B90B-3BDC3E974CF2}"/>
              </a:ext>
            </a:extLst>
          </p:cNvPr>
          <p:cNvSpPr>
            <a:spLocks noChangeShapeType="1"/>
          </p:cNvSpPr>
          <p:nvPr/>
        </p:nvSpPr>
        <p:spPr bwMode="auto">
          <a:xfrm flipH="1">
            <a:off x="3095625" y="5462588"/>
            <a:ext cx="4629150" cy="0"/>
          </a:xfrm>
          <a:prstGeom prst="line">
            <a:avLst/>
          </a:prstGeom>
          <a:noFill/>
          <a:ln w="57150">
            <a:solidFill>
              <a:srgbClr val="BC001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5" name="Line 9">
            <a:extLst>
              <a:ext uri="{FF2B5EF4-FFF2-40B4-BE49-F238E27FC236}">
                <a16:creationId xmlns:a16="http://schemas.microsoft.com/office/drawing/2014/main" id="{FFEF9774-F1C5-4970-A73E-888D488C4CF7}"/>
              </a:ext>
            </a:extLst>
          </p:cNvPr>
          <p:cNvSpPr>
            <a:spLocks noChangeShapeType="1"/>
          </p:cNvSpPr>
          <p:nvPr/>
        </p:nvSpPr>
        <p:spPr bwMode="auto">
          <a:xfrm flipH="1">
            <a:off x="3081338" y="5249863"/>
            <a:ext cx="4656137"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0" name="Rectangle 10">
            <a:extLst>
              <a:ext uri="{FF2B5EF4-FFF2-40B4-BE49-F238E27FC236}">
                <a16:creationId xmlns:a16="http://schemas.microsoft.com/office/drawing/2014/main" id="{4133FF92-104F-47CA-BFAC-6C1EAACF4CDF}"/>
              </a:ext>
            </a:extLst>
          </p:cNvPr>
          <p:cNvSpPr>
            <a:spLocks noChangeArrowheads="1"/>
          </p:cNvSpPr>
          <p:nvPr/>
        </p:nvSpPr>
        <p:spPr bwMode="auto">
          <a:xfrm>
            <a:off x="2244725" y="5348288"/>
            <a:ext cx="454025" cy="396875"/>
          </a:xfrm>
          <a:prstGeom prst="rect">
            <a:avLst/>
          </a:prstGeom>
          <a:solidFill>
            <a:srgbClr val="BC0013"/>
          </a:solidFill>
          <a:ln>
            <a:noFill/>
          </a:ln>
          <a:effectLst>
            <a:outerShdw blurRad="63500" dist="38099" dir="2700000" algn="ctr" rotWithShape="0">
              <a:srgbClr val="000000">
                <a:alpha val="75000"/>
              </a:srgbClr>
            </a:outerShdw>
          </a:effectLst>
          <a:extLst>
            <a:ext uri="{91240B29-F687-4f45-9708-019B960494DF}"/>
          </a:extLst>
        </p:spPr>
        <p:txBody>
          <a:bodyPr>
            <a:spAutoFit/>
          </a:bodyPr>
          <a:lstStyle/>
          <a:p>
            <a:pPr algn="ctr">
              <a:defRPr/>
            </a:pPr>
            <a:r>
              <a:rPr lang="en-US" sz="2000">
                <a:solidFill>
                  <a:schemeClr val="bg1"/>
                </a:solidFill>
                <a:latin typeface="Arial" charset="0"/>
                <a:ea typeface="ＭＳ Ｐゴシック" charset="0"/>
              </a:rPr>
              <a:t>K</a:t>
            </a:r>
          </a:p>
        </p:txBody>
      </p:sp>
      <p:sp>
        <p:nvSpPr>
          <p:cNvPr id="30731" name="Rectangle 11">
            <a:extLst>
              <a:ext uri="{FF2B5EF4-FFF2-40B4-BE49-F238E27FC236}">
                <a16:creationId xmlns:a16="http://schemas.microsoft.com/office/drawing/2014/main" id="{34AA0643-2228-49CF-BD3C-4A05166E741F}"/>
              </a:ext>
            </a:extLst>
          </p:cNvPr>
          <p:cNvSpPr>
            <a:spLocks noChangeArrowheads="1"/>
          </p:cNvSpPr>
          <p:nvPr/>
        </p:nvSpPr>
        <p:spPr bwMode="auto">
          <a:xfrm>
            <a:off x="2244725" y="4926013"/>
            <a:ext cx="454025" cy="396875"/>
          </a:xfrm>
          <a:prstGeom prst="rect">
            <a:avLst/>
          </a:prstGeom>
          <a:solidFill>
            <a:srgbClr val="000000"/>
          </a:solidFill>
          <a:ln>
            <a:noFill/>
          </a:ln>
          <a:effectLst>
            <a:outerShdw blurRad="63500" dist="38099" dir="2700000" algn="ctr" rotWithShape="0">
              <a:srgbClr val="000000">
                <a:alpha val="75000"/>
              </a:srgbClr>
            </a:outerShdw>
          </a:effectLst>
          <a:extLst>
            <a:ext uri="{91240B29-F687-4f45-9708-019B960494DF}"/>
          </a:extLst>
        </p:spPr>
        <p:txBody>
          <a:bodyPr>
            <a:spAutoFit/>
          </a:bodyPr>
          <a:lstStyle/>
          <a:p>
            <a:pPr algn="ctr">
              <a:defRPr/>
            </a:pPr>
            <a:r>
              <a:rPr lang="en-US" sz="2000">
                <a:solidFill>
                  <a:schemeClr val="bg1"/>
                </a:solidFill>
                <a:latin typeface="Arial" charset="0"/>
                <a:ea typeface="ＭＳ Ｐゴシック" charset="0"/>
              </a:rPr>
              <a:t>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124970C9-0368-4226-95CC-0E049DB63C4D}"/>
              </a:ext>
            </a:extLst>
          </p:cNvPr>
          <p:cNvSpPr>
            <a:spLocks noChangeArrowheads="1"/>
          </p:cNvSpPr>
          <p:nvPr/>
        </p:nvSpPr>
        <p:spPr bwMode="auto">
          <a:xfrm>
            <a:off x="4019550" y="4124325"/>
            <a:ext cx="1017588" cy="401638"/>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chemeClr val="tx1"/>
              </a:solidFill>
            </a:endParaRPr>
          </a:p>
        </p:txBody>
      </p:sp>
      <p:sp>
        <p:nvSpPr>
          <p:cNvPr id="31748" name="Rectangle 4">
            <a:extLst>
              <a:ext uri="{FF2B5EF4-FFF2-40B4-BE49-F238E27FC236}">
                <a16:creationId xmlns:a16="http://schemas.microsoft.com/office/drawing/2014/main" id="{5E02960B-187C-4474-867A-943C6BFD7C5C}"/>
              </a:ext>
            </a:extLst>
          </p:cNvPr>
          <p:cNvSpPr>
            <a:spLocks noGrp="1" noChangeArrowheads="1"/>
          </p:cNvSpPr>
          <p:nvPr>
            <p:ph type="title"/>
          </p:nvPr>
        </p:nvSpPr>
        <p:spPr/>
        <p:txBody>
          <a:bodyPr/>
          <a:lstStyle/>
          <a:p>
            <a:pPr eaLnBrk="1" hangingPunct="1">
              <a:defRPr/>
            </a:pPr>
            <a:r>
              <a:rPr lang="en-US">
                <a:ea typeface="ＭＳ Ｐゴシック" charset="0"/>
                <a:cs typeface="+mj-cs"/>
              </a:rPr>
              <a:t>Regulation of population size</a:t>
            </a:r>
          </a:p>
        </p:txBody>
      </p:sp>
      <p:pic>
        <p:nvPicPr>
          <p:cNvPr id="31749" name="Picture 5">
            <a:extLst>
              <a:ext uri="{FF2B5EF4-FFF2-40B4-BE49-F238E27FC236}">
                <a16:creationId xmlns:a16="http://schemas.microsoft.com/office/drawing/2014/main" id="{F7B56380-E906-49E8-A935-6D4F2CB88426}"/>
              </a:ext>
            </a:extLst>
          </p:cNvPr>
          <p:cNvPicPr>
            <a:picLocks noChangeAspect="1" noChangeArrowheads="1"/>
          </p:cNvPicPr>
          <p:nvPr/>
        </p:nvPicPr>
        <p:blipFill>
          <a:blip r:embed="rId3"/>
          <a:srcRect l="16119"/>
          <a:stretch>
            <a:fillRect/>
          </a:stretch>
        </p:blipFill>
        <p:spPr bwMode="auto">
          <a:xfrm>
            <a:off x="6207125" y="1317625"/>
            <a:ext cx="2832100" cy="2203450"/>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pic>
        <p:nvPicPr>
          <p:cNvPr id="31750" name="Picture 6">
            <a:extLst>
              <a:ext uri="{FF2B5EF4-FFF2-40B4-BE49-F238E27FC236}">
                <a16:creationId xmlns:a16="http://schemas.microsoft.com/office/drawing/2014/main" id="{6860969F-7963-4081-B33A-FD5E907958C1}"/>
              </a:ext>
            </a:extLst>
          </p:cNvPr>
          <p:cNvPicPr>
            <a:picLocks noChangeAspect="1" noChangeArrowheads="1"/>
          </p:cNvPicPr>
          <p:nvPr/>
        </p:nvPicPr>
        <p:blipFill>
          <a:blip r:embed="rId4"/>
          <a:srcRect l="1350" t="16499" r="58501" b="17999"/>
          <a:stretch>
            <a:fillRect/>
          </a:stretch>
        </p:blipFill>
        <p:spPr bwMode="auto">
          <a:xfrm>
            <a:off x="5737225" y="3654425"/>
            <a:ext cx="2540000" cy="3109913"/>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pic>
        <p:nvPicPr>
          <p:cNvPr id="31751" name="Picture 7">
            <a:extLst>
              <a:ext uri="{FF2B5EF4-FFF2-40B4-BE49-F238E27FC236}">
                <a16:creationId xmlns:a16="http://schemas.microsoft.com/office/drawing/2014/main" id="{C0A2EE36-ABF7-4503-97C6-486FB64B4862}"/>
              </a:ext>
            </a:extLst>
          </p:cNvPr>
          <p:cNvPicPr>
            <a:picLocks noChangeAspect="1" noChangeArrowheads="1"/>
          </p:cNvPicPr>
          <p:nvPr/>
        </p:nvPicPr>
        <p:blipFill>
          <a:blip r:embed="rId5"/>
          <a:srcRect t="28799"/>
          <a:stretch>
            <a:fillRect/>
          </a:stretch>
        </p:blipFill>
        <p:spPr bwMode="auto">
          <a:xfrm>
            <a:off x="98425" y="4697413"/>
            <a:ext cx="3908425" cy="2066925"/>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57352" name="Rectangle 8">
            <a:extLst>
              <a:ext uri="{FF2B5EF4-FFF2-40B4-BE49-F238E27FC236}">
                <a16:creationId xmlns:a16="http://schemas.microsoft.com/office/drawing/2014/main" id="{EB9DA841-2C25-44F2-BF02-DDA212D69438}"/>
              </a:ext>
            </a:extLst>
          </p:cNvPr>
          <p:cNvSpPr>
            <a:spLocks noChangeArrowheads="1"/>
          </p:cNvSpPr>
          <p:nvPr/>
        </p:nvSpPr>
        <p:spPr bwMode="auto">
          <a:xfrm>
            <a:off x="1590675" y="4597400"/>
            <a:ext cx="2884488" cy="147955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n-US" altLang="en-US" sz="2400">
              <a:solidFill>
                <a:schemeClr val="tx1"/>
              </a:solidFill>
            </a:endParaRPr>
          </a:p>
        </p:txBody>
      </p:sp>
      <p:sp>
        <p:nvSpPr>
          <p:cNvPr id="31753" name="Rectangle 9" descr="Rectangle: Click to edit Master text styles&#10;Second level&#10;Third level&#10;Fourth level&#10;Fifth level">
            <a:extLst>
              <a:ext uri="{FF2B5EF4-FFF2-40B4-BE49-F238E27FC236}">
                <a16:creationId xmlns:a16="http://schemas.microsoft.com/office/drawing/2014/main" id="{216D028E-4999-4075-ABA5-4174AC31D86B}"/>
              </a:ext>
            </a:extLst>
          </p:cNvPr>
          <p:cNvSpPr>
            <a:spLocks noGrp="1" noChangeArrowheads="1"/>
          </p:cNvSpPr>
          <p:nvPr>
            <p:ph type="body" idx="1"/>
          </p:nvPr>
        </p:nvSpPr>
        <p:spPr>
          <a:xfrm>
            <a:off x="654050" y="1371600"/>
            <a:ext cx="5656263" cy="4749800"/>
          </a:xfrm>
        </p:spPr>
        <p:txBody>
          <a:bodyPr/>
          <a:lstStyle/>
          <a:p>
            <a:pPr eaLnBrk="1" hangingPunct="1">
              <a:buFont typeface="Wingdings" charset="0"/>
              <a:buChar char="§"/>
              <a:defRPr/>
            </a:pPr>
            <a:r>
              <a:rPr lang="en-US" dirty="0">
                <a:ea typeface="ＭＳ Ｐゴシック" charset="0"/>
                <a:cs typeface="+mn-cs"/>
              </a:rPr>
              <a:t>Limiting factors</a:t>
            </a:r>
          </a:p>
          <a:p>
            <a:pPr lvl="1" eaLnBrk="1" hangingPunct="1">
              <a:buFont typeface="Wingdings" charset="0"/>
              <a:buChar char="u"/>
              <a:defRPr/>
            </a:pPr>
            <a:r>
              <a:rPr lang="en-US" u="sng" dirty="0">
                <a:solidFill>
                  <a:srgbClr val="BC0013"/>
                </a:solidFill>
                <a:ea typeface="ＭＳ Ｐゴシック" charset="0"/>
              </a:rPr>
              <a:t>density dependent</a:t>
            </a:r>
            <a:endParaRPr lang="en-US" dirty="0">
              <a:ea typeface="ＭＳ Ｐゴシック" charset="0"/>
            </a:endParaRPr>
          </a:p>
          <a:p>
            <a:pPr lvl="2" eaLnBrk="1" hangingPunct="1">
              <a:buFont typeface="Wingdings" charset="0"/>
              <a:buChar char="§"/>
              <a:defRPr/>
            </a:pPr>
            <a:r>
              <a:rPr lang="en-US" dirty="0">
                <a:ea typeface="ＭＳ Ｐゴシック" charset="0"/>
              </a:rPr>
              <a:t>competition: food, mates, nesting sites</a:t>
            </a:r>
          </a:p>
          <a:p>
            <a:pPr lvl="2" eaLnBrk="1" hangingPunct="1">
              <a:buFont typeface="Wingdings" charset="0"/>
              <a:buChar char="§"/>
              <a:defRPr/>
            </a:pPr>
            <a:r>
              <a:rPr lang="en-US" dirty="0">
                <a:ea typeface="ＭＳ Ｐゴシック" charset="0"/>
              </a:rPr>
              <a:t>predators, parasites, pathogens</a:t>
            </a:r>
          </a:p>
          <a:p>
            <a:pPr lvl="1" eaLnBrk="1" hangingPunct="1">
              <a:buFont typeface="Wingdings" charset="0"/>
              <a:buChar char="u"/>
              <a:defRPr/>
            </a:pPr>
            <a:r>
              <a:rPr lang="en-US" u="sng" dirty="0">
                <a:solidFill>
                  <a:srgbClr val="BC0013"/>
                </a:solidFill>
                <a:ea typeface="ＭＳ Ｐゴシック" charset="0"/>
              </a:rPr>
              <a:t>density independent</a:t>
            </a:r>
            <a:endParaRPr lang="en-US" dirty="0">
              <a:ea typeface="ＭＳ Ｐゴシック" charset="0"/>
            </a:endParaRPr>
          </a:p>
          <a:p>
            <a:pPr lvl="2" eaLnBrk="1" hangingPunct="1">
              <a:buFont typeface="Wingdings" charset="0"/>
              <a:buChar char="§"/>
              <a:defRPr/>
            </a:pPr>
            <a:r>
              <a:rPr lang="en-US" dirty="0">
                <a:ea typeface="ＭＳ Ｐゴシック" charset="0"/>
              </a:rPr>
              <a:t>abiotic factors</a:t>
            </a:r>
          </a:p>
          <a:p>
            <a:pPr lvl="3" eaLnBrk="1" hangingPunct="1">
              <a:buFont typeface="Wingdings" charset="0"/>
              <a:buChar char="w"/>
              <a:defRPr/>
            </a:pPr>
            <a:r>
              <a:rPr lang="en-US" dirty="0">
                <a:solidFill>
                  <a:srgbClr val="0F116A"/>
                </a:solidFill>
                <a:ea typeface="ＭＳ Ｐゴシック" charset="0"/>
              </a:rPr>
              <a:t>sunlight (energy)</a:t>
            </a:r>
          </a:p>
          <a:p>
            <a:pPr lvl="3" eaLnBrk="1" hangingPunct="1">
              <a:buFont typeface="Wingdings" charset="0"/>
              <a:buChar char="w"/>
              <a:defRPr/>
            </a:pPr>
            <a:r>
              <a:rPr lang="en-US" dirty="0">
                <a:solidFill>
                  <a:srgbClr val="0F116A"/>
                </a:solidFill>
                <a:ea typeface="ＭＳ Ｐゴシック" charset="0"/>
              </a:rPr>
              <a:t>temperature</a:t>
            </a:r>
          </a:p>
          <a:p>
            <a:pPr lvl="3" eaLnBrk="1" hangingPunct="1">
              <a:buFont typeface="Wingdings" charset="0"/>
              <a:buChar char="w"/>
              <a:defRPr/>
            </a:pPr>
            <a:r>
              <a:rPr lang="en-US" dirty="0">
                <a:solidFill>
                  <a:srgbClr val="0F116A"/>
                </a:solidFill>
                <a:ea typeface="ＭＳ Ｐゴシック" charset="0"/>
              </a:rPr>
              <a:t>rainfall</a:t>
            </a:r>
          </a:p>
        </p:txBody>
      </p:sp>
      <p:sp>
        <p:nvSpPr>
          <p:cNvPr id="57354" name="AutoShape 10">
            <a:extLst>
              <a:ext uri="{FF2B5EF4-FFF2-40B4-BE49-F238E27FC236}">
                <a16:creationId xmlns:a16="http://schemas.microsoft.com/office/drawing/2014/main" id="{7D3AD18F-BFF7-4213-87D1-40964A9E074F}"/>
              </a:ext>
            </a:extLst>
          </p:cNvPr>
          <p:cNvSpPr>
            <a:spLocks noChangeArrowheads="1"/>
          </p:cNvSpPr>
          <p:nvPr/>
        </p:nvSpPr>
        <p:spPr bwMode="auto">
          <a:xfrm>
            <a:off x="5172075" y="6262688"/>
            <a:ext cx="2179638" cy="3397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2000">
                <a:solidFill>
                  <a:srgbClr val="000000"/>
                </a:solidFill>
              </a:rPr>
              <a:t>swarming locusts</a:t>
            </a:r>
          </a:p>
        </p:txBody>
      </p:sp>
      <p:sp>
        <p:nvSpPr>
          <p:cNvPr id="57355" name="AutoShape 11">
            <a:extLst>
              <a:ext uri="{FF2B5EF4-FFF2-40B4-BE49-F238E27FC236}">
                <a16:creationId xmlns:a16="http://schemas.microsoft.com/office/drawing/2014/main" id="{8B27F148-A9EE-46E0-99E8-EE5A944FDBAA}"/>
              </a:ext>
            </a:extLst>
          </p:cNvPr>
          <p:cNvSpPr>
            <a:spLocks noChangeArrowheads="1"/>
          </p:cNvSpPr>
          <p:nvPr/>
        </p:nvSpPr>
        <p:spPr bwMode="auto">
          <a:xfrm>
            <a:off x="7007225" y="1133475"/>
            <a:ext cx="2100263" cy="67627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2000">
                <a:solidFill>
                  <a:srgbClr val="000000"/>
                </a:solidFill>
              </a:rPr>
              <a:t>marking territory</a:t>
            </a:r>
            <a:br>
              <a:rPr lang="en-US" altLang="en-US" sz="2000">
                <a:solidFill>
                  <a:srgbClr val="000000"/>
                </a:solidFill>
              </a:rPr>
            </a:br>
            <a:r>
              <a:rPr lang="en-US" altLang="en-US" sz="2000">
                <a:solidFill>
                  <a:srgbClr val="000000"/>
                </a:solidFill>
              </a:rPr>
              <a:t>= competition</a:t>
            </a:r>
            <a:endParaRPr lang="en-US" altLang="en-US" sz="2000">
              <a:solidFill>
                <a:schemeClr val="bg1"/>
              </a:solidFill>
            </a:endParaRPr>
          </a:p>
        </p:txBody>
      </p:sp>
      <p:sp>
        <p:nvSpPr>
          <p:cNvPr id="57356" name="AutoShape 12">
            <a:extLst>
              <a:ext uri="{FF2B5EF4-FFF2-40B4-BE49-F238E27FC236}">
                <a16:creationId xmlns:a16="http://schemas.microsoft.com/office/drawing/2014/main" id="{405DB370-7D5B-4E77-B29E-6608CD88AA6F}"/>
              </a:ext>
            </a:extLst>
          </p:cNvPr>
          <p:cNvSpPr>
            <a:spLocks noChangeArrowheads="1"/>
          </p:cNvSpPr>
          <p:nvPr/>
        </p:nvSpPr>
        <p:spPr bwMode="auto">
          <a:xfrm>
            <a:off x="530225" y="6464300"/>
            <a:ext cx="3506788" cy="3397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2000">
                <a:solidFill>
                  <a:srgbClr val="000000"/>
                </a:solidFill>
              </a:rPr>
              <a:t>competition for nesting sites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113FC39-2E60-4147-B10E-61A00F567109}"/>
              </a:ext>
            </a:extLst>
          </p:cNvPr>
          <p:cNvSpPr>
            <a:spLocks noGrp="1" noChangeArrowheads="1"/>
          </p:cNvSpPr>
          <p:nvPr>
            <p:ph type="title"/>
          </p:nvPr>
        </p:nvSpPr>
        <p:spPr/>
        <p:txBody>
          <a:bodyPr/>
          <a:lstStyle/>
          <a:p>
            <a:pPr eaLnBrk="1" hangingPunct="1">
              <a:defRPr/>
            </a:pPr>
            <a:r>
              <a:rPr lang="en-US">
                <a:ea typeface="ＭＳ Ｐゴシック" charset="0"/>
                <a:cs typeface="+mj-cs"/>
              </a:rPr>
              <a:t>Introduced species</a:t>
            </a:r>
          </a:p>
        </p:txBody>
      </p:sp>
      <p:pic>
        <p:nvPicPr>
          <p:cNvPr id="59395" name="Picture 3">
            <a:extLst>
              <a:ext uri="{FF2B5EF4-FFF2-40B4-BE49-F238E27FC236}">
                <a16:creationId xmlns:a16="http://schemas.microsoft.com/office/drawing/2014/main" id="{5123F748-AAC8-489A-8270-C3393C381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99" b="3000"/>
          <a:stretch>
            <a:fillRect/>
          </a:stretch>
        </p:blipFill>
        <p:spPr bwMode="auto">
          <a:xfrm>
            <a:off x="5918200" y="327025"/>
            <a:ext cx="32258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descr="Rectangle: Click to edit Master text styles&#10;Second level&#10;Third level&#10;Fourth level&#10;Fifth level">
            <a:extLst>
              <a:ext uri="{FF2B5EF4-FFF2-40B4-BE49-F238E27FC236}">
                <a16:creationId xmlns:a16="http://schemas.microsoft.com/office/drawing/2014/main" id="{FC5A8614-891C-4FFE-9453-14CCA142DEB1}"/>
              </a:ext>
            </a:extLst>
          </p:cNvPr>
          <p:cNvSpPr>
            <a:spLocks noGrp="1" noChangeArrowheads="1"/>
          </p:cNvSpPr>
          <p:nvPr>
            <p:ph type="body" idx="1"/>
          </p:nvPr>
        </p:nvSpPr>
        <p:spPr>
          <a:xfrm>
            <a:off x="569913" y="1371600"/>
            <a:ext cx="5473700" cy="5119688"/>
          </a:xfrm>
        </p:spPr>
        <p:txBody>
          <a:bodyPr/>
          <a:lstStyle/>
          <a:p>
            <a:pPr eaLnBrk="1" hangingPunct="1">
              <a:buFont typeface="Wingdings" charset="0"/>
              <a:buChar char="§"/>
              <a:defRPr/>
            </a:pPr>
            <a:r>
              <a:rPr lang="en-US" sz="2600">
                <a:ea typeface="ＭＳ Ｐゴシック" charset="0"/>
                <a:cs typeface="+mn-cs"/>
              </a:rPr>
              <a:t>Non-native species (INVASIVE)</a:t>
            </a:r>
          </a:p>
          <a:p>
            <a:pPr lvl="1" eaLnBrk="1" hangingPunct="1">
              <a:buClrTx/>
              <a:buFont typeface="Wingdings" charset="0"/>
              <a:buChar char="u"/>
              <a:defRPr/>
            </a:pPr>
            <a:r>
              <a:rPr lang="en-US" sz="2400">
                <a:ea typeface="ＭＳ Ｐゴシック" charset="0"/>
              </a:rPr>
              <a:t>transplanted populations grow exponentially in new area</a:t>
            </a:r>
          </a:p>
          <a:p>
            <a:pPr lvl="1" eaLnBrk="1" hangingPunct="1">
              <a:buFont typeface="Wingdings" charset="0"/>
              <a:buChar char="u"/>
              <a:defRPr/>
            </a:pPr>
            <a:r>
              <a:rPr lang="en-US" sz="2400">
                <a:ea typeface="ＭＳ Ｐゴシック" charset="0"/>
              </a:rPr>
              <a:t>out-compete native species </a:t>
            </a:r>
          </a:p>
          <a:p>
            <a:pPr marL="1085850" lvl="2" eaLnBrk="1" hangingPunct="1">
              <a:buFont typeface="Wingdings" charset="0"/>
              <a:buChar char="§"/>
              <a:defRPr/>
            </a:pPr>
            <a:r>
              <a:rPr lang="en-US" sz="2000">
                <a:ea typeface="ＭＳ Ｐゴシック" charset="0"/>
              </a:rPr>
              <a:t>loss of natural controls</a:t>
            </a:r>
          </a:p>
          <a:p>
            <a:pPr marL="1085850" lvl="2" eaLnBrk="1" hangingPunct="1">
              <a:buFont typeface="Wingdings" charset="0"/>
              <a:buChar char="§"/>
              <a:defRPr/>
            </a:pPr>
            <a:r>
              <a:rPr lang="en-US" sz="2000">
                <a:ea typeface="ＭＳ Ｐゴシック" charset="0"/>
              </a:rPr>
              <a:t>lack of predators, parasites, competitors</a:t>
            </a:r>
          </a:p>
          <a:p>
            <a:pPr lvl="1" eaLnBrk="1" hangingPunct="1">
              <a:buFont typeface="Wingdings" charset="0"/>
              <a:buChar char="u"/>
              <a:defRPr/>
            </a:pPr>
            <a:r>
              <a:rPr lang="en-US" sz="2400">
                <a:ea typeface="ＭＳ Ｐゴシック" charset="0"/>
              </a:rPr>
              <a:t>reduce diversity </a:t>
            </a:r>
          </a:p>
          <a:p>
            <a:pPr lvl="1" eaLnBrk="1" hangingPunct="1">
              <a:buClrTx/>
              <a:buFont typeface="Wingdings" charset="0"/>
              <a:buChar char="u"/>
              <a:defRPr/>
            </a:pPr>
            <a:r>
              <a:rPr lang="en-US" sz="2400">
                <a:ea typeface="ＭＳ Ｐゴシック" charset="0"/>
              </a:rPr>
              <a:t>examples</a:t>
            </a:r>
          </a:p>
          <a:p>
            <a:pPr marL="1085850" lvl="2" eaLnBrk="1" hangingPunct="1">
              <a:buFont typeface="Wingdings" charset="0"/>
              <a:buChar char="§"/>
              <a:defRPr/>
            </a:pPr>
            <a:r>
              <a:rPr lang="en-US" sz="2000">
                <a:ea typeface="ＭＳ Ｐゴシック" charset="0"/>
              </a:rPr>
              <a:t>African honeybee</a:t>
            </a:r>
          </a:p>
          <a:p>
            <a:pPr marL="1085850" lvl="2" eaLnBrk="1" hangingPunct="1">
              <a:buFont typeface="Wingdings" charset="0"/>
              <a:buChar char="§"/>
              <a:defRPr/>
            </a:pPr>
            <a:r>
              <a:rPr lang="en-US" sz="2000">
                <a:ea typeface="ＭＳ Ｐゴシック" charset="0"/>
              </a:rPr>
              <a:t>gypsy moth</a:t>
            </a:r>
          </a:p>
          <a:p>
            <a:pPr marL="1085850" lvl="2" eaLnBrk="1" hangingPunct="1">
              <a:buFont typeface="Wingdings" charset="0"/>
              <a:buChar char="§"/>
              <a:defRPr/>
            </a:pPr>
            <a:r>
              <a:rPr lang="en-US" sz="2000">
                <a:ea typeface="ＭＳ Ｐゴシック" charset="0"/>
              </a:rPr>
              <a:t>zebra mussel</a:t>
            </a:r>
          </a:p>
          <a:p>
            <a:pPr marL="1085850" lvl="2" eaLnBrk="1" hangingPunct="1">
              <a:buFont typeface="Wingdings" charset="0"/>
              <a:buChar char="§"/>
              <a:defRPr/>
            </a:pPr>
            <a:r>
              <a:rPr lang="en-US" sz="2000">
                <a:ea typeface="ＭＳ Ｐゴシック" charset="0"/>
              </a:rPr>
              <a:t>purple loosestrife</a:t>
            </a:r>
          </a:p>
        </p:txBody>
      </p:sp>
      <p:pic>
        <p:nvPicPr>
          <p:cNvPr id="32773" name="Picture 5">
            <a:extLst>
              <a:ext uri="{FF2B5EF4-FFF2-40B4-BE49-F238E27FC236}">
                <a16:creationId xmlns:a16="http://schemas.microsoft.com/office/drawing/2014/main" id="{E35E58E1-4560-4A26-843D-FC760F289F51}"/>
              </a:ext>
            </a:extLst>
          </p:cNvPr>
          <p:cNvPicPr>
            <a:picLocks noChangeAspect="1" noChangeArrowheads="1"/>
          </p:cNvPicPr>
          <p:nvPr/>
        </p:nvPicPr>
        <p:blipFill>
          <a:blip r:embed="rId4"/>
          <a:srcRect t="40800" b="4800"/>
          <a:stretch>
            <a:fillRect/>
          </a:stretch>
        </p:blipFill>
        <p:spPr bwMode="auto">
          <a:xfrm>
            <a:off x="5716588" y="4149725"/>
            <a:ext cx="3352800" cy="2522538"/>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59398" name="Rectangle 6">
            <a:extLst>
              <a:ext uri="{FF2B5EF4-FFF2-40B4-BE49-F238E27FC236}">
                <a16:creationId xmlns:a16="http://schemas.microsoft.com/office/drawing/2014/main" id="{ED414E1D-9E34-47AE-A7BA-6537D88A6249}"/>
              </a:ext>
            </a:extLst>
          </p:cNvPr>
          <p:cNvSpPr>
            <a:spLocks noChangeArrowheads="1"/>
          </p:cNvSpPr>
          <p:nvPr/>
        </p:nvSpPr>
        <p:spPr bwMode="auto">
          <a:xfrm>
            <a:off x="8005763" y="6257925"/>
            <a:ext cx="1138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600">
                <a:solidFill>
                  <a:schemeClr val="bg1"/>
                </a:solidFill>
              </a:rPr>
              <a:t>kudzu</a:t>
            </a:r>
          </a:p>
        </p:txBody>
      </p:sp>
      <p:grpSp>
        <p:nvGrpSpPr>
          <p:cNvPr id="59399" name="Group 7">
            <a:extLst>
              <a:ext uri="{FF2B5EF4-FFF2-40B4-BE49-F238E27FC236}">
                <a16:creationId xmlns:a16="http://schemas.microsoft.com/office/drawing/2014/main" id="{F624A61E-D371-4A97-BA16-8E23A7954F26}"/>
              </a:ext>
            </a:extLst>
          </p:cNvPr>
          <p:cNvGrpSpPr>
            <a:grpSpLocks/>
          </p:cNvGrpSpPr>
          <p:nvPr/>
        </p:nvGrpSpPr>
        <p:grpSpPr bwMode="auto">
          <a:xfrm>
            <a:off x="3995738" y="4897438"/>
            <a:ext cx="2384425" cy="1905000"/>
            <a:chOff x="2592" y="3120"/>
            <a:chExt cx="1502" cy="1200"/>
          </a:xfrm>
        </p:grpSpPr>
        <p:sp>
          <p:nvSpPr>
            <p:cNvPr id="32776" name="Rectangle 8">
              <a:extLst>
                <a:ext uri="{FF2B5EF4-FFF2-40B4-BE49-F238E27FC236}">
                  <a16:creationId xmlns:a16="http://schemas.microsoft.com/office/drawing/2014/main" id="{D0673F6A-5B98-419C-BE26-CD20BE9B2C49}"/>
                </a:ext>
              </a:extLst>
            </p:cNvPr>
            <p:cNvSpPr>
              <a:spLocks noChangeArrowheads="1"/>
            </p:cNvSpPr>
            <p:nvPr/>
          </p:nvSpPr>
          <p:spPr bwMode="auto">
            <a:xfrm>
              <a:off x="2592" y="3120"/>
              <a:ext cx="1104" cy="269"/>
            </a:xfrm>
            <a:prstGeom prst="rect">
              <a:avLst/>
            </a:prstGeom>
            <a:noFill/>
            <a:ln>
              <a:noFill/>
            </a:ln>
            <a:effectLst>
              <a:outerShdw blurRad="63500" dist="38099" dir="2700000" algn="ctr" rotWithShape="0">
                <a:schemeClr val="bg2">
                  <a:alpha val="74998"/>
                </a:schemeClr>
              </a:outerShdw>
            </a:effectLst>
            <a:extLst>
              <a:ext uri="{909E8E84-426E-40dd-AFC4-6F175D3DCCD1}"/>
              <a:ext uri="{91240B29-F687-4f45-9708-019B960494DF}"/>
            </a:extLst>
          </p:spPr>
          <p:txBody>
            <a:bodyPr wrap="none">
              <a:spAutoFit/>
            </a:bodyPr>
            <a:lstStyle/>
            <a:p>
              <a:pPr>
                <a:defRPr/>
              </a:pPr>
              <a:r>
                <a:rPr lang="en-US" sz="2200">
                  <a:solidFill>
                    <a:srgbClr val="000000"/>
                  </a:solidFill>
                  <a:latin typeface="Arial" charset="0"/>
                  <a:ea typeface="ＭＳ Ｐゴシック" charset="0"/>
                </a:rPr>
                <a:t>gypsy moth</a:t>
              </a:r>
            </a:p>
          </p:txBody>
        </p:sp>
        <p:pic>
          <p:nvPicPr>
            <p:cNvPr id="32777" name="Picture 9">
              <a:extLst>
                <a:ext uri="{FF2B5EF4-FFF2-40B4-BE49-F238E27FC236}">
                  <a16:creationId xmlns:a16="http://schemas.microsoft.com/office/drawing/2014/main" id="{FCCB5FE7-0006-4F08-A8B7-844FCD44BCCC}"/>
                </a:ext>
              </a:extLst>
            </p:cNvPr>
            <p:cNvPicPr>
              <a:picLocks noChangeAspect="1" noChangeArrowheads="1"/>
            </p:cNvPicPr>
            <p:nvPr/>
          </p:nvPicPr>
          <p:blipFill>
            <a:blip r:embed="rId5"/>
            <a:srcRect/>
            <a:stretch>
              <a:fillRect/>
            </a:stretch>
          </p:blipFill>
          <p:spPr bwMode="auto">
            <a:xfrm>
              <a:off x="2592" y="3410"/>
              <a:ext cx="1502" cy="910"/>
            </a:xfrm>
            <a:prstGeom prst="rect">
              <a:avLst/>
            </a:prstGeom>
            <a:noFill/>
            <a:ln>
              <a:noFill/>
            </a:ln>
            <a:effectLst>
              <a:outerShdw blurRad="63500" dist="38099" dir="2700000" algn="ctr" rotWithShape="0">
                <a:schemeClr val="bg2">
                  <a:alpha val="74998"/>
                </a:schemeClr>
              </a:outerShdw>
            </a:effectLst>
            <a:extLst>
              <a:ext uri="{909E8E84-426E-40dd-AFC4-6F175D3DCCD1}"/>
              <a:ext uri="{91240B29-F687-4f45-9708-019B960494DF}"/>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descr="Rectangle: Click to edit Master text styles&#10;Second level&#10;Third level&#10;Fourth level&#10;Fifth level">
            <a:extLst>
              <a:ext uri="{FF2B5EF4-FFF2-40B4-BE49-F238E27FC236}">
                <a16:creationId xmlns:a16="http://schemas.microsoft.com/office/drawing/2014/main" id="{57B26609-5EA8-40E1-9B37-B517B645B27D}"/>
              </a:ext>
            </a:extLst>
          </p:cNvPr>
          <p:cNvSpPr>
            <a:spLocks noGrp="1" noChangeArrowheads="1"/>
          </p:cNvSpPr>
          <p:nvPr>
            <p:ph type="body" idx="1"/>
          </p:nvPr>
        </p:nvSpPr>
        <p:spPr>
          <a:xfrm>
            <a:off x="679450" y="1371600"/>
            <a:ext cx="4333875" cy="5181600"/>
          </a:xfrm>
        </p:spPr>
        <p:txBody>
          <a:bodyPr/>
          <a:lstStyle/>
          <a:p>
            <a:pPr eaLnBrk="1" hangingPunct="1">
              <a:buFont typeface="Wingdings" charset="0"/>
              <a:buChar char="§"/>
              <a:defRPr/>
            </a:pPr>
            <a:r>
              <a:rPr lang="en-US" sz="2600">
                <a:ea typeface="ＭＳ Ｐゴシック" charset="0"/>
                <a:cs typeface="+mn-cs"/>
              </a:rPr>
              <a:t>Abiotic factors</a:t>
            </a:r>
          </a:p>
          <a:p>
            <a:pPr lvl="1" eaLnBrk="1" hangingPunct="1">
              <a:buFont typeface="Wingdings" charset="0"/>
              <a:buChar char="u"/>
              <a:defRPr/>
            </a:pPr>
            <a:r>
              <a:rPr lang="en-US" sz="2400">
                <a:ea typeface="ＭＳ Ｐゴシック" charset="0"/>
              </a:rPr>
              <a:t>sunlight &amp; temperature</a:t>
            </a:r>
          </a:p>
          <a:p>
            <a:pPr lvl="1" eaLnBrk="1" hangingPunct="1">
              <a:buFont typeface="Wingdings" charset="0"/>
              <a:buChar char="u"/>
              <a:defRPr/>
            </a:pPr>
            <a:r>
              <a:rPr lang="en-US" sz="2400">
                <a:ea typeface="ＭＳ Ｐゴシック" charset="0"/>
              </a:rPr>
              <a:t>precipitation / water</a:t>
            </a:r>
          </a:p>
          <a:p>
            <a:pPr lvl="1" eaLnBrk="1" hangingPunct="1">
              <a:buFont typeface="Wingdings" charset="0"/>
              <a:buChar char="u"/>
              <a:defRPr/>
            </a:pPr>
            <a:r>
              <a:rPr lang="en-US" sz="2400">
                <a:ea typeface="ＭＳ Ｐゴシック" charset="0"/>
              </a:rPr>
              <a:t>soil / nutrients</a:t>
            </a:r>
          </a:p>
          <a:p>
            <a:pPr eaLnBrk="1" hangingPunct="1">
              <a:buFont typeface="Wingdings" charset="0"/>
              <a:buChar char="§"/>
              <a:defRPr/>
            </a:pPr>
            <a:r>
              <a:rPr lang="en-US" sz="2600">
                <a:ea typeface="ＭＳ Ｐゴシック" charset="0"/>
                <a:cs typeface="+mn-cs"/>
              </a:rPr>
              <a:t>Biotic factors</a:t>
            </a:r>
          </a:p>
          <a:p>
            <a:pPr lvl="1" eaLnBrk="1" hangingPunct="1">
              <a:buFont typeface="Wingdings" charset="0"/>
              <a:buChar char="u"/>
              <a:defRPr/>
            </a:pPr>
            <a:r>
              <a:rPr lang="en-US" sz="2400">
                <a:ea typeface="ＭＳ Ｐゴシック" charset="0"/>
              </a:rPr>
              <a:t>other living organisms</a:t>
            </a:r>
          </a:p>
          <a:p>
            <a:pPr lvl="2" eaLnBrk="1" hangingPunct="1">
              <a:buFont typeface="Wingdings" charset="0"/>
              <a:buChar char="§"/>
              <a:defRPr/>
            </a:pPr>
            <a:r>
              <a:rPr lang="en-US" sz="2000">
                <a:ea typeface="ＭＳ Ｐゴシック" charset="0"/>
              </a:rPr>
              <a:t>prey (food)</a:t>
            </a:r>
          </a:p>
          <a:p>
            <a:pPr lvl="2" eaLnBrk="1" hangingPunct="1">
              <a:buFont typeface="Wingdings" charset="0"/>
              <a:buChar char="§"/>
              <a:defRPr/>
            </a:pPr>
            <a:r>
              <a:rPr lang="en-US" sz="2000">
                <a:ea typeface="ＭＳ Ｐゴシック" charset="0"/>
              </a:rPr>
              <a:t>competitors</a:t>
            </a:r>
          </a:p>
          <a:p>
            <a:pPr lvl="2" eaLnBrk="1" hangingPunct="1">
              <a:buFont typeface="Wingdings" charset="0"/>
              <a:buChar char="§"/>
              <a:defRPr/>
            </a:pPr>
            <a:r>
              <a:rPr lang="en-US" sz="2000">
                <a:ea typeface="ＭＳ Ｐゴシック" charset="0"/>
              </a:rPr>
              <a:t>predators, parasites, </a:t>
            </a:r>
            <a:br>
              <a:rPr lang="en-US" sz="2000">
                <a:ea typeface="ＭＳ Ｐゴシック" charset="0"/>
              </a:rPr>
            </a:br>
            <a:r>
              <a:rPr lang="en-US" sz="2000">
                <a:ea typeface="ＭＳ Ｐゴシック" charset="0"/>
              </a:rPr>
              <a:t>disease</a:t>
            </a:r>
          </a:p>
          <a:p>
            <a:pPr eaLnBrk="1" hangingPunct="1">
              <a:buFont typeface="Wingdings" charset="0"/>
              <a:buChar char="§"/>
              <a:defRPr/>
            </a:pPr>
            <a:r>
              <a:rPr lang="en-US" sz="2600">
                <a:ea typeface="ＭＳ Ｐゴシック" charset="0"/>
                <a:cs typeface="+mn-cs"/>
              </a:rPr>
              <a:t>Intrinsic factors</a:t>
            </a:r>
          </a:p>
          <a:p>
            <a:pPr lvl="1" eaLnBrk="1" hangingPunct="1">
              <a:buFont typeface="Wingdings" charset="0"/>
              <a:buChar char="u"/>
              <a:defRPr/>
            </a:pPr>
            <a:r>
              <a:rPr lang="en-US" sz="2400">
                <a:ea typeface="ＭＳ Ｐゴシック" charset="0"/>
              </a:rPr>
              <a:t>adaptations</a:t>
            </a:r>
          </a:p>
        </p:txBody>
      </p:sp>
      <p:pic>
        <p:nvPicPr>
          <p:cNvPr id="10243" name="Picture 5">
            <a:extLst>
              <a:ext uri="{FF2B5EF4-FFF2-40B4-BE49-F238E27FC236}">
                <a16:creationId xmlns:a16="http://schemas.microsoft.com/office/drawing/2014/main" id="{2F120B09-9819-4B56-B06E-43C35E5E452E}"/>
              </a:ext>
            </a:extLst>
          </p:cNvPr>
          <p:cNvPicPr>
            <a:picLocks noChangeAspect="1" noChangeArrowheads="1"/>
          </p:cNvPicPr>
          <p:nvPr/>
        </p:nvPicPr>
        <p:blipFill>
          <a:blip r:embed="rId3"/>
          <a:srcRect l="11058" r="16586" b="44229"/>
          <a:stretch>
            <a:fillRect/>
          </a:stretch>
        </p:blipFill>
        <p:spPr bwMode="auto">
          <a:xfrm>
            <a:off x="5059363" y="4597400"/>
            <a:ext cx="3995737" cy="2041525"/>
          </a:xfrm>
          <a:prstGeom prst="rect">
            <a:avLst/>
          </a:prstGeom>
          <a:noFill/>
          <a:ln>
            <a:noFill/>
          </a:ln>
          <a:effectLst>
            <a:outerShdw blurRad="63500" dist="38099" dir="2700000" algn="ctr" rotWithShape="0">
              <a:srgbClr val="000000">
                <a:alpha val="75000"/>
              </a:srgbClr>
            </a:outerShdw>
          </a:effectLst>
          <a:extLst>
            <a:ext uri="{909E8E84-426E-40dd-AFC4-6F175D3DCCD1}"/>
            <a:ext uri="{91240B29-F687-4f45-9708-019B960494DF}"/>
          </a:extLst>
        </p:spPr>
      </p:pic>
      <p:pic>
        <p:nvPicPr>
          <p:cNvPr id="10244" name="Picture 4">
            <a:extLst>
              <a:ext uri="{FF2B5EF4-FFF2-40B4-BE49-F238E27FC236}">
                <a16:creationId xmlns:a16="http://schemas.microsoft.com/office/drawing/2014/main" id="{84F78D76-A095-4B91-BCF8-14D71480D58C}"/>
              </a:ext>
            </a:extLst>
          </p:cNvPr>
          <p:cNvPicPr>
            <a:picLocks noChangeAspect="1" noChangeArrowheads="1"/>
          </p:cNvPicPr>
          <p:nvPr/>
        </p:nvPicPr>
        <p:blipFill>
          <a:blip r:embed="rId4"/>
          <a:srcRect r="4500" b="4616"/>
          <a:stretch>
            <a:fillRect/>
          </a:stretch>
        </p:blipFill>
        <p:spPr bwMode="auto">
          <a:xfrm>
            <a:off x="5000625" y="1243013"/>
            <a:ext cx="4054475" cy="2762250"/>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10245" name="Rectangle 2">
            <a:extLst>
              <a:ext uri="{FF2B5EF4-FFF2-40B4-BE49-F238E27FC236}">
                <a16:creationId xmlns:a16="http://schemas.microsoft.com/office/drawing/2014/main" id="{14086B03-29B1-4641-B84B-C3B139F666BA}"/>
              </a:ext>
            </a:extLst>
          </p:cNvPr>
          <p:cNvSpPr>
            <a:spLocks noGrp="1" noChangeArrowheads="1"/>
          </p:cNvSpPr>
          <p:nvPr>
            <p:ph type="title"/>
          </p:nvPr>
        </p:nvSpPr>
        <p:spPr/>
        <p:txBody>
          <a:bodyPr/>
          <a:lstStyle/>
          <a:p>
            <a:pPr eaLnBrk="1" hangingPunct="1">
              <a:defRPr/>
            </a:pPr>
            <a:r>
              <a:rPr lang="en-US">
                <a:ea typeface="ＭＳ Ｐゴシック" charset="0"/>
                <a:cs typeface="+mj-cs"/>
              </a:rPr>
              <a:t>Factors that affect Population Size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D5B0F94F-842D-4177-A8BE-D098CB7B7822}"/>
              </a:ext>
            </a:extLst>
          </p:cNvPr>
          <p:cNvSpPr>
            <a:spLocks noGrp="1" noChangeArrowheads="1"/>
          </p:cNvSpPr>
          <p:nvPr>
            <p:ph type="title"/>
          </p:nvPr>
        </p:nvSpPr>
        <p:spPr/>
        <p:txBody>
          <a:bodyPr/>
          <a:lstStyle/>
          <a:p>
            <a:r>
              <a:rPr lang="en-US" altLang="en-US"/>
              <a:t>Invasive species</a:t>
            </a:r>
          </a:p>
        </p:txBody>
      </p:sp>
      <p:sp>
        <p:nvSpPr>
          <p:cNvPr id="61443" name="Text Placeholder 2" descr="Rectangle: Click to edit Master text styles&#10;Second level&#10;Third level&#10;Fourth level&#10;Fifth level">
            <a:extLst>
              <a:ext uri="{FF2B5EF4-FFF2-40B4-BE49-F238E27FC236}">
                <a16:creationId xmlns:a16="http://schemas.microsoft.com/office/drawing/2014/main" id="{16E8ABF6-2A95-4BC1-9F5F-FEA7150C88F5}"/>
              </a:ext>
            </a:extLst>
          </p:cNvPr>
          <p:cNvSpPr>
            <a:spLocks noGrp="1" noChangeArrowheads="1"/>
          </p:cNvSpPr>
          <p:nvPr>
            <p:ph type="body" idx="1"/>
          </p:nvPr>
        </p:nvSpPr>
        <p:spPr>
          <a:xfrm>
            <a:off x="561975" y="1417638"/>
            <a:ext cx="3935413" cy="757237"/>
          </a:xfrm>
        </p:spPr>
        <p:txBody>
          <a:bodyPr/>
          <a:lstStyle/>
          <a:p>
            <a:r>
              <a:rPr lang="en-US" altLang="en-US"/>
              <a:t>From the ‘Washington Post”</a:t>
            </a:r>
          </a:p>
        </p:txBody>
      </p:sp>
      <p:sp>
        <p:nvSpPr>
          <p:cNvPr id="61444" name="Content Placeholder 3" descr="Rectangle: Click to edit Master text styles&#10;Second level&#10;Third level&#10;Fourth level&#10;Fifth level">
            <a:extLst>
              <a:ext uri="{FF2B5EF4-FFF2-40B4-BE49-F238E27FC236}">
                <a16:creationId xmlns:a16="http://schemas.microsoft.com/office/drawing/2014/main" id="{493A430F-E58D-4CA0-B5BB-26B9803C8624}"/>
              </a:ext>
            </a:extLst>
          </p:cNvPr>
          <p:cNvSpPr>
            <a:spLocks noGrp="1" noChangeArrowheads="1"/>
          </p:cNvSpPr>
          <p:nvPr>
            <p:ph sz="half" idx="2"/>
          </p:nvPr>
        </p:nvSpPr>
        <p:spPr/>
        <p:txBody>
          <a:bodyPr/>
          <a:lstStyle/>
          <a:p>
            <a:r>
              <a:rPr lang="en-US" altLang="en-US" sz="1800"/>
              <a:t>The dirty dozen: 12 of the most destructive invasive animals in the United States</a:t>
            </a:r>
            <a:endParaRPr lang="en-US" altLang="en-US" sz="1800" b="0"/>
          </a:p>
          <a:p>
            <a:r>
              <a:rPr lang="en-US" altLang="en-US" sz="1600" b="0"/>
              <a:t>Burmese pythons. </a:t>
            </a:r>
          </a:p>
          <a:p>
            <a:r>
              <a:rPr lang="en-US" altLang="en-US" sz="1600" b="0"/>
              <a:t>Emerald ash borer. </a:t>
            </a:r>
          </a:p>
          <a:p>
            <a:r>
              <a:rPr lang="en-US" altLang="en-US" sz="1600" b="0"/>
              <a:t>Nutria. </a:t>
            </a:r>
          </a:p>
          <a:p>
            <a:r>
              <a:rPr lang="en-US" altLang="en-US" sz="1600" b="0"/>
              <a:t>Northern snakehead. </a:t>
            </a:r>
          </a:p>
          <a:p>
            <a:r>
              <a:rPr lang="en-US" altLang="en-US" sz="1600" b="0"/>
              <a:t>Brown marmorated stink bug. </a:t>
            </a:r>
          </a:p>
          <a:p>
            <a:r>
              <a:rPr lang="en-US" altLang="en-US" sz="1600" b="0"/>
              <a:t>Feral hogs. </a:t>
            </a:r>
          </a:p>
          <a:p>
            <a:r>
              <a:rPr lang="en-US" altLang="en-US" sz="1600" b="0"/>
              <a:t>Lionfish. </a:t>
            </a:r>
          </a:p>
          <a:p>
            <a:r>
              <a:rPr lang="en-US" altLang="en-US" sz="1600" b="0"/>
              <a:t>Asian citrus psyllid.</a:t>
            </a:r>
          </a:p>
          <a:p>
            <a:endParaRPr lang="en-US" altLang="en-US"/>
          </a:p>
        </p:txBody>
      </p:sp>
      <p:sp>
        <p:nvSpPr>
          <p:cNvPr id="61445" name="Text Placeholder 4" descr="Rectangle: Click to edit Master text styles&#10;Second level&#10;Third level&#10;Fourth level&#10;Fifth level">
            <a:extLst>
              <a:ext uri="{FF2B5EF4-FFF2-40B4-BE49-F238E27FC236}">
                <a16:creationId xmlns:a16="http://schemas.microsoft.com/office/drawing/2014/main" id="{FEF5546C-2BBE-4EDC-A03D-4D4C00EBCB07}"/>
              </a:ext>
            </a:extLst>
          </p:cNvPr>
          <p:cNvSpPr>
            <a:spLocks noGrp="1" noChangeArrowheads="1"/>
          </p:cNvSpPr>
          <p:nvPr>
            <p:ph type="body" sz="quarter" idx="3"/>
          </p:nvPr>
        </p:nvSpPr>
        <p:spPr/>
        <p:txBody>
          <a:bodyPr/>
          <a:lstStyle/>
          <a:p>
            <a:endParaRPr lang="en-US" altLang="en-US" sz="1200" dirty="0"/>
          </a:p>
        </p:txBody>
      </p:sp>
      <p:sp>
        <p:nvSpPr>
          <p:cNvPr id="3" name="Content Placeholder 2">
            <a:extLst>
              <a:ext uri="{FF2B5EF4-FFF2-40B4-BE49-F238E27FC236}">
                <a16:creationId xmlns:a16="http://schemas.microsoft.com/office/drawing/2014/main" id="{B78AEC82-44FA-425E-8246-794A635B7AA2}"/>
              </a:ext>
            </a:extLst>
          </p:cNvPr>
          <p:cNvSpPr>
            <a:spLocks noGrp="1"/>
          </p:cNvSpPr>
          <p:nvPr>
            <p:ph sz="quarter" idx="4"/>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9007DC45-844A-4B76-AFC3-433243F0D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792" b="4201"/>
          <a:stretch>
            <a:fillRect/>
          </a:stretch>
        </p:blipFill>
        <p:spPr bwMode="auto">
          <a:xfrm>
            <a:off x="5549900" y="309563"/>
            <a:ext cx="32131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a:extLst>
              <a:ext uri="{FF2B5EF4-FFF2-40B4-BE49-F238E27FC236}">
                <a16:creationId xmlns:a16="http://schemas.microsoft.com/office/drawing/2014/main" id="{769EBACA-FF89-433E-8FB8-D36650056A7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9900"/>
          <a:stretch>
            <a:fillRect/>
          </a:stretch>
        </p:blipFill>
        <p:spPr bwMode="auto">
          <a:xfrm>
            <a:off x="114300" y="1100138"/>
            <a:ext cx="22891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a:extLst>
              <a:ext uri="{FF2B5EF4-FFF2-40B4-BE49-F238E27FC236}">
                <a16:creationId xmlns:a16="http://schemas.microsoft.com/office/drawing/2014/main" id="{2A074D66-87E5-4A5D-8D53-1B3BDC80456F}"/>
              </a:ext>
            </a:extLst>
          </p:cNvPr>
          <p:cNvSpPr>
            <a:spLocks noGrp="1" noChangeArrowheads="1"/>
          </p:cNvSpPr>
          <p:nvPr>
            <p:ph type="title"/>
          </p:nvPr>
        </p:nvSpPr>
        <p:spPr>
          <a:xfrm>
            <a:off x="609600" y="485775"/>
            <a:ext cx="4552950" cy="762000"/>
          </a:xfrm>
        </p:spPr>
        <p:txBody>
          <a:bodyPr/>
          <a:lstStyle/>
          <a:p>
            <a:pPr eaLnBrk="1" hangingPunct="1">
              <a:defRPr/>
            </a:pPr>
            <a:r>
              <a:rPr lang="en-US">
                <a:ea typeface="ＭＳ Ｐゴシック" charset="0"/>
                <a:cs typeface="+mj-cs"/>
              </a:rPr>
              <a:t>Zebra mussels</a:t>
            </a:r>
            <a:r>
              <a:rPr lang="en-US">
                <a:solidFill>
                  <a:schemeClr val="bg1"/>
                </a:solidFill>
                <a:ea typeface="ＭＳ Ｐゴシック" charset="0"/>
                <a:cs typeface="+mj-cs"/>
              </a:rPr>
              <a:t>sel</a:t>
            </a:r>
            <a:endParaRPr lang="en-US">
              <a:ea typeface="ＭＳ Ｐゴシック" charset="0"/>
              <a:cs typeface="+mj-cs"/>
            </a:endParaRPr>
          </a:p>
        </p:txBody>
      </p:sp>
      <p:grpSp>
        <p:nvGrpSpPr>
          <p:cNvPr id="62470" name="Group 6">
            <a:extLst>
              <a:ext uri="{FF2B5EF4-FFF2-40B4-BE49-F238E27FC236}">
                <a16:creationId xmlns:a16="http://schemas.microsoft.com/office/drawing/2014/main" id="{32D00602-EAE8-473F-B727-C6DB1A1700D1}"/>
              </a:ext>
            </a:extLst>
          </p:cNvPr>
          <p:cNvGrpSpPr>
            <a:grpSpLocks/>
          </p:cNvGrpSpPr>
          <p:nvPr/>
        </p:nvGrpSpPr>
        <p:grpSpPr bwMode="auto">
          <a:xfrm>
            <a:off x="1766888" y="3886200"/>
            <a:ext cx="4291012" cy="2801938"/>
            <a:chOff x="1113" y="2448"/>
            <a:chExt cx="2703" cy="1765"/>
          </a:xfrm>
        </p:grpSpPr>
        <p:pic>
          <p:nvPicPr>
            <p:cNvPr id="33803" name="Picture 7">
              <a:extLst>
                <a:ext uri="{FF2B5EF4-FFF2-40B4-BE49-F238E27FC236}">
                  <a16:creationId xmlns:a16="http://schemas.microsoft.com/office/drawing/2014/main" id="{19C9F4C0-57F1-453F-9139-C53A4C90AA18}"/>
                </a:ext>
              </a:extLst>
            </p:cNvPr>
            <p:cNvPicPr>
              <a:picLocks noChangeAspect="1" noChangeArrowheads="1"/>
            </p:cNvPicPr>
            <p:nvPr/>
          </p:nvPicPr>
          <p:blipFill>
            <a:blip r:embed="rId5"/>
            <a:srcRect/>
            <a:stretch>
              <a:fillRect/>
            </a:stretch>
          </p:blipFill>
          <p:spPr bwMode="auto">
            <a:xfrm>
              <a:off x="1144" y="2448"/>
              <a:ext cx="2672" cy="1757"/>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62476" name="Text Box 8">
              <a:extLst>
                <a:ext uri="{FF2B5EF4-FFF2-40B4-BE49-F238E27FC236}">
                  <a16:creationId xmlns:a16="http://schemas.microsoft.com/office/drawing/2014/main" id="{E116907C-A77C-49B7-899F-4FF833493B7F}"/>
                </a:ext>
              </a:extLst>
            </p:cNvPr>
            <p:cNvSpPr txBox="1">
              <a:spLocks noChangeArrowheads="1"/>
            </p:cNvSpPr>
            <p:nvPr/>
          </p:nvSpPr>
          <p:spPr bwMode="auto">
            <a:xfrm>
              <a:off x="1113" y="4011"/>
              <a:ext cx="2261" cy="20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800">
                  <a:solidFill>
                    <a:srgbClr val="000000"/>
                  </a:solidFill>
                </a:rPr>
                <a:t>ecological &amp; economic damage</a:t>
              </a:r>
            </a:p>
          </p:txBody>
        </p:sp>
      </p:grpSp>
      <p:grpSp>
        <p:nvGrpSpPr>
          <p:cNvPr id="62471" name="Group 9">
            <a:extLst>
              <a:ext uri="{FF2B5EF4-FFF2-40B4-BE49-F238E27FC236}">
                <a16:creationId xmlns:a16="http://schemas.microsoft.com/office/drawing/2014/main" id="{F9CC04D4-5BD6-43B8-BCF6-913477D680F2}"/>
              </a:ext>
            </a:extLst>
          </p:cNvPr>
          <p:cNvGrpSpPr>
            <a:grpSpLocks/>
          </p:cNvGrpSpPr>
          <p:nvPr/>
        </p:nvGrpSpPr>
        <p:grpSpPr bwMode="auto">
          <a:xfrm>
            <a:off x="2708275" y="1100138"/>
            <a:ext cx="3141663" cy="3143250"/>
            <a:chOff x="1895" y="432"/>
            <a:chExt cx="1979" cy="1980"/>
          </a:xfrm>
        </p:grpSpPr>
        <p:pic>
          <p:nvPicPr>
            <p:cNvPr id="33801" name="Picture 10">
              <a:extLst>
                <a:ext uri="{FF2B5EF4-FFF2-40B4-BE49-F238E27FC236}">
                  <a16:creationId xmlns:a16="http://schemas.microsoft.com/office/drawing/2014/main" id="{405D169E-DD7E-466B-8117-96CC52A55759}"/>
                </a:ext>
              </a:extLst>
            </p:cNvPr>
            <p:cNvPicPr>
              <a:picLocks noChangeAspect="1" noChangeArrowheads="1"/>
            </p:cNvPicPr>
            <p:nvPr/>
          </p:nvPicPr>
          <p:blipFill>
            <a:blip r:embed="rId6"/>
            <a:srcRect/>
            <a:stretch>
              <a:fillRect/>
            </a:stretch>
          </p:blipFill>
          <p:spPr bwMode="auto">
            <a:xfrm>
              <a:off x="1895" y="432"/>
              <a:ext cx="1929" cy="1968"/>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62474" name="Text Box 11">
              <a:extLst>
                <a:ext uri="{FF2B5EF4-FFF2-40B4-BE49-F238E27FC236}">
                  <a16:creationId xmlns:a16="http://schemas.microsoft.com/office/drawing/2014/main" id="{33DFAB45-A0E1-4D55-A296-47F450243276}"/>
                </a:ext>
              </a:extLst>
            </p:cNvPr>
            <p:cNvSpPr txBox="1">
              <a:spLocks noChangeArrowheads="1"/>
            </p:cNvSpPr>
            <p:nvPr/>
          </p:nvSpPr>
          <p:spPr bwMode="auto">
            <a:xfrm>
              <a:off x="3034" y="2210"/>
              <a:ext cx="8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1800">
                  <a:solidFill>
                    <a:srgbClr val="000000"/>
                  </a:solidFill>
                </a:rPr>
                <a:t>~2 months</a:t>
              </a:r>
            </a:p>
          </p:txBody>
        </p:sp>
      </p:grpSp>
      <p:sp>
        <p:nvSpPr>
          <p:cNvPr id="33800" name="Rectangle 12">
            <a:extLst>
              <a:ext uri="{FF2B5EF4-FFF2-40B4-BE49-F238E27FC236}">
                <a16:creationId xmlns:a16="http://schemas.microsoft.com/office/drawing/2014/main" id="{19493EFD-0CD0-41FE-A3EE-D604847C0B8C}"/>
              </a:ext>
            </a:extLst>
          </p:cNvPr>
          <p:cNvSpPr>
            <a:spLocks noChangeArrowheads="1"/>
          </p:cNvSpPr>
          <p:nvPr/>
        </p:nvSpPr>
        <p:spPr bwMode="auto">
          <a:xfrm>
            <a:off x="5426075" y="5318125"/>
            <a:ext cx="3584575" cy="1371600"/>
          </a:xfrm>
          <a:prstGeom prst="rect">
            <a:avLst/>
          </a:prstGeom>
          <a:solidFill>
            <a:srgbClr val="FFCC18"/>
          </a:solidFill>
          <a:ln w="9525">
            <a:solidFill>
              <a:srgbClr val="0F116A"/>
            </a:solidFill>
            <a:miter lim="800000"/>
            <a:headEnd/>
            <a:tailEnd/>
          </a:ln>
          <a:effectLst>
            <a:outerShdw blurRad="63500" dist="38099" dir="2700000" algn="ctr" rotWithShape="0">
              <a:srgbClr val="000000">
                <a:alpha val="74998"/>
              </a:srgbClr>
            </a:outerShdw>
          </a:effectLst>
        </p:spPr>
        <p:txBody>
          <a:bodyPr>
            <a:spAutoFit/>
          </a:bodyPr>
          <a:lstStyle/>
          <a:p>
            <a:pPr marL="228600" indent="-228600" eaLnBrk="1" hangingPunct="1">
              <a:spcBef>
                <a:spcPct val="20000"/>
              </a:spcBef>
              <a:buClr>
                <a:srgbClr val="000064"/>
              </a:buClr>
              <a:buSzPct val="60000"/>
              <a:buFont typeface="Wingdings" charset="0"/>
              <a:buChar char="u"/>
              <a:defRPr/>
            </a:pPr>
            <a:r>
              <a:rPr lang="en-US" sz="1900">
                <a:solidFill>
                  <a:srgbClr val="0F116A"/>
                </a:solidFill>
                <a:latin typeface="Arial" charset="0"/>
                <a:ea typeface="ＭＳ Ｐゴシック" charset="0"/>
              </a:rPr>
              <a:t>reduces diversity </a:t>
            </a:r>
          </a:p>
          <a:p>
            <a:pPr marL="228600" indent="-228600" eaLnBrk="1" hangingPunct="1">
              <a:spcBef>
                <a:spcPct val="20000"/>
              </a:spcBef>
              <a:buClr>
                <a:srgbClr val="000064"/>
              </a:buClr>
              <a:buSzPct val="60000"/>
              <a:buFont typeface="Wingdings" charset="0"/>
              <a:buChar char="u"/>
              <a:defRPr/>
            </a:pPr>
            <a:r>
              <a:rPr lang="en-US" sz="1900">
                <a:solidFill>
                  <a:srgbClr val="0F116A"/>
                </a:solidFill>
                <a:latin typeface="Arial" charset="0"/>
                <a:ea typeface="ＭＳ Ｐゴシック" charset="0"/>
              </a:rPr>
              <a:t>loss of food &amp; nesting sites for animals</a:t>
            </a:r>
          </a:p>
          <a:p>
            <a:pPr marL="228600" indent="-228600" eaLnBrk="1" hangingPunct="1">
              <a:spcBef>
                <a:spcPct val="20000"/>
              </a:spcBef>
              <a:buClr>
                <a:srgbClr val="000064"/>
              </a:buClr>
              <a:buSzPct val="60000"/>
              <a:buFont typeface="Wingdings" charset="0"/>
              <a:buChar char="u"/>
              <a:defRPr/>
            </a:pPr>
            <a:r>
              <a:rPr lang="en-US" sz="1900">
                <a:solidFill>
                  <a:srgbClr val="0F116A"/>
                </a:solidFill>
                <a:latin typeface="Arial" charset="0"/>
                <a:ea typeface="ＭＳ Ｐゴシック" charset="0"/>
              </a:rPr>
              <a:t>economic damage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E3F126B-A9F4-4C7D-B8B1-444E8BDA54B2}"/>
              </a:ext>
            </a:extLst>
          </p:cNvPr>
          <p:cNvSpPr>
            <a:spLocks noGrp="1" noChangeArrowheads="1"/>
          </p:cNvSpPr>
          <p:nvPr>
            <p:ph type="title"/>
          </p:nvPr>
        </p:nvSpPr>
        <p:spPr/>
        <p:txBody>
          <a:bodyPr/>
          <a:lstStyle/>
          <a:p>
            <a:pPr eaLnBrk="1" hangingPunct="1">
              <a:defRPr/>
            </a:pPr>
            <a:r>
              <a:rPr lang="en-US">
                <a:ea typeface="ＭＳ Ｐゴシック" charset="0"/>
                <a:cs typeface="+mj-cs"/>
              </a:rPr>
              <a:t>Distribution of population growth</a:t>
            </a:r>
          </a:p>
        </p:txBody>
      </p:sp>
      <p:pic>
        <p:nvPicPr>
          <p:cNvPr id="64515" name="Picture 3">
            <a:extLst>
              <a:ext uri="{FF2B5EF4-FFF2-40B4-BE49-F238E27FC236}">
                <a16:creationId xmlns:a16="http://schemas.microsoft.com/office/drawing/2014/main" id="{87C85003-05C5-4164-B640-C72B7E759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51"/>
          <a:stretch>
            <a:fillRect/>
          </a:stretch>
        </p:blipFill>
        <p:spPr bwMode="auto">
          <a:xfrm>
            <a:off x="1095375" y="1377950"/>
            <a:ext cx="7383463"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4">
            <a:extLst>
              <a:ext uri="{FF2B5EF4-FFF2-40B4-BE49-F238E27FC236}">
                <a16:creationId xmlns:a16="http://schemas.microsoft.com/office/drawing/2014/main" id="{72380C4F-3270-4A95-9404-29ED42F845C0}"/>
              </a:ext>
            </a:extLst>
          </p:cNvPr>
          <p:cNvSpPr>
            <a:spLocks noChangeArrowheads="1"/>
          </p:cNvSpPr>
          <p:nvPr/>
        </p:nvSpPr>
        <p:spPr bwMode="auto">
          <a:xfrm>
            <a:off x="1755775" y="5578475"/>
            <a:ext cx="127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1</a:t>
            </a:r>
            <a:endParaRPr lang="en-US" altLang="en-US" sz="1800">
              <a:solidFill>
                <a:srgbClr val="000000"/>
              </a:solidFill>
              <a:latin typeface="Times" panose="02020603050405020304" pitchFamily="18" charset="0"/>
            </a:endParaRPr>
          </a:p>
        </p:txBody>
      </p:sp>
      <p:sp>
        <p:nvSpPr>
          <p:cNvPr id="64517" name="Rectangle 5">
            <a:extLst>
              <a:ext uri="{FF2B5EF4-FFF2-40B4-BE49-F238E27FC236}">
                <a16:creationId xmlns:a16="http://schemas.microsoft.com/office/drawing/2014/main" id="{0FFC04B4-42D5-43AC-A36C-BFBD6EB1D271}"/>
              </a:ext>
            </a:extLst>
          </p:cNvPr>
          <p:cNvSpPr>
            <a:spLocks noChangeArrowheads="1"/>
          </p:cNvSpPr>
          <p:nvPr/>
        </p:nvSpPr>
        <p:spPr bwMode="auto">
          <a:xfrm>
            <a:off x="1755775" y="5151438"/>
            <a:ext cx="127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2</a:t>
            </a:r>
            <a:endParaRPr lang="en-US" altLang="en-US" sz="1800">
              <a:solidFill>
                <a:srgbClr val="000000"/>
              </a:solidFill>
              <a:latin typeface="Times" panose="02020603050405020304" pitchFamily="18" charset="0"/>
            </a:endParaRPr>
          </a:p>
        </p:txBody>
      </p:sp>
      <p:sp>
        <p:nvSpPr>
          <p:cNvPr id="64518" name="Rectangle 6">
            <a:extLst>
              <a:ext uri="{FF2B5EF4-FFF2-40B4-BE49-F238E27FC236}">
                <a16:creationId xmlns:a16="http://schemas.microsoft.com/office/drawing/2014/main" id="{68F77CD6-B225-4497-B02F-EC53D73ED3E7}"/>
              </a:ext>
            </a:extLst>
          </p:cNvPr>
          <p:cNvSpPr>
            <a:spLocks noChangeArrowheads="1"/>
          </p:cNvSpPr>
          <p:nvPr/>
        </p:nvSpPr>
        <p:spPr bwMode="auto">
          <a:xfrm>
            <a:off x="1755775" y="4733925"/>
            <a:ext cx="127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3</a:t>
            </a:r>
            <a:endParaRPr lang="en-US" altLang="en-US" sz="1800">
              <a:solidFill>
                <a:srgbClr val="000000"/>
              </a:solidFill>
              <a:latin typeface="Times" panose="02020603050405020304" pitchFamily="18" charset="0"/>
            </a:endParaRPr>
          </a:p>
        </p:txBody>
      </p:sp>
      <p:sp>
        <p:nvSpPr>
          <p:cNvPr id="64519" name="Rectangle 7">
            <a:extLst>
              <a:ext uri="{FF2B5EF4-FFF2-40B4-BE49-F238E27FC236}">
                <a16:creationId xmlns:a16="http://schemas.microsoft.com/office/drawing/2014/main" id="{F6F468AC-E896-49EF-914E-0BB73FD8CB5E}"/>
              </a:ext>
            </a:extLst>
          </p:cNvPr>
          <p:cNvSpPr>
            <a:spLocks noChangeArrowheads="1"/>
          </p:cNvSpPr>
          <p:nvPr/>
        </p:nvSpPr>
        <p:spPr bwMode="auto">
          <a:xfrm>
            <a:off x="4597400" y="6373813"/>
            <a:ext cx="5921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2000">
                <a:solidFill>
                  <a:srgbClr val="000000"/>
                </a:solidFill>
                <a:latin typeface="Helvetica" panose="020B0604020202020204" pitchFamily="34" charset="0"/>
              </a:rPr>
              <a:t>Time</a:t>
            </a:r>
            <a:endParaRPr lang="en-US" altLang="en-US" sz="2000">
              <a:solidFill>
                <a:srgbClr val="000000"/>
              </a:solidFill>
              <a:latin typeface="Times" panose="02020603050405020304" pitchFamily="18" charset="0"/>
            </a:endParaRPr>
          </a:p>
        </p:txBody>
      </p:sp>
      <p:sp>
        <p:nvSpPr>
          <p:cNvPr id="64520" name="Rectangle 8">
            <a:extLst>
              <a:ext uri="{FF2B5EF4-FFF2-40B4-BE49-F238E27FC236}">
                <a16:creationId xmlns:a16="http://schemas.microsoft.com/office/drawing/2014/main" id="{FA83A203-94EE-46C7-9AB2-AF33A68E6B31}"/>
              </a:ext>
            </a:extLst>
          </p:cNvPr>
          <p:cNvSpPr>
            <a:spLocks noChangeArrowheads="1"/>
          </p:cNvSpPr>
          <p:nvPr/>
        </p:nvSpPr>
        <p:spPr bwMode="auto">
          <a:xfrm>
            <a:off x="3754438" y="6215063"/>
            <a:ext cx="508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800">
                <a:solidFill>
                  <a:srgbClr val="000000"/>
                </a:solidFill>
                <a:latin typeface="Helvetica" panose="020B0604020202020204" pitchFamily="34" charset="0"/>
              </a:rPr>
              <a:t>1950</a:t>
            </a:r>
            <a:endParaRPr lang="en-US" altLang="en-US" sz="1800">
              <a:solidFill>
                <a:srgbClr val="000000"/>
              </a:solidFill>
              <a:latin typeface="Times" panose="02020603050405020304" pitchFamily="18" charset="0"/>
            </a:endParaRPr>
          </a:p>
        </p:txBody>
      </p:sp>
      <p:sp>
        <p:nvSpPr>
          <p:cNvPr id="64521" name="Rectangle 9">
            <a:extLst>
              <a:ext uri="{FF2B5EF4-FFF2-40B4-BE49-F238E27FC236}">
                <a16:creationId xmlns:a16="http://schemas.microsoft.com/office/drawing/2014/main" id="{5150C1CD-BEA8-4692-93C2-520B1CEEE203}"/>
              </a:ext>
            </a:extLst>
          </p:cNvPr>
          <p:cNvSpPr>
            <a:spLocks noChangeArrowheads="1"/>
          </p:cNvSpPr>
          <p:nvPr/>
        </p:nvSpPr>
        <p:spPr bwMode="auto">
          <a:xfrm>
            <a:off x="1849438" y="6215063"/>
            <a:ext cx="508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1900</a:t>
            </a:r>
            <a:endParaRPr lang="en-US" altLang="en-US" sz="1800">
              <a:solidFill>
                <a:srgbClr val="000000"/>
              </a:solidFill>
              <a:latin typeface="Times" panose="02020603050405020304" pitchFamily="18" charset="0"/>
            </a:endParaRPr>
          </a:p>
        </p:txBody>
      </p:sp>
      <p:sp>
        <p:nvSpPr>
          <p:cNvPr id="64522" name="Rectangle 10">
            <a:extLst>
              <a:ext uri="{FF2B5EF4-FFF2-40B4-BE49-F238E27FC236}">
                <a16:creationId xmlns:a16="http://schemas.microsoft.com/office/drawing/2014/main" id="{51658623-9A25-446C-A813-D9FA967EB7A2}"/>
              </a:ext>
            </a:extLst>
          </p:cNvPr>
          <p:cNvSpPr>
            <a:spLocks noChangeArrowheads="1"/>
          </p:cNvSpPr>
          <p:nvPr/>
        </p:nvSpPr>
        <p:spPr bwMode="auto">
          <a:xfrm>
            <a:off x="5811838" y="6226175"/>
            <a:ext cx="508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800">
                <a:solidFill>
                  <a:srgbClr val="000000"/>
                </a:solidFill>
                <a:latin typeface="Helvetica" panose="020B0604020202020204" pitchFamily="34" charset="0"/>
              </a:rPr>
              <a:t>2000</a:t>
            </a:r>
            <a:endParaRPr lang="en-US" altLang="en-US" sz="1800">
              <a:solidFill>
                <a:srgbClr val="000000"/>
              </a:solidFill>
              <a:latin typeface="Times" panose="02020603050405020304" pitchFamily="18" charset="0"/>
            </a:endParaRPr>
          </a:p>
        </p:txBody>
      </p:sp>
      <p:sp>
        <p:nvSpPr>
          <p:cNvPr id="64523" name="Rectangle 11">
            <a:extLst>
              <a:ext uri="{FF2B5EF4-FFF2-40B4-BE49-F238E27FC236}">
                <a16:creationId xmlns:a16="http://schemas.microsoft.com/office/drawing/2014/main" id="{EA10F741-94DE-4D93-8593-08F94677BE4E}"/>
              </a:ext>
            </a:extLst>
          </p:cNvPr>
          <p:cNvSpPr>
            <a:spLocks noChangeArrowheads="1"/>
          </p:cNvSpPr>
          <p:nvPr/>
        </p:nvSpPr>
        <p:spPr bwMode="auto">
          <a:xfrm>
            <a:off x="5462588" y="4538663"/>
            <a:ext cx="25828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2000">
                <a:solidFill>
                  <a:srgbClr val="BC0013"/>
                </a:solidFill>
                <a:latin typeface="Helvetica" panose="020B0604020202020204" pitchFamily="34" charset="0"/>
              </a:rPr>
              <a:t>Developing countries</a:t>
            </a:r>
            <a:endParaRPr lang="en-US" altLang="en-US" sz="2000">
              <a:solidFill>
                <a:srgbClr val="BC0013"/>
              </a:solidFill>
              <a:latin typeface="Times" panose="02020603050405020304" pitchFamily="18" charset="0"/>
            </a:endParaRPr>
          </a:p>
        </p:txBody>
      </p:sp>
      <p:sp>
        <p:nvSpPr>
          <p:cNvPr id="64524" name="Rectangle 12">
            <a:extLst>
              <a:ext uri="{FF2B5EF4-FFF2-40B4-BE49-F238E27FC236}">
                <a16:creationId xmlns:a16="http://schemas.microsoft.com/office/drawing/2014/main" id="{D232D04E-1B7E-4E4A-BBEA-18791718F7D4}"/>
              </a:ext>
            </a:extLst>
          </p:cNvPr>
          <p:cNvSpPr>
            <a:spLocks noChangeArrowheads="1"/>
          </p:cNvSpPr>
          <p:nvPr/>
        </p:nvSpPr>
        <p:spPr bwMode="auto">
          <a:xfrm>
            <a:off x="7578725" y="6226175"/>
            <a:ext cx="508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800">
                <a:solidFill>
                  <a:srgbClr val="000000"/>
                </a:solidFill>
                <a:latin typeface="Helvetica" panose="020B0604020202020204" pitchFamily="34" charset="0"/>
              </a:rPr>
              <a:t>2050</a:t>
            </a:r>
            <a:endParaRPr lang="en-US" altLang="en-US" sz="1800">
              <a:solidFill>
                <a:srgbClr val="000000"/>
              </a:solidFill>
              <a:latin typeface="Times" panose="02020603050405020304" pitchFamily="18" charset="0"/>
            </a:endParaRPr>
          </a:p>
        </p:txBody>
      </p:sp>
      <p:sp>
        <p:nvSpPr>
          <p:cNvPr id="64525" name="Rectangle 13">
            <a:extLst>
              <a:ext uri="{FF2B5EF4-FFF2-40B4-BE49-F238E27FC236}">
                <a16:creationId xmlns:a16="http://schemas.microsoft.com/office/drawing/2014/main" id="{37F0883D-7F38-4642-8055-1EA390B6193E}"/>
              </a:ext>
            </a:extLst>
          </p:cNvPr>
          <p:cNvSpPr>
            <a:spLocks noChangeArrowheads="1"/>
          </p:cNvSpPr>
          <p:nvPr/>
        </p:nvSpPr>
        <p:spPr bwMode="auto">
          <a:xfrm>
            <a:off x="1755775" y="4324350"/>
            <a:ext cx="127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4</a:t>
            </a:r>
            <a:endParaRPr lang="en-US" altLang="en-US" sz="1800">
              <a:solidFill>
                <a:srgbClr val="000000"/>
              </a:solidFill>
              <a:latin typeface="Times" panose="02020603050405020304" pitchFamily="18" charset="0"/>
            </a:endParaRPr>
          </a:p>
        </p:txBody>
      </p:sp>
      <p:sp>
        <p:nvSpPr>
          <p:cNvPr id="64526" name="Rectangle 14">
            <a:extLst>
              <a:ext uri="{FF2B5EF4-FFF2-40B4-BE49-F238E27FC236}">
                <a16:creationId xmlns:a16="http://schemas.microsoft.com/office/drawing/2014/main" id="{5DE6CC74-C49E-4D29-B8CF-799F7C297C98}"/>
              </a:ext>
            </a:extLst>
          </p:cNvPr>
          <p:cNvSpPr>
            <a:spLocks noChangeArrowheads="1"/>
          </p:cNvSpPr>
          <p:nvPr/>
        </p:nvSpPr>
        <p:spPr bwMode="auto">
          <a:xfrm>
            <a:off x="1755775" y="3890963"/>
            <a:ext cx="127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5</a:t>
            </a:r>
            <a:endParaRPr lang="en-US" altLang="en-US" sz="1800">
              <a:solidFill>
                <a:srgbClr val="000000"/>
              </a:solidFill>
              <a:latin typeface="Times" panose="02020603050405020304" pitchFamily="18" charset="0"/>
            </a:endParaRPr>
          </a:p>
        </p:txBody>
      </p:sp>
      <p:sp>
        <p:nvSpPr>
          <p:cNvPr id="64527" name="Rectangle 15">
            <a:extLst>
              <a:ext uri="{FF2B5EF4-FFF2-40B4-BE49-F238E27FC236}">
                <a16:creationId xmlns:a16="http://schemas.microsoft.com/office/drawing/2014/main" id="{CEB27423-0EF5-4159-BC83-DB170E6A8C1D}"/>
              </a:ext>
            </a:extLst>
          </p:cNvPr>
          <p:cNvSpPr>
            <a:spLocks noChangeArrowheads="1"/>
          </p:cNvSpPr>
          <p:nvPr/>
        </p:nvSpPr>
        <p:spPr bwMode="auto">
          <a:xfrm>
            <a:off x="1755775" y="3479800"/>
            <a:ext cx="127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6</a:t>
            </a:r>
            <a:endParaRPr lang="en-US" altLang="en-US" sz="1800">
              <a:solidFill>
                <a:srgbClr val="000000"/>
              </a:solidFill>
              <a:latin typeface="Times" panose="02020603050405020304" pitchFamily="18" charset="0"/>
            </a:endParaRPr>
          </a:p>
        </p:txBody>
      </p:sp>
      <p:sp>
        <p:nvSpPr>
          <p:cNvPr id="64528" name="Rectangle 16">
            <a:extLst>
              <a:ext uri="{FF2B5EF4-FFF2-40B4-BE49-F238E27FC236}">
                <a16:creationId xmlns:a16="http://schemas.microsoft.com/office/drawing/2014/main" id="{8C4FE926-F90D-462F-998E-7EF6BF2C23E5}"/>
              </a:ext>
            </a:extLst>
          </p:cNvPr>
          <p:cNvSpPr>
            <a:spLocks noChangeArrowheads="1"/>
          </p:cNvSpPr>
          <p:nvPr/>
        </p:nvSpPr>
        <p:spPr bwMode="auto">
          <a:xfrm>
            <a:off x="1755775" y="3048000"/>
            <a:ext cx="127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7</a:t>
            </a:r>
            <a:endParaRPr lang="en-US" altLang="en-US" sz="1800">
              <a:solidFill>
                <a:srgbClr val="000000"/>
              </a:solidFill>
              <a:latin typeface="Times" panose="02020603050405020304" pitchFamily="18" charset="0"/>
            </a:endParaRPr>
          </a:p>
        </p:txBody>
      </p:sp>
      <p:sp>
        <p:nvSpPr>
          <p:cNvPr id="64529" name="Rectangle 17">
            <a:extLst>
              <a:ext uri="{FF2B5EF4-FFF2-40B4-BE49-F238E27FC236}">
                <a16:creationId xmlns:a16="http://schemas.microsoft.com/office/drawing/2014/main" id="{5F8A0F67-6D8A-41C7-A721-E3AD84E1AD1B}"/>
              </a:ext>
            </a:extLst>
          </p:cNvPr>
          <p:cNvSpPr>
            <a:spLocks noChangeArrowheads="1"/>
          </p:cNvSpPr>
          <p:nvPr/>
        </p:nvSpPr>
        <p:spPr bwMode="auto">
          <a:xfrm>
            <a:off x="1755775" y="2633663"/>
            <a:ext cx="127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8</a:t>
            </a:r>
            <a:endParaRPr lang="en-US" altLang="en-US" sz="1800">
              <a:solidFill>
                <a:srgbClr val="000000"/>
              </a:solidFill>
              <a:latin typeface="Times" panose="02020603050405020304" pitchFamily="18" charset="0"/>
            </a:endParaRPr>
          </a:p>
        </p:txBody>
      </p:sp>
      <p:sp>
        <p:nvSpPr>
          <p:cNvPr id="64530" name="Rectangle 18">
            <a:extLst>
              <a:ext uri="{FF2B5EF4-FFF2-40B4-BE49-F238E27FC236}">
                <a16:creationId xmlns:a16="http://schemas.microsoft.com/office/drawing/2014/main" id="{27F3FFFA-F0A0-4081-A3A5-51D3233F9390}"/>
              </a:ext>
            </a:extLst>
          </p:cNvPr>
          <p:cNvSpPr>
            <a:spLocks noChangeArrowheads="1"/>
          </p:cNvSpPr>
          <p:nvPr/>
        </p:nvSpPr>
        <p:spPr bwMode="auto">
          <a:xfrm>
            <a:off x="1755775" y="2205038"/>
            <a:ext cx="127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9</a:t>
            </a:r>
            <a:endParaRPr lang="en-US" altLang="en-US" sz="1800">
              <a:solidFill>
                <a:srgbClr val="000000"/>
              </a:solidFill>
              <a:latin typeface="Times" panose="02020603050405020304" pitchFamily="18" charset="0"/>
            </a:endParaRPr>
          </a:p>
        </p:txBody>
      </p:sp>
      <p:sp>
        <p:nvSpPr>
          <p:cNvPr id="64531" name="Rectangle 19">
            <a:extLst>
              <a:ext uri="{FF2B5EF4-FFF2-40B4-BE49-F238E27FC236}">
                <a16:creationId xmlns:a16="http://schemas.microsoft.com/office/drawing/2014/main" id="{F52D210D-4280-4AF2-A77B-CBD3F0D4EC71}"/>
              </a:ext>
            </a:extLst>
          </p:cNvPr>
          <p:cNvSpPr>
            <a:spLocks noChangeArrowheads="1"/>
          </p:cNvSpPr>
          <p:nvPr/>
        </p:nvSpPr>
        <p:spPr bwMode="auto">
          <a:xfrm>
            <a:off x="1628775" y="1789113"/>
            <a:ext cx="254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10</a:t>
            </a:r>
            <a:endParaRPr lang="en-US" altLang="en-US" sz="1800">
              <a:solidFill>
                <a:srgbClr val="000000"/>
              </a:solidFill>
              <a:latin typeface="Times" panose="02020603050405020304" pitchFamily="18" charset="0"/>
            </a:endParaRPr>
          </a:p>
        </p:txBody>
      </p:sp>
      <p:sp>
        <p:nvSpPr>
          <p:cNvPr id="64532" name="Rectangle 20">
            <a:extLst>
              <a:ext uri="{FF2B5EF4-FFF2-40B4-BE49-F238E27FC236}">
                <a16:creationId xmlns:a16="http://schemas.microsoft.com/office/drawing/2014/main" id="{91DE7F9A-20EC-4CC2-AC3F-7851CC55F9BA}"/>
              </a:ext>
            </a:extLst>
          </p:cNvPr>
          <p:cNvSpPr>
            <a:spLocks noChangeArrowheads="1"/>
          </p:cNvSpPr>
          <p:nvPr/>
        </p:nvSpPr>
        <p:spPr bwMode="auto">
          <a:xfrm>
            <a:off x="1628775" y="1430338"/>
            <a:ext cx="254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11</a:t>
            </a:r>
            <a:endParaRPr lang="en-US" altLang="en-US" sz="1800">
              <a:solidFill>
                <a:srgbClr val="000000"/>
              </a:solidFill>
              <a:latin typeface="Times" panose="02020603050405020304" pitchFamily="18" charset="0"/>
            </a:endParaRPr>
          </a:p>
        </p:txBody>
      </p:sp>
      <p:sp>
        <p:nvSpPr>
          <p:cNvPr id="64533" name="Rectangle 21">
            <a:extLst>
              <a:ext uri="{FF2B5EF4-FFF2-40B4-BE49-F238E27FC236}">
                <a16:creationId xmlns:a16="http://schemas.microsoft.com/office/drawing/2014/main" id="{2936825E-1FDF-40BC-B320-CAF28C8EF8C1}"/>
              </a:ext>
            </a:extLst>
          </p:cNvPr>
          <p:cNvSpPr>
            <a:spLocks noChangeArrowheads="1"/>
          </p:cNvSpPr>
          <p:nvPr/>
        </p:nvSpPr>
        <p:spPr bwMode="auto">
          <a:xfrm>
            <a:off x="1755775" y="5994400"/>
            <a:ext cx="127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lnSpc>
                <a:spcPct val="85000"/>
              </a:lnSpc>
              <a:spcBef>
                <a:spcPct val="0"/>
              </a:spcBef>
              <a:buClrTx/>
              <a:buSzTx/>
              <a:buFontTx/>
              <a:buNone/>
            </a:pPr>
            <a:r>
              <a:rPr lang="en-US" altLang="en-US" sz="1800">
                <a:solidFill>
                  <a:srgbClr val="000000"/>
                </a:solidFill>
                <a:latin typeface="Helvetica" panose="020B0604020202020204" pitchFamily="34" charset="0"/>
              </a:rPr>
              <a:t>0</a:t>
            </a:r>
            <a:endParaRPr lang="en-US" altLang="en-US" sz="1800">
              <a:solidFill>
                <a:srgbClr val="000000"/>
              </a:solidFill>
              <a:latin typeface="Times" panose="02020603050405020304" pitchFamily="18" charset="0"/>
            </a:endParaRPr>
          </a:p>
        </p:txBody>
      </p:sp>
      <p:sp>
        <p:nvSpPr>
          <p:cNvPr id="64534" name="Rectangle 22">
            <a:extLst>
              <a:ext uri="{FF2B5EF4-FFF2-40B4-BE49-F238E27FC236}">
                <a16:creationId xmlns:a16="http://schemas.microsoft.com/office/drawing/2014/main" id="{35671E77-7A16-4E92-990D-5FB837A1B243}"/>
              </a:ext>
            </a:extLst>
          </p:cNvPr>
          <p:cNvSpPr>
            <a:spLocks noChangeArrowheads="1"/>
          </p:cNvSpPr>
          <p:nvPr/>
        </p:nvSpPr>
        <p:spPr bwMode="auto">
          <a:xfrm>
            <a:off x="5337175" y="5670550"/>
            <a:ext cx="24987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2000">
                <a:solidFill>
                  <a:srgbClr val="000000"/>
                </a:solidFill>
                <a:latin typeface="Helvetica" panose="020B0604020202020204" pitchFamily="34" charset="0"/>
              </a:rPr>
              <a:t>Developed countries</a:t>
            </a:r>
            <a:endParaRPr lang="en-US" altLang="en-US" sz="2000">
              <a:solidFill>
                <a:srgbClr val="000000"/>
              </a:solidFill>
              <a:latin typeface="Times" panose="02020603050405020304" pitchFamily="18" charset="0"/>
            </a:endParaRPr>
          </a:p>
        </p:txBody>
      </p:sp>
      <p:sp>
        <p:nvSpPr>
          <p:cNvPr id="64535" name="Rectangle 23">
            <a:extLst>
              <a:ext uri="{FF2B5EF4-FFF2-40B4-BE49-F238E27FC236}">
                <a16:creationId xmlns:a16="http://schemas.microsoft.com/office/drawing/2014/main" id="{50640347-DEF0-47A1-B4C5-8A2D136CC0E5}"/>
              </a:ext>
            </a:extLst>
          </p:cNvPr>
          <p:cNvSpPr>
            <a:spLocks noChangeArrowheads="1"/>
          </p:cNvSpPr>
          <p:nvPr/>
        </p:nvSpPr>
        <p:spPr bwMode="auto">
          <a:xfrm rot="-900000">
            <a:off x="6313488" y="3278188"/>
            <a:ext cx="15255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2000">
                <a:solidFill>
                  <a:srgbClr val="BC0013"/>
                </a:solidFill>
              </a:rPr>
              <a:t>low fertility</a:t>
            </a:r>
          </a:p>
        </p:txBody>
      </p:sp>
      <p:sp>
        <p:nvSpPr>
          <p:cNvPr id="64536" name="Rectangle 24">
            <a:extLst>
              <a:ext uri="{FF2B5EF4-FFF2-40B4-BE49-F238E27FC236}">
                <a16:creationId xmlns:a16="http://schemas.microsoft.com/office/drawing/2014/main" id="{4A37D8C7-B998-487A-B6C6-F25BC4EC70F6}"/>
              </a:ext>
            </a:extLst>
          </p:cNvPr>
          <p:cNvSpPr>
            <a:spLocks noChangeArrowheads="1"/>
          </p:cNvSpPr>
          <p:nvPr/>
        </p:nvSpPr>
        <p:spPr bwMode="auto">
          <a:xfrm rot="-5400000">
            <a:off x="-621506" y="3645694"/>
            <a:ext cx="35274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2000">
                <a:solidFill>
                  <a:srgbClr val="000000"/>
                </a:solidFill>
              </a:rPr>
              <a:t>World population in billions</a:t>
            </a:r>
          </a:p>
        </p:txBody>
      </p:sp>
      <p:sp>
        <p:nvSpPr>
          <p:cNvPr id="64537" name="Rectangle 25">
            <a:extLst>
              <a:ext uri="{FF2B5EF4-FFF2-40B4-BE49-F238E27FC236}">
                <a16:creationId xmlns:a16="http://schemas.microsoft.com/office/drawing/2014/main" id="{D01B2DC1-7E4B-4ECB-B56D-E981E7B7BDD4}"/>
              </a:ext>
            </a:extLst>
          </p:cNvPr>
          <p:cNvSpPr>
            <a:spLocks noChangeArrowheads="1"/>
          </p:cNvSpPr>
          <p:nvPr/>
        </p:nvSpPr>
        <p:spPr bwMode="auto">
          <a:xfrm>
            <a:off x="4000500" y="3490913"/>
            <a:ext cx="15097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2000"/>
              <a:t>World total</a:t>
            </a:r>
          </a:p>
        </p:txBody>
      </p:sp>
      <p:sp>
        <p:nvSpPr>
          <p:cNvPr id="64538" name="Rectangle 26">
            <a:extLst>
              <a:ext uri="{FF2B5EF4-FFF2-40B4-BE49-F238E27FC236}">
                <a16:creationId xmlns:a16="http://schemas.microsoft.com/office/drawing/2014/main" id="{F4EA2D40-C89A-4E7C-9889-E782E54849CB}"/>
              </a:ext>
            </a:extLst>
          </p:cNvPr>
          <p:cNvSpPr>
            <a:spLocks noChangeArrowheads="1"/>
          </p:cNvSpPr>
          <p:nvPr/>
        </p:nvSpPr>
        <p:spPr bwMode="auto">
          <a:xfrm rot="-1800000">
            <a:off x="6254750" y="2627313"/>
            <a:ext cx="20748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2000">
                <a:solidFill>
                  <a:srgbClr val="BC0013"/>
                </a:solidFill>
              </a:rPr>
              <a:t>medium fertility</a:t>
            </a:r>
          </a:p>
        </p:txBody>
      </p:sp>
      <p:sp>
        <p:nvSpPr>
          <p:cNvPr id="64539" name="Rectangle 27">
            <a:extLst>
              <a:ext uri="{FF2B5EF4-FFF2-40B4-BE49-F238E27FC236}">
                <a16:creationId xmlns:a16="http://schemas.microsoft.com/office/drawing/2014/main" id="{6DA4FAC4-A7B8-4D81-BF21-C23701D770CC}"/>
              </a:ext>
            </a:extLst>
          </p:cNvPr>
          <p:cNvSpPr>
            <a:spLocks noChangeArrowheads="1"/>
          </p:cNvSpPr>
          <p:nvPr/>
        </p:nvSpPr>
        <p:spPr bwMode="auto">
          <a:xfrm rot="-2700000">
            <a:off x="6145213" y="2149475"/>
            <a:ext cx="16383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2000">
                <a:solidFill>
                  <a:srgbClr val="BC0013"/>
                </a:solidFill>
              </a:rPr>
              <a:t>high fertility</a:t>
            </a:r>
          </a:p>
        </p:txBody>
      </p:sp>
      <p:sp>
        <p:nvSpPr>
          <p:cNvPr id="37916" name="Rectangle 28">
            <a:extLst>
              <a:ext uri="{FF2B5EF4-FFF2-40B4-BE49-F238E27FC236}">
                <a16:creationId xmlns:a16="http://schemas.microsoft.com/office/drawing/2014/main" id="{56CBDF98-8E8A-493B-B80B-5C6D450EE36E}"/>
              </a:ext>
            </a:extLst>
          </p:cNvPr>
          <p:cNvSpPr>
            <a:spLocks noChangeArrowheads="1"/>
          </p:cNvSpPr>
          <p:nvPr/>
        </p:nvSpPr>
        <p:spPr bwMode="auto">
          <a:xfrm>
            <a:off x="144463" y="1439863"/>
            <a:ext cx="5153025" cy="701675"/>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txBody>
          <a:bodyPr wrap="none">
            <a:spAutoFit/>
          </a:bodyPr>
          <a:lstStyle/>
          <a:p>
            <a:pPr>
              <a:defRPr/>
            </a:pPr>
            <a:r>
              <a:rPr lang="en-US" sz="2000" u="sng">
                <a:solidFill>
                  <a:srgbClr val="BC0013"/>
                </a:solidFill>
                <a:latin typeface="Arial" charset="0"/>
                <a:ea typeface="ＭＳ Ｐゴシック" charset="0"/>
              </a:rPr>
              <a:t>uneven distribution of population</a:t>
            </a:r>
            <a:r>
              <a:rPr lang="en-US" sz="2000">
                <a:solidFill>
                  <a:srgbClr val="000000"/>
                </a:solidFill>
                <a:latin typeface="Arial" charset="0"/>
                <a:ea typeface="ＭＳ Ｐゴシック" charset="0"/>
              </a:rPr>
              <a:t>:</a:t>
            </a:r>
          </a:p>
          <a:p>
            <a:pPr>
              <a:defRPr/>
            </a:pPr>
            <a:r>
              <a:rPr lang="en-US" sz="2000">
                <a:solidFill>
                  <a:srgbClr val="000000"/>
                </a:solidFill>
                <a:latin typeface="Arial" charset="0"/>
                <a:ea typeface="ＭＳ Ｐゴシック" charset="0"/>
              </a:rPr>
              <a:t>90% of births are in developing countries</a:t>
            </a:r>
          </a:p>
        </p:txBody>
      </p:sp>
      <p:sp>
        <p:nvSpPr>
          <p:cNvPr id="37917" name="Rectangle 29">
            <a:extLst>
              <a:ext uri="{FF2B5EF4-FFF2-40B4-BE49-F238E27FC236}">
                <a16:creationId xmlns:a16="http://schemas.microsoft.com/office/drawing/2014/main" id="{D4D81A4C-DA10-408F-91BD-9ABE63BA565F}"/>
              </a:ext>
            </a:extLst>
          </p:cNvPr>
          <p:cNvSpPr>
            <a:spLocks noChangeArrowheads="1"/>
          </p:cNvSpPr>
          <p:nvPr/>
        </p:nvSpPr>
        <p:spPr bwMode="auto">
          <a:xfrm>
            <a:off x="144463" y="2298700"/>
            <a:ext cx="5584825" cy="1006475"/>
          </a:xfrm>
          <a:prstGeom prst="rect">
            <a:avLst/>
          </a:prstGeom>
          <a:solidFill>
            <a:schemeClr val="bg2"/>
          </a:solidFill>
          <a:ln>
            <a:noFill/>
          </a:ln>
          <a:effectLst>
            <a:outerShdw blurRad="63500" dist="38099" dir="2700000" algn="ctr" rotWithShape="0">
              <a:srgbClr val="000000">
                <a:alpha val="74998"/>
              </a:srgbClr>
            </a:outerShdw>
          </a:effectLst>
          <a:extLst>
            <a:ext uri="{91240B29-F687-4f45-9708-019B960494DF}"/>
          </a:extLst>
        </p:spPr>
        <p:txBody>
          <a:bodyPr rIns="0">
            <a:spAutoFit/>
          </a:bodyPr>
          <a:lstStyle/>
          <a:p>
            <a:pPr>
              <a:defRPr/>
            </a:pPr>
            <a:r>
              <a:rPr lang="en-US" sz="2000" u="sng">
                <a:solidFill>
                  <a:srgbClr val="BC0013"/>
                </a:solidFill>
                <a:latin typeface="Arial" charset="0"/>
                <a:ea typeface="ＭＳ Ｐゴシック" charset="0"/>
              </a:rPr>
              <a:t>uneven distribution of resources</a:t>
            </a:r>
            <a:r>
              <a:rPr lang="en-US" sz="2000">
                <a:solidFill>
                  <a:srgbClr val="000000"/>
                </a:solidFill>
                <a:latin typeface="Arial" charset="0"/>
                <a:ea typeface="ＭＳ Ｐゴシック" charset="0"/>
              </a:rPr>
              <a:t>:</a:t>
            </a:r>
          </a:p>
          <a:p>
            <a:pPr>
              <a:defRPr/>
            </a:pPr>
            <a:r>
              <a:rPr lang="en-US" sz="2000">
                <a:solidFill>
                  <a:srgbClr val="000000"/>
                </a:solidFill>
                <a:latin typeface="Arial" charset="0"/>
                <a:ea typeface="ＭＳ Ｐゴシック" charset="0"/>
              </a:rPr>
              <a:t>wealthiest 20% consumes ~90% of resources</a:t>
            </a:r>
            <a:br>
              <a:rPr lang="en-US" sz="2000">
                <a:solidFill>
                  <a:srgbClr val="000000"/>
                </a:solidFill>
                <a:latin typeface="Arial" charset="0"/>
                <a:ea typeface="ＭＳ Ｐゴシック" charset="0"/>
              </a:rPr>
            </a:br>
            <a:r>
              <a:rPr lang="en-US" sz="2000">
                <a:solidFill>
                  <a:srgbClr val="000000"/>
                </a:solidFill>
                <a:latin typeface="Arial" charset="0"/>
                <a:ea typeface="ＭＳ Ｐゴシック" charset="0"/>
              </a:rPr>
              <a:t>increasing gap between rich &amp; poor</a:t>
            </a:r>
          </a:p>
        </p:txBody>
      </p:sp>
      <p:pic>
        <p:nvPicPr>
          <p:cNvPr id="64542" name="Picture 30" descr="penguinL">
            <a:extLst>
              <a:ext uri="{FF2B5EF4-FFF2-40B4-BE49-F238E27FC236}">
                <a16:creationId xmlns:a16="http://schemas.microsoft.com/office/drawing/2014/main" id="{54FB9099-8A5C-4E07-9F43-5D38DA1F1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3" name="AutoShape 31">
            <a:extLst>
              <a:ext uri="{FF2B5EF4-FFF2-40B4-BE49-F238E27FC236}">
                <a16:creationId xmlns:a16="http://schemas.microsoft.com/office/drawing/2014/main" id="{CD84BD32-57BA-43D9-852C-49A8906374CC}"/>
              </a:ext>
            </a:extLst>
          </p:cNvPr>
          <p:cNvSpPr>
            <a:spLocks noChangeArrowheads="1"/>
          </p:cNvSpPr>
          <p:nvPr/>
        </p:nvSpPr>
        <p:spPr bwMode="auto">
          <a:xfrm flipH="1">
            <a:off x="2035175" y="3689350"/>
            <a:ext cx="2433638" cy="1392238"/>
          </a:xfrm>
          <a:prstGeom prst="wedgeEllipseCallout">
            <a:avLst>
              <a:gd name="adj1" fmla="val 91222"/>
              <a:gd name="adj2" fmla="val 98801"/>
            </a:avLst>
          </a:prstGeom>
          <a:solidFill>
            <a:srgbClr val="FFEA18"/>
          </a:solidFill>
          <a:ln w="38100">
            <a:solidFill>
              <a:srgbClr val="CC0000"/>
            </a:solidFill>
            <a:miter lim="800000"/>
            <a:headEnd/>
            <a:tailEnd/>
          </a:ln>
        </p:spPr>
        <p:txBody>
          <a:bodyPr wrap="none" lIns="0" tIns="0" rIns="0" bIns="0" anchor="ct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latin typeface="Comic Sans MS" panose="030F0702030302020204" pitchFamily="66" charset="0"/>
              </a:rPr>
              <a:t>What is K </a:t>
            </a:r>
            <a:br>
              <a:rPr lang="en-US" altLang="en-US" sz="1800">
                <a:latin typeface="Comic Sans MS" panose="030F0702030302020204" pitchFamily="66" charset="0"/>
              </a:rPr>
            </a:br>
            <a:r>
              <a:rPr lang="en-US" altLang="en-US" sz="1800">
                <a:latin typeface="Comic Sans MS" panose="030F0702030302020204" pitchFamily="66" charset="0"/>
              </a:rPr>
              <a:t>for humans?</a:t>
            </a:r>
          </a:p>
          <a:p>
            <a:pPr algn="ctr">
              <a:spcBef>
                <a:spcPct val="0"/>
              </a:spcBef>
              <a:buClrTx/>
              <a:buSzTx/>
              <a:buFontTx/>
              <a:buNone/>
            </a:pPr>
            <a:r>
              <a:rPr lang="en-US" altLang="en-US" sz="1800">
                <a:latin typeface="Comic Sans MS" panose="030F0702030302020204" pitchFamily="66" charset="0"/>
              </a:rPr>
              <a:t>10-15 billion?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661E-9DF0-45FA-96E2-15184F778046}"/>
              </a:ext>
            </a:extLst>
          </p:cNvPr>
          <p:cNvSpPr>
            <a:spLocks noGrp="1"/>
          </p:cNvSpPr>
          <p:nvPr>
            <p:ph type="title"/>
          </p:nvPr>
        </p:nvSpPr>
        <p:spPr/>
        <p:txBody>
          <a:bodyPr/>
          <a:lstStyle/>
          <a:p>
            <a:r>
              <a:rPr lang="en-US" dirty="0"/>
              <a:t>What is….</a:t>
            </a:r>
          </a:p>
        </p:txBody>
      </p:sp>
      <p:sp>
        <p:nvSpPr>
          <p:cNvPr id="3" name="Content Placeholder 2">
            <a:extLst>
              <a:ext uri="{FF2B5EF4-FFF2-40B4-BE49-F238E27FC236}">
                <a16:creationId xmlns:a16="http://schemas.microsoft.com/office/drawing/2014/main" id="{2BC5A943-5F54-455E-9AD0-139BD7C863C3}"/>
              </a:ext>
            </a:extLst>
          </p:cNvPr>
          <p:cNvSpPr>
            <a:spLocks noGrp="1"/>
          </p:cNvSpPr>
          <p:nvPr>
            <p:ph idx="1"/>
          </p:nvPr>
        </p:nvSpPr>
        <p:spPr/>
        <p:txBody>
          <a:bodyPr/>
          <a:lstStyle/>
          <a:p>
            <a:r>
              <a:rPr lang="en-US" dirty="0"/>
              <a:t>An ecological footprint? Make sure you can tell me tomorrow</a:t>
            </a:r>
          </a:p>
          <a:p>
            <a:r>
              <a:rPr lang="en-US" dirty="0"/>
              <a:t>*</a:t>
            </a:r>
            <a:r>
              <a:rPr lang="en-US" sz="2400" i="1" dirty="0"/>
              <a:t>If you need help solving Population Problems, there are links on my blog in the right column</a:t>
            </a:r>
          </a:p>
        </p:txBody>
      </p:sp>
    </p:spTree>
    <p:extLst>
      <p:ext uri="{BB962C8B-B14F-4D97-AF65-F5344CB8AC3E}">
        <p14:creationId xmlns:p14="http://schemas.microsoft.com/office/powerpoint/2010/main" val="109914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29E74A8-1818-4995-ABB9-AB1496A0C822}"/>
              </a:ext>
            </a:extLst>
          </p:cNvPr>
          <p:cNvSpPr>
            <a:spLocks noGrp="1" noChangeArrowheads="1"/>
          </p:cNvSpPr>
          <p:nvPr>
            <p:ph type="title"/>
          </p:nvPr>
        </p:nvSpPr>
        <p:spPr/>
        <p:txBody>
          <a:bodyPr/>
          <a:lstStyle/>
          <a:p>
            <a:pPr eaLnBrk="1" hangingPunct="1">
              <a:defRPr/>
            </a:pPr>
            <a:r>
              <a:rPr lang="en-US" dirty="0">
                <a:ea typeface="ＭＳ Ｐゴシック" charset="0"/>
                <a:cs typeface="+mj-cs"/>
              </a:rPr>
              <a:t>Characterizing a Population</a:t>
            </a:r>
          </a:p>
        </p:txBody>
      </p:sp>
      <p:sp>
        <p:nvSpPr>
          <p:cNvPr id="11267" name="Rectangle 3" descr="Rectangle: Click to edit Master text styles&#10;Second level&#10;Third level&#10;Fourth level&#10;Fifth level">
            <a:extLst>
              <a:ext uri="{FF2B5EF4-FFF2-40B4-BE49-F238E27FC236}">
                <a16:creationId xmlns:a16="http://schemas.microsoft.com/office/drawing/2014/main" id="{EA45FAE7-A850-4D19-9C19-7CA68A352C19}"/>
              </a:ext>
            </a:extLst>
          </p:cNvPr>
          <p:cNvSpPr>
            <a:spLocks noGrp="1" noChangeArrowheads="1"/>
          </p:cNvSpPr>
          <p:nvPr>
            <p:ph type="body" idx="1"/>
          </p:nvPr>
        </p:nvSpPr>
        <p:spPr>
          <a:xfrm>
            <a:off x="838200" y="1371600"/>
            <a:ext cx="7772400" cy="2882900"/>
          </a:xfrm>
        </p:spPr>
        <p:txBody>
          <a:bodyPr/>
          <a:lstStyle/>
          <a:p>
            <a:pPr eaLnBrk="1" hangingPunct="1">
              <a:buFont typeface="Wingdings" charset="0"/>
              <a:buChar char="§"/>
              <a:defRPr/>
            </a:pPr>
            <a:r>
              <a:rPr lang="en-US">
                <a:ea typeface="ＭＳ Ｐゴシック" charset="0"/>
                <a:cs typeface="+mn-cs"/>
              </a:rPr>
              <a:t>Describing a population</a:t>
            </a:r>
          </a:p>
          <a:p>
            <a:pPr lvl="1" eaLnBrk="1" hangingPunct="1">
              <a:buFont typeface="Wingdings" charset="0"/>
              <a:buChar char="u"/>
              <a:defRPr/>
            </a:pPr>
            <a:r>
              <a:rPr lang="en-US">
                <a:ea typeface="ＭＳ Ｐゴシック" charset="0"/>
              </a:rPr>
              <a:t>population </a:t>
            </a:r>
            <a:r>
              <a:rPr lang="en-US" u="sng">
                <a:solidFill>
                  <a:srgbClr val="BC0013"/>
                </a:solidFill>
                <a:ea typeface="ＭＳ Ｐゴシック" charset="0"/>
              </a:rPr>
              <a:t>range</a:t>
            </a:r>
            <a:endParaRPr lang="en-US">
              <a:ea typeface="ＭＳ Ｐゴシック" charset="0"/>
            </a:endParaRPr>
          </a:p>
          <a:p>
            <a:pPr lvl="1" eaLnBrk="1" hangingPunct="1">
              <a:buFont typeface="Wingdings" charset="0"/>
              <a:buChar char="u"/>
              <a:defRPr/>
            </a:pPr>
            <a:r>
              <a:rPr lang="en-US">
                <a:ea typeface="ＭＳ Ｐゴシック" charset="0"/>
              </a:rPr>
              <a:t>pattern of </a:t>
            </a:r>
            <a:r>
              <a:rPr lang="en-US" u="sng">
                <a:solidFill>
                  <a:srgbClr val="BC0013"/>
                </a:solidFill>
                <a:ea typeface="ＭＳ Ｐゴシック" charset="0"/>
              </a:rPr>
              <a:t>Dispersion</a:t>
            </a:r>
            <a:endParaRPr lang="en-US" u="sng">
              <a:solidFill>
                <a:srgbClr val="CC0000"/>
              </a:solidFill>
              <a:ea typeface="ＭＳ Ｐゴシック" charset="0"/>
            </a:endParaRPr>
          </a:p>
          <a:p>
            <a:pPr lvl="1" eaLnBrk="1" hangingPunct="1">
              <a:buFont typeface="Wingdings" charset="0"/>
              <a:buChar char="u"/>
              <a:defRPr/>
            </a:pPr>
            <a:r>
              <a:rPr lang="en-US" u="sng">
                <a:solidFill>
                  <a:srgbClr val="BC0013"/>
                </a:solidFill>
                <a:ea typeface="ＭＳ Ｐゴシック" charset="0"/>
              </a:rPr>
              <a:t>Density </a:t>
            </a:r>
            <a:r>
              <a:rPr lang="en-US">
                <a:ea typeface="ＭＳ Ｐゴシック" charset="0"/>
              </a:rPr>
              <a:t>of population</a:t>
            </a:r>
          </a:p>
        </p:txBody>
      </p:sp>
      <p:grpSp>
        <p:nvGrpSpPr>
          <p:cNvPr id="13316" name="Group 32">
            <a:extLst>
              <a:ext uri="{FF2B5EF4-FFF2-40B4-BE49-F238E27FC236}">
                <a16:creationId xmlns:a16="http://schemas.microsoft.com/office/drawing/2014/main" id="{2E529130-38A7-4DE8-92D7-1D43E78316BC}"/>
              </a:ext>
            </a:extLst>
          </p:cNvPr>
          <p:cNvGrpSpPr>
            <a:grpSpLocks/>
          </p:cNvGrpSpPr>
          <p:nvPr/>
        </p:nvGrpSpPr>
        <p:grpSpPr bwMode="auto">
          <a:xfrm>
            <a:off x="5686425" y="1271588"/>
            <a:ext cx="3381375" cy="2844800"/>
            <a:chOff x="3012" y="1985"/>
            <a:chExt cx="2682" cy="2256"/>
          </a:xfrm>
        </p:grpSpPr>
        <p:pic>
          <p:nvPicPr>
            <p:cNvPr id="11272" name="Picture 5">
              <a:extLst>
                <a:ext uri="{FF2B5EF4-FFF2-40B4-BE49-F238E27FC236}">
                  <a16:creationId xmlns:a16="http://schemas.microsoft.com/office/drawing/2014/main" id="{EF4BE551-B505-473A-A851-35E55F770510}"/>
                </a:ext>
              </a:extLst>
            </p:cNvPr>
            <p:cNvPicPr>
              <a:picLocks noChangeAspect="1" noChangeArrowheads="1"/>
            </p:cNvPicPr>
            <p:nvPr/>
          </p:nvPicPr>
          <p:blipFill>
            <a:blip r:embed="rId3"/>
            <a:srcRect l="6750" t="3000" r="6750"/>
            <a:stretch>
              <a:fillRect/>
            </a:stretch>
          </p:blipFill>
          <p:spPr bwMode="auto">
            <a:xfrm>
              <a:off x="3012" y="1985"/>
              <a:ext cx="2682" cy="2256"/>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13321" name="Rectangle 6">
              <a:extLst>
                <a:ext uri="{FF2B5EF4-FFF2-40B4-BE49-F238E27FC236}">
                  <a16:creationId xmlns:a16="http://schemas.microsoft.com/office/drawing/2014/main" id="{C24E6B30-81C3-46B2-9B05-9C3D43B0C3B1}"/>
                </a:ext>
              </a:extLst>
            </p:cNvPr>
            <p:cNvSpPr>
              <a:spLocks noChangeArrowheads="1"/>
            </p:cNvSpPr>
            <p:nvPr/>
          </p:nvSpPr>
          <p:spPr bwMode="auto">
            <a:xfrm>
              <a:off x="4862" y="3202"/>
              <a:ext cx="22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1937</a:t>
              </a:r>
              <a:endParaRPr lang="en-US" altLang="en-US" sz="1000" b="0">
                <a:solidFill>
                  <a:srgbClr val="000000"/>
                </a:solidFill>
              </a:endParaRPr>
            </a:p>
          </p:txBody>
        </p:sp>
        <p:sp>
          <p:nvSpPr>
            <p:cNvPr id="13322" name="Rectangle 7">
              <a:extLst>
                <a:ext uri="{FF2B5EF4-FFF2-40B4-BE49-F238E27FC236}">
                  <a16:creationId xmlns:a16="http://schemas.microsoft.com/office/drawing/2014/main" id="{5E7BF1F8-932A-4BD3-B482-6010EF7F0C63}"/>
                </a:ext>
              </a:extLst>
            </p:cNvPr>
            <p:cNvSpPr>
              <a:spLocks noChangeArrowheads="1"/>
            </p:cNvSpPr>
            <p:nvPr/>
          </p:nvSpPr>
          <p:spPr bwMode="auto">
            <a:xfrm>
              <a:off x="4571" y="2975"/>
              <a:ext cx="22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1943</a:t>
              </a:r>
              <a:endParaRPr lang="en-US" altLang="en-US" sz="1000" b="0">
                <a:solidFill>
                  <a:srgbClr val="000000"/>
                </a:solidFill>
              </a:endParaRPr>
            </a:p>
          </p:txBody>
        </p:sp>
        <p:sp>
          <p:nvSpPr>
            <p:cNvPr id="13323" name="Rectangle 8">
              <a:extLst>
                <a:ext uri="{FF2B5EF4-FFF2-40B4-BE49-F238E27FC236}">
                  <a16:creationId xmlns:a16="http://schemas.microsoft.com/office/drawing/2014/main" id="{3DF09031-3377-4D1F-B229-587B85A82447}"/>
                </a:ext>
              </a:extLst>
            </p:cNvPr>
            <p:cNvSpPr>
              <a:spLocks noChangeArrowheads="1"/>
            </p:cNvSpPr>
            <p:nvPr/>
          </p:nvSpPr>
          <p:spPr bwMode="auto">
            <a:xfrm>
              <a:off x="4296" y="3036"/>
              <a:ext cx="22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1951</a:t>
              </a:r>
              <a:endParaRPr lang="en-US" altLang="en-US" sz="1000" b="0">
                <a:solidFill>
                  <a:srgbClr val="000000"/>
                </a:solidFill>
              </a:endParaRPr>
            </a:p>
          </p:txBody>
        </p:sp>
        <p:sp>
          <p:nvSpPr>
            <p:cNvPr id="13324" name="Rectangle 9">
              <a:extLst>
                <a:ext uri="{FF2B5EF4-FFF2-40B4-BE49-F238E27FC236}">
                  <a16:creationId xmlns:a16="http://schemas.microsoft.com/office/drawing/2014/main" id="{0E7DDD33-14CA-46B3-90C2-93B6F8B74620}"/>
                </a:ext>
              </a:extLst>
            </p:cNvPr>
            <p:cNvSpPr>
              <a:spLocks noChangeArrowheads="1"/>
            </p:cNvSpPr>
            <p:nvPr/>
          </p:nvSpPr>
          <p:spPr bwMode="auto">
            <a:xfrm>
              <a:off x="3901" y="3192"/>
              <a:ext cx="22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1958</a:t>
              </a:r>
              <a:endParaRPr lang="en-US" altLang="en-US" sz="1000" b="0">
                <a:solidFill>
                  <a:srgbClr val="000000"/>
                </a:solidFill>
              </a:endParaRPr>
            </a:p>
          </p:txBody>
        </p:sp>
        <p:sp>
          <p:nvSpPr>
            <p:cNvPr id="13325" name="Rectangle 10">
              <a:extLst>
                <a:ext uri="{FF2B5EF4-FFF2-40B4-BE49-F238E27FC236}">
                  <a16:creationId xmlns:a16="http://schemas.microsoft.com/office/drawing/2014/main" id="{2EA666B4-497D-481B-89B4-5F5F6535FBF0}"/>
                </a:ext>
              </a:extLst>
            </p:cNvPr>
            <p:cNvSpPr>
              <a:spLocks noChangeArrowheads="1"/>
            </p:cNvSpPr>
            <p:nvPr/>
          </p:nvSpPr>
          <p:spPr bwMode="auto">
            <a:xfrm>
              <a:off x="3770" y="3080"/>
              <a:ext cx="22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1961</a:t>
              </a:r>
              <a:endParaRPr lang="en-US" altLang="en-US" sz="1000" b="0">
                <a:solidFill>
                  <a:srgbClr val="000000"/>
                </a:solidFill>
              </a:endParaRPr>
            </a:p>
          </p:txBody>
        </p:sp>
        <p:sp>
          <p:nvSpPr>
            <p:cNvPr id="13326" name="Rectangle 11">
              <a:extLst>
                <a:ext uri="{FF2B5EF4-FFF2-40B4-BE49-F238E27FC236}">
                  <a16:creationId xmlns:a16="http://schemas.microsoft.com/office/drawing/2014/main" id="{7FC14ED3-4E52-4713-A5A1-F01D96ABCE0F}"/>
                </a:ext>
              </a:extLst>
            </p:cNvPr>
            <p:cNvSpPr>
              <a:spLocks noChangeArrowheads="1"/>
            </p:cNvSpPr>
            <p:nvPr/>
          </p:nvSpPr>
          <p:spPr bwMode="auto">
            <a:xfrm>
              <a:off x="4368" y="2729"/>
              <a:ext cx="22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1960</a:t>
              </a:r>
              <a:endParaRPr lang="en-US" altLang="en-US" sz="1000" b="0">
                <a:solidFill>
                  <a:srgbClr val="000000"/>
                </a:solidFill>
              </a:endParaRPr>
            </a:p>
          </p:txBody>
        </p:sp>
        <p:sp>
          <p:nvSpPr>
            <p:cNvPr id="13327" name="Rectangle 12">
              <a:extLst>
                <a:ext uri="{FF2B5EF4-FFF2-40B4-BE49-F238E27FC236}">
                  <a16:creationId xmlns:a16="http://schemas.microsoft.com/office/drawing/2014/main" id="{943AD636-DCDB-463F-8559-5F72240FE5F3}"/>
                </a:ext>
              </a:extLst>
            </p:cNvPr>
            <p:cNvSpPr>
              <a:spLocks noChangeArrowheads="1"/>
            </p:cNvSpPr>
            <p:nvPr/>
          </p:nvSpPr>
          <p:spPr bwMode="auto">
            <a:xfrm>
              <a:off x="3825" y="2801"/>
              <a:ext cx="22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1965</a:t>
              </a:r>
              <a:endParaRPr lang="en-US" altLang="en-US" sz="1000" b="0">
                <a:solidFill>
                  <a:srgbClr val="000000"/>
                </a:solidFill>
              </a:endParaRPr>
            </a:p>
          </p:txBody>
        </p:sp>
        <p:sp>
          <p:nvSpPr>
            <p:cNvPr id="13328" name="Rectangle 13">
              <a:extLst>
                <a:ext uri="{FF2B5EF4-FFF2-40B4-BE49-F238E27FC236}">
                  <a16:creationId xmlns:a16="http://schemas.microsoft.com/office/drawing/2014/main" id="{759169BD-8F62-40EE-995C-F150A7126F97}"/>
                </a:ext>
              </a:extLst>
            </p:cNvPr>
            <p:cNvSpPr>
              <a:spLocks noChangeArrowheads="1"/>
            </p:cNvSpPr>
            <p:nvPr/>
          </p:nvSpPr>
          <p:spPr bwMode="auto">
            <a:xfrm>
              <a:off x="3422" y="2792"/>
              <a:ext cx="22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1964</a:t>
              </a:r>
              <a:endParaRPr lang="en-US" altLang="en-US" sz="1000" b="0">
                <a:solidFill>
                  <a:srgbClr val="000000"/>
                </a:solidFill>
              </a:endParaRPr>
            </a:p>
          </p:txBody>
        </p:sp>
        <p:sp>
          <p:nvSpPr>
            <p:cNvPr id="13329" name="Rectangle 14">
              <a:extLst>
                <a:ext uri="{FF2B5EF4-FFF2-40B4-BE49-F238E27FC236}">
                  <a16:creationId xmlns:a16="http://schemas.microsoft.com/office/drawing/2014/main" id="{FE1ADD0E-0308-4C86-B670-665CB006F314}"/>
                </a:ext>
              </a:extLst>
            </p:cNvPr>
            <p:cNvSpPr>
              <a:spLocks noChangeArrowheads="1"/>
            </p:cNvSpPr>
            <p:nvPr/>
          </p:nvSpPr>
          <p:spPr bwMode="auto">
            <a:xfrm>
              <a:off x="3331" y="2621"/>
              <a:ext cx="22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1966</a:t>
              </a:r>
              <a:endParaRPr lang="en-US" altLang="en-US" sz="1000" b="0">
                <a:solidFill>
                  <a:srgbClr val="000000"/>
                </a:solidFill>
              </a:endParaRPr>
            </a:p>
          </p:txBody>
        </p:sp>
        <p:sp>
          <p:nvSpPr>
            <p:cNvPr id="13330" name="Rectangle 15">
              <a:extLst>
                <a:ext uri="{FF2B5EF4-FFF2-40B4-BE49-F238E27FC236}">
                  <a16:creationId xmlns:a16="http://schemas.microsoft.com/office/drawing/2014/main" id="{5D6480F0-2114-4F48-89BF-B8981625806F}"/>
                </a:ext>
              </a:extLst>
            </p:cNvPr>
            <p:cNvSpPr>
              <a:spLocks noChangeArrowheads="1"/>
            </p:cNvSpPr>
            <p:nvPr/>
          </p:nvSpPr>
          <p:spPr bwMode="auto">
            <a:xfrm>
              <a:off x="4072" y="2614"/>
              <a:ext cx="22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1970</a:t>
              </a:r>
              <a:endParaRPr lang="en-US" altLang="en-US" sz="1000" b="0">
                <a:solidFill>
                  <a:srgbClr val="000000"/>
                </a:solidFill>
              </a:endParaRPr>
            </a:p>
          </p:txBody>
        </p:sp>
        <p:sp>
          <p:nvSpPr>
            <p:cNvPr id="13331" name="Rectangle 16">
              <a:extLst>
                <a:ext uri="{FF2B5EF4-FFF2-40B4-BE49-F238E27FC236}">
                  <a16:creationId xmlns:a16="http://schemas.microsoft.com/office/drawing/2014/main" id="{B50B1DEF-4F81-4298-8449-059EBFEDBAD0}"/>
                </a:ext>
              </a:extLst>
            </p:cNvPr>
            <p:cNvSpPr>
              <a:spLocks noChangeArrowheads="1"/>
            </p:cNvSpPr>
            <p:nvPr/>
          </p:nvSpPr>
          <p:spPr bwMode="auto">
            <a:xfrm>
              <a:off x="4096" y="3750"/>
              <a:ext cx="22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1970</a:t>
              </a:r>
              <a:endParaRPr lang="en-US" altLang="en-US" sz="1000" b="0">
                <a:solidFill>
                  <a:srgbClr val="000000"/>
                </a:solidFill>
              </a:endParaRPr>
            </a:p>
          </p:txBody>
        </p:sp>
        <p:sp>
          <p:nvSpPr>
            <p:cNvPr id="13332" name="Rectangle 17">
              <a:extLst>
                <a:ext uri="{FF2B5EF4-FFF2-40B4-BE49-F238E27FC236}">
                  <a16:creationId xmlns:a16="http://schemas.microsoft.com/office/drawing/2014/main" id="{159EF3A6-C405-4A1C-B9FE-16C135E7E115}"/>
                </a:ext>
              </a:extLst>
            </p:cNvPr>
            <p:cNvSpPr>
              <a:spLocks noChangeArrowheads="1"/>
            </p:cNvSpPr>
            <p:nvPr/>
          </p:nvSpPr>
          <p:spPr bwMode="auto">
            <a:xfrm>
              <a:off x="3971" y="3372"/>
              <a:ext cx="22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1956</a:t>
              </a:r>
              <a:endParaRPr lang="en-US" altLang="en-US" sz="1000" b="0">
                <a:solidFill>
                  <a:srgbClr val="000000"/>
                </a:solidFill>
              </a:endParaRPr>
            </a:p>
          </p:txBody>
        </p:sp>
        <p:sp>
          <p:nvSpPr>
            <p:cNvPr id="13333" name="Line 18">
              <a:extLst>
                <a:ext uri="{FF2B5EF4-FFF2-40B4-BE49-F238E27FC236}">
                  <a16:creationId xmlns:a16="http://schemas.microsoft.com/office/drawing/2014/main" id="{0B138EF0-36EF-4422-A290-62A13F2B6869}"/>
                </a:ext>
              </a:extLst>
            </p:cNvPr>
            <p:cNvSpPr>
              <a:spLocks noChangeShapeType="1"/>
            </p:cNvSpPr>
            <p:nvPr/>
          </p:nvSpPr>
          <p:spPr bwMode="auto">
            <a:xfrm>
              <a:off x="4383" y="3807"/>
              <a:ext cx="34"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4" name="Line 19">
              <a:extLst>
                <a:ext uri="{FF2B5EF4-FFF2-40B4-BE49-F238E27FC236}">
                  <a16:creationId xmlns:a16="http://schemas.microsoft.com/office/drawing/2014/main" id="{FD6C794C-B1CF-4A52-8E11-7376692731E5}"/>
                </a:ext>
              </a:extLst>
            </p:cNvPr>
            <p:cNvSpPr>
              <a:spLocks noChangeShapeType="1"/>
            </p:cNvSpPr>
            <p:nvPr/>
          </p:nvSpPr>
          <p:spPr bwMode="auto">
            <a:xfrm>
              <a:off x="4251" y="3430"/>
              <a:ext cx="6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0">
              <a:extLst>
                <a:ext uri="{FF2B5EF4-FFF2-40B4-BE49-F238E27FC236}">
                  <a16:creationId xmlns:a16="http://schemas.microsoft.com/office/drawing/2014/main" id="{14F162D3-C674-4AA4-BBFC-5C8AABB98695}"/>
                </a:ext>
              </a:extLst>
            </p:cNvPr>
            <p:cNvSpPr>
              <a:spLocks noChangeShapeType="1"/>
            </p:cNvSpPr>
            <p:nvPr/>
          </p:nvSpPr>
          <p:spPr bwMode="auto">
            <a:xfrm flipV="1">
              <a:off x="4177" y="3166"/>
              <a:ext cx="44"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Line 21">
              <a:extLst>
                <a:ext uri="{FF2B5EF4-FFF2-40B4-BE49-F238E27FC236}">
                  <a16:creationId xmlns:a16="http://schemas.microsoft.com/office/drawing/2014/main" id="{9B2D3D77-AA12-4B8B-B30E-56F2CEB6F970}"/>
                </a:ext>
              </a:extLst>
            </p:cNvPr>
            <p:cNvSpPr>
              <a:spLocks noChangeShapeType="1"/>
            </p:cNvSpPr>
            <p:nvPr/>
          </p:nvSpPr>
          <p:spPr bwMode="auto">
            <a:xfrm flipV="1">
              <a:off x="4040" y="3063"/>
              <a:ext cx="49" cy="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7" name="Line 22">
              <a:extLst>
                <a:ext uri="{FF2B5EF4-FFF2-40B4-BE49-F238E27FC236}">
                  <a16:creationId xmlns:a16="http://schemas.microsoft.com/office/drawing/2014/main" id="{DCDC12E1-C837-42FF-B86A-22BFE34476DA}"/>
                </a:ext>
              </a:extLst>
            </p:cNvPr>
            <p:cNvSpPr>
              <a:spLocks noChangeShapeType="1"/>
            </p:cNvSpPr>
            <p:nvPr/>
          </p:nvSpPr>
          <p:spPr bwMode="auto">
            <a:xfrm>
              <a:off x="4314" y="2755"/>
              <a:ext cx="54" cy="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23">
              <a:extLst>
                <a:ext uri="{FF2B5EF4-FFF2-40B4-BE49-F238E27FC236}">
                  <a16:creationId xmlns:a16="http://schemas.microsoft.com/office/drawing/2014/main" id="{E5483B72-1EED-43A6-96BB-77F88AA67333}"/>
                </a:ext>
              </a:extLst>
            </p:cNvPr>
            <p:cNvSpPr>
              <a:spLocks noChangeShapeType="1"/>
            </p:cNvSpPr>
            <p:nvPr/>
          </p:nvSpPr>
          <p:spPr bwMode="auto">
            <a:xfrm flipV="1">
              <a:off x="3687" y="2809"/>
              <a:ext cx="64"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9" name="Line 24">
              <a:extLst>
                <a:ext uri="{FF2B5EF4-FFF2-40B4-BE49-F238E27FC236}">
                  <a16:creationId xmlns:a16="http://schemas.microsoft.com/office/drawing/2014/main" id="{6BACBA22-EFDB-4E0E-ABC2-7E82B257232E}"/>
                </a:ext>
              </a:extLst>
            </p:cNvPr>
            <p:cNvSpPr>
              <a:spLocks noChangeShapeType="1"/>
            </p:cNvSpPr>
            <p:nvPr/>
          </p:nvSpPr>
          <p:spPr bwMode="auto">
            <a:xfrm flipV="1">
              <a:off x="3600" y="2647"/>
              <a:ext cx="49"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Rectangle 25">
              <a:extLst>
                <a:ext uri="{FF2B5EF4-FFF2-40B4-BE49-F238E27FC236}">
                  <a16:creationId xmlns:a16="http://schemas.microsoft.com/office/drawing/2014/main" id="{13A5D988-C0EB-43A8-8935-5562EE41AE40}"/>
                </a:ext>
              </a:extLst>
            </p:cNvPr>
            <p:cNvSpPr>
              <a:spLocks noChangeArrowheads="1"/>
            </p:cNvSpPr>
            <p:nvPr/>
          </p:nvSpPr>
          <p:spPr bwMode="auto">
            <a:xfrm>
              <a:off x="5074" y="3575"/>
              <a:ext cx="5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lnSpc>
                  <a:spcPct val="85000"/>
                </a:lnSpc>
                <a:spcBef>
                  <a:spcPct val="0"/>
                </a:spcBef>
                <a:buClrTx/>
                <a:buSzTx/>
                <a:buFontTx/>
                <a:buNone/>
              </a:pPr>
              <a:r>
                <a:rPr lang="en-US" altLang="en-US" sz="1000">
                  <a:solidFill>
                    <a:srgbClr val="000000"/>
                  </a:solidFill>
                </a:rPr>
                <a:t>Immigration</a:t>
              </a:r>
            </a:p>
            <a:p>
              <a:pPr algn="ctr">
                <a:lnSpc>
                  <a:spcPct val="85000"/>
                </a:lnSpc>
                <a:spcBef>
                  <a:spcPct val="0"/>
                </a:spcBef>
                <a:buClrTx/>
                <a:buSzTx/>
                <a:buFontTx/>
                <a:buNone/>
              </a:pPr>
              <a:r>
                <a:rPr lang="en-US" altLang="en-US" sz="1000">
                  <a:solidFill>
                    <a:srgbClr val="000000"/>
                  </a:solidFill>
                </a:rPr>
                <a:t>from Africa</a:t>
              </a:r>
            </a:p>
            <a:p>
              <a:pPr algn="ctr">
                <a:lnSpc>
                  <a:spcPct val="85000"/>
                </a:lnSpc>
                <a:spcBef>
                  <a:spcPct val="0"/>
                </a:spcBef>
                <a:buClrTx/>
                <a:buSzTx/>
                <a:buFontTx/>
                <a:buNone/>
              </a:pPr>
              <a:r>
                <a:rPr lang="en-US" altLang="en-US" sz="1000">
                  <a:solidFill>
                    <a:srgbClr val="000000"/>
                  </a:solidFill>
                </a:rPr>
                <a:t>~1900</a:t>
              </a:r>
              <a:endParaRPr lang="en-US" altLang="en-US" sz="1000" b="0">
                <a:solidFill>
                  <a:srgbClr val="000000"/>
                </a:solidFill>
              </a:endParaRPr>
            </a:p>
          </p:txBody>
        </p:sp>
        <p:sp>
          <p:nvSpPr>
            <p:cNvPr id="13341" name="Line 26">
              <a:extLst>
                <a:ext uri="{FF2B5EF4-FFF2-40B4-BE49-F238E27FC236}">
                  <a16:creationId xmlns:a16="http://schemas.microsoft.com/office/drawing/2014/main" id="{BB529283-3E87-4DA8-A2A7-87C5B9FC3F74}"/>
                </a:ext>
              </a:extLst>
            </p:cNvPr>
            <p:cNvSpPr>
              <a:spLocks noChangeShapeType="1"/>
            </p:cNvSpPr>
            <p:nvPr/>
          </p:nvSpPr>
          <p:spPr bwMode="auto">
            <a:xfrm flipH="1">
              <a:off x="4397" y="3137"/>
              <a:ext cx="35" cy="5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2" name="Line 27">
              <a:extLst>
                <a:ext uri="{FF2B5EF4-FFF2-40B4-BE49-F238E27FC236}">
                  <a16:creationId xmlns:a16="http://schemas.microsoft.com/office/drawing/2014/main" id="{59411CC4-95DB-4691-B700-121A41BB2E58}"/>
                </a:ext>
              </a:extLst>
            </p:cNvPr>
            <p:cNvSpPr>
              <a:spLocks noChangeShapeType="1"/>
            </p:cNvSpPr>
            <p:nvPr/>
          </p:nvSpPr>
          <p:spPr bwMode="auto">
            <a:xfrm flipH="1">
              <a:off x="4544" y="3088"/>
              <a:ext cx="108"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3" name="Line 28">
              <a:extLst>
                <a:ext uri="{FF2B5EF4-FFF2-40B4-BE49-F238E27FC236}">
                  <a16:creationId xmlns:a16="http://schemas.microsoft.com/office/drawing/2014/main" id="{594E1986-221C-47BE-8A8E-75FA68BC0987}"/>
                </a:ext>
              </a:extLst>
            </p:cNvPr>
            <p:cNvSpPr>
              <a:spLocks noChangeShapeType="1"/>
            </p:cNvSpPr>
            <p:nvPr/>
          </p:nvSpPr>
          <p:spPr bwMode="auto">
            <a:xfrm>
              <a:off x="4671" y="3259"/>
              <a:ext cx="19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4" name="Rectangle 29">
              <a:extLst>
                <a:ext uri="{FF2B5EF4-FFF2-40B4-BE49-F238E27FC236}">
                  <a16:creationId xmlns:a16="http://schemas.microsoft.com/office/drawing/2014/main" id="{E10D5898-62E1-4A27-B99A-4A95F5190B42}"/>
                </a:ext>
              </a:extLst>
            </p:cNvPr>
            <p:cNvSpPr>
              <a:spLocks noChangeArrowheads="1"/>
            </p:cNvSpPr>
            <p:nvPr/>
          </p:nvSpPr>
          <p:spPr bwMode="auto">
            <a:xfrm>
              <a:off x="3363" y="3184"/>
              <a:ext cx="381"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nSpc>
                  <a:spcPct val="85000"/>
                </a:lnSpc>
                <a:spcBef>
                  <a:spcPct val="0"/>
                </a:spcBef>
                <a:buClrTx/>
                <a:buSzTx/>
                <a:buFontTx/>
                <a:buNone/>
              </a:pPr>
              <a:r>
                <a:rPr lang="en-US" altLang="en-US" sz="1000">
                  <a:solidFill>
                    <a:srgbClr val="000000"/>
                  </a:solidFill>
                </a:rPr>
                <a:t>Equator</a:t>
              </a:r>
              <a:endParaRPr lang="en-US" altLang="en-US" sz="1000" b="0">
                <a:solidFill>
                  <a:srgbClr val="000000"/>
                </a:solidFill>
              </a:endParaRPr>
            </a:p>
          </p:txBody>
        </p:sp>
      </p:grpSp>
      <p:pic>
        <p:nvPicPr>
          <p:cNvPr id="11269" name="Picture 34">
            <a:extLst>
              <a:ext uri="{FF2B5EF4-FFF2-40B4-BE49-F238E27FC236}">
                <a16:creationId xmlns:a16="http://schemas.microsoft.com/office/drawing/2014/main" id="{E405B299-2225-4A1F-9311-88C42A72B62C}"/>
              </a:ext>
            </a:extLst>
          </p:cNvPr>
          <p:cNvPicPr>
            <a:picLocks noChangeAspect="1" noChangeArrowheads="1"/>
          </p:cNvPicPr>
          <p:nvPr/>
        </p:nvPicPr>
        <p:blipFill>
          <a:blip r:embed="rId4"/>
          <a:srcRect r="17999"/>
          <a:stretch>
            <a:fillRect/>
          </a:stretch>
        </p:blipFill>
        <p:spPr bwMode="auto">
          <a:xfrm>
            <a:off x="82550" y="4005263"/>
            <a:ext cx="3608388" cy="2757487"/>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a:extLst>
            <a:ext uri="{909E8E84-426E-40dd-AFC4-6F175D3DCCD1}"/>
          </a:extLst>
        </p:spPr>
      </p:pic>
      <p:pic>
        <p:nvPicPr>
          <p:cNvPr id="11270" name="Picture 35">
            <a:extLst>
              <a:ext uri="{FF2B5EF4-FFF2-40B4-BE49-F238E27FC236}">
                <a16:creationId xmlns:a16="http://schemas.microsoft.com/office/drawing/2014/main" id="{0CEABA95-89A8-45D8-8363-D9B6789AB7E4}"/>
              </a:ext>
            </a:extLst>
          </p:cNvPr>
          <p:cNvPicPr>
            <a:picLocks noChangeAspect="1" noChangeArrowheads="1"/>
          </p:cNvPicPr>
          <p:nvPr/>
        </p:nvPicPr>
        <p:blipFill>
          <a:blip r:embed="rId5"/>
          <a:srcRect/>
          <a:stretch>
            <a:fillRect/>
          </a:stretch>
        </p:blipFill>
        <p:spPr bwMode="auto">
          <a:xfrm>
            <a:off x="3798888" y="3998913"/>
            <a:ext cx="3702050" cy="2763837"/>
          </a:xfrm>
          <a:prstGeom prst="rect">
            <a:avLst/>
          </a:prstGeom>
          <a:noFill/>
          <a:ln w="9525">
            <a:solidFill>
              <a:srgbClr val="804000"/>
            </a:solidFill>
            <a:miter lim="800000"/>
            <a:headEnd/>
            <a:tailEnd/>
          </a:ln>
          <a:effectLst>
            <a:outerShdw blurRad="63500" dist="38099" dir="2700000" algn="ctr" rotWithShape="0">
              <a:srgbClr val="000000">
                <a:alpha val="74998"/>
              </a:srgbClr>
            </a:outerShdw>
          </a:effectLst>
          <a:extLst>
            <a:ext uri="{909E8E84-426E-40dd-AFC4-6F175D3DCCD1}"/>
          </a:extLst>
        </p:spPr>
      </p:pic>
      <p:sp>
        <p:nvSpPr>
          <p:cNvPr id="13319" name="Rectangle 36">
            <a:extLst>
              <a:ext uri="{FF2B5EF4-FFF2-40B4-BE49-F238E27FC236}">
                <a16:creationId xmlns:a16="http://schemas.microsoft.com/office/drawing/2014/main" id="{16FE4A21-6996-45CF-B9AE-3574911784CC}"/>
              </a:ext>
            </a:extLst>
          </p:cNvPr>
          <p:cNvSpPr>
            <a:spLocks noChangeArrowheads="1"/>
          </p:cNvSpPr>
          <p:nvPr/>
        </p:nvSpPr>
        <p:spPr bwMode="auto">
          <a:xfrm>
            <a:off x="7886700" y="3967163"/>
            <a:ext cx="990600"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600">
                <a:solidFill>
                  <a:schemeClr val="tx2"/>
                </a:solidFill>
              </a:rPr>
              <a:t>range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190425B-AB51-4C6A-90E7-8939699791FB}"/>
              </a:ext>
            </a:extLst>
          </p:cNvPr>
          <p:cNvSpPr>
            <a:spLocks noGrp="1" noChangeArrowheads="1"/>
          </p:cNvSpPr>
          <p:nvPr>
            <p:ph type="title"/>
          </p:nvPr>
        </p:nvSpPr>
        <p:spPr/>
        <p:txBody>
          <a:bodyPr/>
          <a:lstStyle/>
          <a:p>
            <a:pPr eaLnBrk="1" hangingPunct="1">
              <a:defRPr/>
            </a:pPr>
            <a:r>
              <a:rPr lang="en-US">
                <a:ea typeface="ＭＳ Ｐゴシック" charset="0"/>
                <a:cs typeface="+mj-cs"/>
              </a:rPr>
              <a:t>Population Range</a:t>
            </a:r>
          </a:p>
        </p:txBody>
      </p:sp>
      <p:sp>
        <p:nvSpPr>
          <p:cNvPr id="12291" name="Rectangle 3" descr="Rectangle: Click to edit Master text styles&#10;Second level&#10;Third level&#10;Fourth level&#10;Fifth level">
            <a:extLst>
              <a:ext uri="{FF2B5EF4-FFF2-40B4-BE49-F238E27FC236}">
                <a16:creationId xmlns:a16="http://schemas.microsoft.com/office/drawing/2014/main" id="{EC94A98C-C759-4A05-9E6B-D459FDA66322}"/>
              </a:ext>
            </a:extLst>
          </p:cNvPr>
          <p:cNvSpPr>
            <a:spLocks noGrp="1" noChangeArrowheads="1"/>
          </p:cNvSpPr>
          <p:nvPr>
            <p:ph type="body" idx="1"/>
          </p:nvPr>
        </p:nvSpPr>
        <p:spPr>
          <a:xfrm>
            <a:off x="838200" y="1371600"/>
            <a:ext cx="7772400" cy="1952625"/>
          </a:xfrm>
        </p:spPr>
        <p:txBody>
          <a:bodyPr/>
          <a:lstStyle/>
          <a:p>
            <a:pPr eaLnBrk="1" hangingPunct="1">
              <a:lnSpc>
                <a:spcPct val="90000"/>
              </a:lnSpc>
              <a:buFont typeface="Wingdings" charset="0"/>
              <a:buChar char="§"/>
              <a:defRPr/>
            </a:pPr>
            <a:r>
              <a:rPr lang="en-US">
                <a:ea typeface="ＭＳ Ｐゴシック" charset="0"/>
                <a:cs typeface="+mn-cs"/>
              </a:rPr>
              <a:t>Geographical limitations</a:t>
            </a:r>
          </a:p>
          <a:p>
            <a:pPr lvl="1" eaLnBrk="1" hangingPunct="1">
              <a:lnSpc>
                <a:spcPct val="90000"/>
              </a:lnSpc>
              <a:buFont typeface="Wingdings" charset="0"/>
              <a:buChar char="u"/>
              <a:defRPr/>
            </a:pPr>
            <a:r>
              <a:rPr lang="en-US">
                <a:ea typeface="ＭＳ Ｐゴシック" charset="0"/>
              </a:rPr>
              <a:t>abiotic &amp; biotic factors</a:t>
            </a:r>
          </a:p>
          <a:p>
            <a:pPr lvl="2" eaLnBrk="1" hangingPunct="1">
              <a:lnSpc>
                <a:spcPct val="90000"/>
              </a:lnSpc>
              <a:buFont typeface="Wingdings" charset="0"/>
              <a:buChar char="§"/>
              <a:defRPr/>
            </a:pPr>
            <a:r>
              <a:rPr lang="en-US">
                <a:ea typeface="ＭＳ Ｐゴシック" charset="0"/>
              </a:rPr>
              <a:t>temperature, rainfall, food, predators, etc.</a:t>
            </a:r>
          </a:p>
          <a:p>
            <a:pPr lvl="1" eaLnBrk="1" hangingPunct="1">
              <a:lnSpc>
                <a:spcPct val="90000"/>
              </a:lnSpc>
              <a:buFont typeface="Wingdings" charset="0"/>
              <a:buChar char="u"/>
              <a:defRPr/>
            </a:pPr>
            <a:r>
              <a:rPr lang="en-US">
                <a:ea typeface="ＭＳ Ｐゴシック" charset="0"/>
              </a:rPr>
              <a:t>habitat</a:t>
            </a:r>
          </a:p>
        </p:txBody>
      </p:sp>
      <p:pic>
        <p:nvPicPr>
          <p:cNvPr id="12292" name="Picture 4">
            <a:extLst>
              <a:ext uri="{FF2B5EF4-FFF2-40B4-BE49-F238E27FC236}">
                <a16:creationId xmlns:a16="http://schemas.microsoft.com/office/drawing/2014/main" id="{0A850E2A-CE7C-454A-8BB4-D032398678C2}"/>
              </a:ext>
            </a:extLst>
          </p:cNvPr>
          <p:cNvPicPr>
            <a:picLocks noChangeAspect="1" noChangeArrowheads="1"/>
          </p:cNvPicPr>
          <p:nvPr/>
        </p:nvPicPr>
        <p:blipFill>
          <a:blip r:embed="rId3"/>
          <a:srcRect r="16875" b="14999"/>
          <a:stretch>
            <a:fillRect/>
          </a:stretch>
        </p:blipFill>
        <p:spPr bwMode="auto">
          <a:xfrm>
            <a:off x="631825" y="3648075"/>
            <a:ext cx="4049713" cy="3105150"/>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pic>
      <p:pic>
        <p:nvPicPr>
          <p:cNvPr id="12293" name="Picture 5">
            <a:extLst>
              <a:ext uri="{FF2B5EF4-FFF2-40B4-BE49-F238E27FC236}">
                <a16:creationId xmlns:a16="http://schemas.microsoft.com/office/drawing/2014/main" id="{F63404B6-E3EB-4D13-B84B-C311CC473F3C}"/>
              </a:ext>
            </a:extLst>
          </p:cNvPr>
          <p:cNvPicPr>
            <a:picLocks noChangeAspect="1" noChangeArrowheads="1"/>
          </p:cNvPicPr>
          <p:nvPr/>
        </p:nvPicPr>
        <p:blipFill>
          <a:blip r:embed="rId4"/>
          <a:srcRect r="11613" b="2368"/>
          <a:stretch>
            <a:fillRect/>
          </a:stretch>
        </p:blipFill>
        <p:spPr bwMode="auto">
          <a:xfrm>
            <a:off x="4821238" y="3668713"/>
            <a:ext cx="4013200" cy="3103562"/>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12294" name="Rectangle 6">
            <a:extLst>
              <a:ext uri="{FF2B5EF4-FFF2-40B4-BE49-F238E27FC236}">
                <a16:creationId xmlns:a16="http://schemas.microsoft.com/office/drawing/2014/main" id="{96DB0172-5E32-4E0C-94E0-D3DEDC6F2FE9}"/>
              </a:ext>
            </a:extLst>
          </p:cNvPr>
          <p:cNvSpPr>
            <a:spLocks noChangeArrowheads="1"/>
          </p:cNvSpPr>
          <p:nvPr/>
        </p:nvSpPr>
        <p:spPr bwMode="auto">
          <a:xfrm>
            <a:off x="1249363" y="3297238"/>
            <a:ext cx="2813050" cy="806450"/>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txBody>
          <a:bodyPr>
            <a:spAutoFit/>
          </a:bodyPr>
          <a:lstStyle/>
          <a:p>
            <a:pPr algn="ctr">
              <a:lnSpc>
                <a:spcPct val="90000"/>
              </a:lnSpc>
              <a:defRPr/>
            </a:pPr>
            <a:r>
              <a:rPr lang="en-US" sz="2600">
                <a:solidFill>
                  <a:srgbClr val="0F116A"/>
                </a:solidFill>
                <a:latin typeface="Arial" charset="0"/>
                <a:ea typeface="ＭＳ Ｐゴシック" charset="0"/>
              </a:rPr>
              <a:t>adaptations to</a:t>
            </a:r>
            <a:br>
              <a:rPr lang="en-US" sz="2600">
                <a:solidFill>
                  <a:srgbClr val="0F116A"/>
                </a:solidFill>
                <a:latin typeface="Arial" charset="0"/>
                <a:ea typeface="ＭＳ Ｐゴシック" charset="0"/>
              </a:rPr>
            </a:br>
            <a:r>
              <a:rPr lang="en-US" sz="2600">
                <a:solidFill>
                  <a:srgbClr val="0F116A"/>
                </a:solidFill>
                <a:latin typeface="Arial" charset="0"/>
                <a:ea typeface="ＭＳ Ｐゴシック" charset="0"/>
              </a:rPr>
              <a:t>polar biome</a:t>
            </a:r>
          </a:p>
        </p:txBody>
      </p:sp>
      <p:sp>
        <p:nvSpPr>
          <p:cNvPr id="12295" name="Rectangle 7">
            <a:extLst>
              <a:ext uri="{FF2B5EF4-FFF2-40B4-BE49-F238E27FC236}">
                <a16:creationId xmlns:a16="http://schemas.microsoft.com/office/drawing/2014/main" id="{ABA8565A-187E-4BB8-A3A2-C960632770E2}"/>
              </a:ext>
            </a:extLst>
          </p:cNvPr>
          <p:cNvSpPr>
            <a:spLocks noChangeArrowheads="1"/>
          </p:cNvSpPr>
          <p:nvPr/>
        </p:nvSpPr>
        <p:spPr bwMode="auto">
          <a:xfrm>
            <a:off x="5441950" y="3305175"/>
            <a:ext cx="2771775" cy="885825"/>
          </a:xfrm>
          <a:prstGeom prst="rect">
            <a:avLst/>
          </a:prstGeom>
          <a:solidFill>
            <a:srgbClr val="FFCC18"/>
          </a:solidFill>
          <a:ln>
            <a:noFill/>
          </a:ln>
          <a:effectLst>
            <a:outerShdw blurRad="63500" dist="38099" dir="2700000" algn="ctr" rotWithShape="0">
              <a:srgbClr val="000000">
                <a:alpha val="74998"/>
              </a:srgbClr>
            </a:outerShdw>
          </a:effectLst>
          <a:extLst>
            <a:ext uri="{91240B29-F687-4f45-9708-019B960494DF}"/>
          </a:extLst>
        </p:spPr>
        <p:txBody>
          <a:bodyPr wrap="none">
            <a:spAutoFit/>
          </a:bodyPr>
          <a:lstStyle/>
          <a:p>
            <a:pPr algn="ctr">
              <a:defRPr/>
            </a:pPr>
            <a:r>
              <a:rPr lang="en-US" sz="2600">
                <a:solidFill>
                  <a:srgbClr val="0F116A"/>
                </a:solidFill>
                <a:latin typeface="Arial" charset="0"/>
                <a:ea typeface="ＭＳ Ｐゴシック" charset="0"/>
              </a:rPr>
              <a:t>adaptations to</a:t>
            </a:r>
            <a:br>
              <a:rPr lang="en-US" sz="2600">
                <a:solidFill>
                  <a:srgbClr val="0F116A"/>
                </a:solidFill>
                <a:latin typeface="Arial" charset="0"/>
                <a:ea typeface="ＭＳ Ｐゴシック" charset="0"/>
              </a:rPr>
            </a:br>
            <a:r>
              <a:rPr lang="en-US" sz="2600">
                <a:solidFill>
                  <a:srgbClr val="0F116A"/>
                </a:solidFill>
                <a:latin typeface="Arial" charset="0"/>
                <a:ea typeface="ＭＳ Ｐゴシック" charset="0"/>
              </a:rPr>
              <a:t>rainforest biome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52-02-DispersionPatterns-L">
            <a:extLst>
              <a:ext uri="{FF2B5EF4-FFF2-40B4-BE49-F238E27FC236}">
                <a16:creationId xmlns:a16="http://schemas.microsoft.com/office/drawing/2014/main" id="{B0C9C245-F858-48F2-B758-2DBF86D13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85"/>
          <a:stretch>
            <a:fillRect/>
          </a:stretch>
        </p:blipFill>
        <p:spPr bwMode="auto">
          <a:xfrm>
            <a:off x="1101725" y="1855788"/>
            <a:ext cx="738187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4CF56FE6-44DC-4FB8-A16B-43A26154FDB1}"/>
              </a:ext>
            </a:extLst>
          </p:cNvPr>
          <p:cNvSpPr>
            <a:spLocks noGrp="1" noChangeArrowheads="1"/>
          </p:cNvSpPr>
          <p:nvPr>
            <p:ph type="title"/>
          </p:nvPr>
        </p:nvSpPr>
        <p:spPr/>
        <p:txBody>
          <a:bodyPr/>
          <a:lstStyle/>
          <a:p>
            <a:pPr eaLnBrk="1" hangingPunct="1">
              <a:defRPr/>
            </a:pPr>
            <a:r>
              <a:rPr lang="en-US">
                <a:ea typeface="ＭＳ Ｐゴシック" charset="0"/>
                <a:cs typeface="+mj-cs"/>
              </a:rPr>
              <a:t>Population Dispersion</a:t>
            </a:r>
          </a:p>
        </p:txBody>
      </p:sp>
      <p:sp>
        <p:nvSpPr>
          <p:cNvPr id="13316" name="Rectangle 4" descr="Rectangle: Click to edit Master text styles&#10;Second level&#10;Third level&#10;Fourth level&#10;Fifth level">
            <a:extLst>
              <a:ext uri="{FF2B5EF4-FFF2-40B4-BE49-F238E27FC236}">
                <a16:creationId xmlns:a16="http://schemas.microsoft.com/office/drawing/2014/main" id="{63C8A69C-811B-4C83-934C-BE5D0919FBD8}"/>
              </a:ext>
            </a:extLst>
          </p:cNvPr>
          <p:cNvSpPr>
            <a:spLocks noGrp="1" noChangeArrowheads="1"/>
          </p:cNvSpPr>
          <p:nvPr>
            <p:ph type="body" idx="1"/>
          </p:nvPr>
        </p:nvSpPr>
        <p:spPr/>
        <p:txBody>
          <a:bodyPr/>
          <a:lstStyle/>
          <a:p>
            <a:pPr eaLnBrk="1" hangingPunct="1">
              <a:buFont typeface="Wingdings" charset="0"/>
              <a:buChar char="§"/>
              <a:defRPr/>
            </a:pPr>
            <a:r>
              <a:rPr lang="en-US">
                <a:ea typeface="ＭＳ Ｐゴシック" charset="0"/>
                <a:cs typeface="+mn-cs"/>
              </a:rPr>
              <a:t>Spacing patterns within a population</a:t>
            </a:r>
          </a:p>
        </p:txBody>
      </p:sp>
      <p:sp>
        <p:nvSpPr>
          <p:cNvPr id="17413" name="Rectangle 7">
            <a:extLst>
              <a:ext uri="{FF2B5EF4-FFF2-40B4-BE49-F238E27FC236}">
                <a16:creationId xmlns:a16="http://schemas.microsoft.com/office/drawing/2014/main" id="{0AB4DAB4-53BF-432F-8C47-46C2C230805D}"/>
              </a:ext>
            </a:extLst>
          </p:cNvPr>
          <p:cNvSpPr>
            <a:spLocks noChangeArrowheads="1"/>
          </p:cNvSpPr>
          <p:nvPr/>
        </p:nvSpPr>
        <p:spPr bwMode="auto">
          <a:xfrm>
            <a:off x="4143375" y="6461125"/>
            <a:ext cx="1128713"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000">
                <a:solidFill>
                  <a:schemeClr val="tx2"/>
                </a:solidFill>
              </a:rPr>
              <a:t>uniform</a:t>
            </a:r>
          </a:p>
        </p:txBody>
      </p:sp>
      <p:pic>
        <p:nvPicPr>
          <p:cNvPr id="17414" name="Picture 9">
            <a:extLst>
              <a:ext uri="{FF2B5EF4-FFF2-40B4-BE49-F238E27FC236}">
                <a16:creationId xmlns:a16="http://schemas.microsoft.com/office/drawing/2014/main" id="{AAC19919-1EF4-4259-83F7-4BD462FD1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5600"/>
          <a:stretch>
            <a:fillRect/>
          </a:stretch>
        </p:blipFill>
        <p:spPr bwMode="auto">
          <a:xfrm>
            <a:off x="1154113" y="1933575"/>
            <a:ext cx="36004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a:extLst>
              <a:ext uri="{FF2B5EF4-FFF2-40B4-BE49-F238E27FC236}">
                <a16:creationId xmlns:a16="http://schemas.microsoft.com/office/drawing/2014/main" id="{8475AA2E-311F-4E6D-94EC-72B4B7D7D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0799" b="2400"/>
          <a:stretch>
            <a:fillRect/>
          </a:stretch>
        </p:blipFill>
        <p:spPr bwMode="auto">
          <a:xfrm>
            <a:off x="5000625" y="3300413"/>
            <a:ext cx="34925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8">
            <a:extLst>
              <a:ext uri="{FF2B5EF4-FFF2-40B4-BE49-F238E27FC236}">
                <a16:creationId xmlns:a16="http://schemas.microsoft.com/office/drawing/2014/main" id="{18D81272-9033-4407-98CB-B72E336A06E0}"/>
              </a:ext>
            </a:extLst>
          </p:cNvPr>
          <p:cNvSpPr>
            <a:spLocks noChangeArrowheads="1"/>
          </p:cNvSpPr>
          <p:nvPr/>
        </p:nvSpPr>
        <p:spPr bwMode="auto">
          <a:xfrm>
            <a:off x="4970463" y="5208588"/>
            <a:ext cx="1116012"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000">
                <a:solidFill>
                  <a:schemeClr val="tx2"/>
                </a:solidFill>
              </a:rPr>
              <a:t>random</a:t>
            </a:r>
          </a:p>
        </p:txBody>
      </p:sp>
      <p:sp>
        <p:nvSpPr>
          <p:cNvPr id="17417" name="Rectangle 6">
            <a:extLst>
              <a:ext uri="{FF2B5EF4-FFF2-40B4-BE49-F238E27FC236}">
                <a16:creationId xmlns:a16="http://schemas.microsoft.com/office/drawing/2014/main" id="{0CC58313-C35E-4E1A-B251-09657AAD0BC6}"/>
              </a:ext>
            </a:extLst>
          </p:cNvPr>
          <p:cNvSpPr>
            <a:spLocks noChangeArrowheads="1"/>
          </p:cNvSpPr>
          <p:nvPr/>
        </p:nvSpPr>
        <p:spPr bwMode="auto">
          <a:xfrm>
            <a:off x="1093788" y="3836988"/>
            <a:ext cx="1228725"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000">
                <a:solidFill>
                  <a:schemeClr val="tx2"/>
                </a:solidFill>
              </a:rPr>
              <a:t>clumped</a:t>
            </a:r>
          </a:p>
        </p:txBody>
      </p:sp>
      <p:sp>
        <p:nvSpPr>
          <p:cNvPr id="13322" name="Rectangle 5">
            <a:extLst>
              <a:ext uri="{FF2B5EF4-FFF2-40B4-BE49-F238E27FC236}">
                <a16:creationId xmlns:a16="http://schemas.microsoft.com/office/drawing/2014/main" id="{2591A52B-693F-407F-8D8E-B108E3E024F4}"/>
              </a:ext>
            </a:extLst>
          </p:cNvPr>
          <p:cNvSpPr>
            <a:spLocks noChangeArrowheads="1"/>
          </p:cNvSpPr>
          <p:nvPr/>
        </p:nvSpPr>
        <p:spPr bwMode="auto">
          <a:xfrm>
            <a:off x="5241925" y="1906588"/>
            <a:ext cx="3700463" cy="1311275"/>
          </a:xfrm>
          <a:prstGeom prst="rect">
            <a:avLst/>
          </a:prstGeom>
          <a:solidFill>
            <a:schemeClr val="bg2"/>
          </a:solidFill>
          <a:ln>
            <a:noFill/>
          </a:ln>
          <a:effectLst>
            <a:outerShdw blurRad="63500" dist="38099" dir="2700000" algn="ctr" rotWithShape="0">
              <a:srgbClr val="000000">
                <a:alpha val="74998"/>
              </a:srgbClr>
            </a:outerShdw>
          </a:effectLst>
          <a:extLst>
            <a:ext uri="{91240B29-F687-4f45-9708-019B960494DF}"/>
          </a:extLst>
        </p:spPr>
        <p:txBody>
          <a:bodyPr>
            <a:spAutoFit/>
          </a:bodyPr>
          <a:lstStyle/>
          <a:p>
            <a:pPr>
              <a:defRPr/>
            </a:pPr>
            <a:r>
              <a:rPr lang="en-US" sz="2000">
                <a:solidFill>
                  <a:schemeClr val="tx2"/>
                </a:solidFill>
                <a:latin typeface="Arial" charset="0"/>
                <a:ea typeface="ＭＳ Ｐゴシック" charset="0"/>
              </a:rPr>
              <a:t>Provides insight into the environmental associations </a:t>
            </a:r>
            <a:br>
              <a:rPr lang="en-US" sz="2000">
                <a:solidFill>
                  <a:schemeClr val="tx2"/>
                </a:solidFill>
                <a:latin typeface="Arial" charset="0"/>
                <a:ea typeface="ＭＳ Ｐゴシック" charset="0"/>
              </a:rPr>
            </a:br>
            <a:r>
              <a:rPr lang="en-US" sz="2000">
                <a:solidFill>
                  <a:schemeClr val="tx2"/>
                </a:solidFill>
                <a:latin typeface="Arial" charset="0"/>
                <a:ea typeface="ＭＳ Ｐゴシック" charset="0"/>
              </a:rPr>
              <a:t>&amp; social interactions of individuals in population</a:t>
            </a:r>
            <a:endParaRPr lang="en-US" sz="1800">
              <a:solidFill>
                <a:schemeClr val="tx2"/>
              </a:solidFill>
              <a:latin typeface="Arial" charset="0"/>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DDB4D8B-B99C-4D92-8751-C114DF747B7E}"/>
              </a:ext>
            </a:extLst>
          </p:cNvPr>
          <p:cNvSpPr>
            <a:spLocks noGrp="1" noChangeArrowheads="1"/>
          </p:cNvSpPr>
          <p:nvPr>
            <p:ph type="title"/>
          </p:nvPr>
        </p:nvSpPr>
        <p:spPr/>
        <p:txBody>
          <a:bodyPr/>
          <a:lstStyle/>
          <a:p>
            <a:pPr eaLnBrk="1" hangingPunct="1">
              <a:defRPr/>
            </a:pPr>
            <a:r>
              <a:rPr lang="en-US">
                <a:ea typeface="ＭＳ Ｐゴシック" charset="0"/>
                <a:cs typeface="+mj-cs"/>
              </a:rPr>
              <a:t>Clumped Pattern    </a:t>
            </a:r>
            <a:r>
              <a:rPr lang="en-US" sz="2800">
                <a:solidFill>
                  <a:srgbClr val="0F116A"/>
                </a:solidFill>
                <a:ea typeface="ＭＳ Ｐゴシック" charset="0"/>
                <a:cs typeface="+mj-cs"/>
              </a:rPr>
              <a:t>(most common)</a:t>
            </a:r>
            <a:endParaRPr lang="en-US">
              <a:ea typeface="ＭＳ Ｐゴシック" charset="0"/>
              <a:cs typeface="+mj-cs"/>
            </a:endParaRPr>
          </a:p>
        </p:txBody>
      </p:sp>
      <p:pic>
        <p:nvPicPr>
          <p:cNvPr id="14339" name="Picture 3">
            <a:extLst>
              <a:ext uri="{FF2B5EF4-FFF2-40B4-BE49-F238E27FC236}">
                <a16:creationId xmlns:a16="http://schemas.microsoft.com/office/drawing/2014/main" id="{FF425466-03AB-4D5B-B291-8F0898BBE401}"/>
              </a:ext>
            </a:extLst>
          </p:cNvPr>
          <p:cNvPicPr>
            <a:picLocks noChangeAspect="1" noChangeArrowheads="1"/>
          </p:cNvPicPr>
          <p:nvPr/>
        </p:nvPicPr>
        <p:blipFill>
          <a:blip r:embed="rId3"/>
          <a:srcRect/>
          <a:stretch>
            <a:fillRect/>
          </a:stretch>
        </p:blipFill>
        <p:spPr bwMode="auto">
          <a:xfrm>
            <a:off x="749300" y="1352550"/>
            <a:ext cx="8074025" cy="5419725"/>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1A83BA9-1D13-491F-9DB9-654349F7D0A1}"/>
              </a:ext>
            </a:extLst>
          </p:cNvPr>
          <p:cNvSpPr>
            <a:spLocks noGrp="1" noChangeArrowheads="1"/>
          </p:cNvSpPr>
          <p:nvPr>
            <p:ph type="title"/>
          </p:nvPr>
        </p:nvSpPr>
        <p:spPr/>
        <p:txBody>
          <a:bodyPr/>
          <a:lstStyle/>
          <a:p>
            <a:pPr eaLnBrk="1" hangingPunct="1">
              <a:defRPr/>
            </a:pPr>
            <a:r>
              <a:rPr lang="en-US">
                <a:ea typeface="ＭＳ Ｐゴシック" charset="0"/>
                <a:cs typeface="+mj-cs"/>
              </a:rPr>
              <a:t>Uniform</a:t>
            </a:r>
          </a:p>
        </p:txBody>
      </p:sp>
      <p:sp>
        <p:nvSpPr>
          <p:cNvPr id="21507" name="Rectangle 3">
            <a:extLst>
              <a:ext uri="{FF2B5EF4-FFF2-40B4-BE49-F238E27FC236}">
                <a16:creationId xmlns:a16="http://schemas.microsoft.com/office/drawing/2014/main" id="{F17721A7-DD6E-4547-8304-0A772F02F871}"/>
              </a:ext>
            </a:extLst>
          </p:cNvPr>
          <p:cNvSpPr>
            <a:spLocks noChangeArrowheads="1"/>
          </p:cNvSpPr>
          <p:nvPr/>
        </p:nvSpPr>
        <p:spPr bwMode="auto">
          <a:xfrm>
            <a:off x="830263" y="1887538"/>
            <a:ext cx="28241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r>
              <a:rPr lang="en-US" altLang="en-US" sz="2200">
                <a:solidFill>
                  <a:schemeClr val="bg1"/>
                </a:solidFill>
              </a:rPr>
              <a:t>Clumped patterns</a:t>
            </a:r>
          </a:p>
        </p:txBody>
      </p:sp>
      <p:pic>
        <p:nvPicPr>
          <p:cNvPr id="15364" name="Picture 4">
            <a:extLst>
              <a:ext uri="{FF2B5EF4-FFF2-40B4-BE49-F238E27FC236}">
                <a16:creationId xmlns:a16="http://schemas.microsoft.com/office/drawing/2014/main" id="{F18BF54C-CAEC-48FA-B9E9-1D55D2EA46B3}"/>
              </a:ext>
            </a:extLst>
          </p:cNvPr>
          <p:cNvPicPr>
            <a:picLocks noChangeAspect="1" noChangeArrowheads="1"/>
          </p:cNvPicPr>
          <p:nvPr/>
        </p:nvPicPr>
        <p:blipFill>
          <a:blip r:embed="rId3"/>
          <a:srcRect/>
          <a:stretch>
            <a:fillRect/>
          </a:stretch>
        </p:blipFill>
        <p:spPr bwMode="auto">
          <a:xfrm>
            <a:off x="28575" y="3805238"/>
            <a:ext cx="4438650" cy="2946400"/>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pic>
        <p:nvPicPr>
          <p:cNvPr id="15365" name="Picture 5" descr="52-02bx-Uniform">
            <a:extLst>
              <a:ext uri="{FF2B5EF4-FFF2-40B4-BE49-F238E27FC236}">
                <a16:creationId xmlns:a16="http://schemas.microsoft.com/office/drawing/2014/main" id="{B2EE5CFD-508E-4DF4-9AA7-1E31DB7D945B}"/>
              </a:ext>
            </a:extLst>
          </p:cNvPr>
          <p:cNvPicPr>
            <a:picLocks noChangeAspect="1" noChangeArrowheads="1"/>
          </p:cNvPicPr>
          <p:nvPr/>
        </p:nvPicPr>
        <p:blipFill>
          <a:blip r:embed="rId4"/>
          <a:srcRect/>
          <a:stretch>
            <a:fillRect/>
          </a:stretch>
        </p:blipFill>
        <p:spPr bwMode="auto">
          <a:xfrm>
            <a:off x="4584700" y="3795713"/>
            <a:ext cx="4435475" cy="2955925"/>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pic>
      <p:sp>
        <p:nvSpPr>
          <p:cNvPr id="21511" name="Rectangle 7">
            <a:extLst>
              <a:ext uri="{FF2B5EF4-FFF2-40B4-BE49-F238E27FC236}">
                <a16:creationId xmlns:a16="http://schemas.microsoft.com/office/drawing/2014/main" id="{069B23B7-4FA5-4F76-994F-A0636FE54984}"/>
              </a:ext>
            </a:extLst>
          </p:cNvPr>
          <p:cNvSpPr>
            <a:spLocks noChangeArrowheads="1"/>
          </p:cNvSpPr>
          <p:nvPr/>
        </p:nvSpPr>
        <p:spPr bwMode="auto">
          <a:xfrm>
            <a:off x="630238" y="1363663"/>
            <a:ext cx="380047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116A"/>
              </a:buClr>
              <a:buSzPct val="120000"/>
              <a:buFont typeface="Wingdings" panose="05000000000000000000" pitchFamily="2" charset="2"/>
              <a:buChar char="§"/>
              <a:defRPr sz="3000" b="1">
                <a:solidFill>
                  <a:srgbClr val="0F116A"/>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u"/>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
              <a:defRPr sz="2400" b="1">
                <a:solidFill>
                  <a:srgbClr val="0F116A"/>
                </a:solidFill>
                <a:latin typeface="Arial" panose="020B0604020202020204" pitchFamily="34" charset="0"/>
                <a:ea typeface="MS PGothic" panose="020B0600070205080204" pitchFamily="34" charset="-128"/>
              </a:defRPr>
            </a:lvl3pPr>
            <a:lvl4pPr marL="1600200" indent="-228600">
              <a:spcBef>
                <a:spcPct val="20000"/>
              </a:spcBef>
              <a:buClr>
                <a:schemeClr val="tx1"/>
              </a:buClr>
              <a:buSzPct val="110000"/>
              <a:buFont typeface="Wingdings" panose="05000000000000000000" pitchFamily="2" charset="2"/>
              <a:buChar char="w"/>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b="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800"/>
              <a:t>May result from direct interactions between individuals in the population</a:t>
            </a:r>
          </a:p>
          <a:p>
            <a:pPr>
              <a:spcBef>
                <a:spcPct val="0"/>
              </a:spcBef>
              <a:buClrTx/>
              <a:buSzTx/>
              <a:buFontTx/>
              <a:buNone/>
            </a:pPr>
            <a:r>
              <a:rPr lang="en-US" altLang="en-US" sz="2800">
                <a:sym typeface="Symbol" panose="05050102010706020507" pitchFamily="18" charset="2"/>
              </a:rPr>
              <a:t>  </a:t>
            </a:r>
            <a:r>
              <a:rPr lang="en-US" altLang="en-US" sz="2800">
                <a:solidFill>
                  <a:schemeClr val="tx1"/>
                </a:solidFill>
                <a:sym typeface="Symbol" panose="05050102010706020507" pitchFamily="18" charset="2"/>
              </a:rPr>
              <a:t> </a:t>
            </a:r>
            <a:r>
              <a:rPr lang="en-US" altLang="en-US" sz="2800" u="sng">
                <a:solidFill>
                  <a:srgbClr val="BC0013"/>
                </a:solidFill>
              </a:rPr>
              <a:t>territoriality</a:t>
            </a: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05C9851-3B29-47AA-9CA1-295EFCB3831B}"/>
              </a:ext>
            </a:extLst>
          </p:cNvPr>
          <p:cNvSpPr>
            <a:spLocks noGrp="1" noChangeArrowheads="1"/>
          </p:cNvSpPr>
          <p:nvPr>
            <p:ph type="title"/>
          </p:nvPr>
        </p:nvSpPr>
        <p:spPr>
          <a:xfrm>
            <a:off x="527050" y="409575"/>
            <a:ext cx="7772400" cy="1373188"/>
          </a:xfrm>
        </p:spPr>
        <p:txBody>
          <a:bodyPr/>
          <a:lstStyle/>
          <a:p>
            <a:pPr eaLnBrk="1" hangingPunct="1">
              <a:defRPr/>
            </a:pPr>
            <a:r>
              <a:rPr lang="en-US" dirty="0">
                <a:ea typeface="ＭＳ Ｐゴシック" charset="0"/>
                <a:cs typeface="+mj-cs"/>
              </a:rPr>
              <a:t>Population Size</a:t>
            </a:r>
          </a:p>
        </p:txBody>
      </p:sp>
      <p:pic>
        <p:nvPicPr>
          <p:cNvPr id="23555" name="Picture 3">
            <a:extLst>
              <a:ext uri="{FF2B5EF4-FFF2-40B4-BE49-F238E27FC236}">
                <a16:creationId xmlns:a16="http://schemas.microsoft.com/office/drawing/2014/main" id="{129225B5-65A1-4044-BC58-A1C499F77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409575"/>
            <a:ext cx="4297362"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descr="Rectangle: Click to edit Master text styles&#10;Second level&#10;Third level&#10;Fourth level&#10;Fifth level">
            <a:extLst>
              <a:ext uri="{FF2B5EF4-FFF2-40B4-BE49-F238E27FC236}">
                <a16:creationId xmlns:a16="http://schemas.microsoft.com/office/drawing/2014/main" id="{84831F8E-F161-4D8C-992D-15E00423155D}"/>
              </a:ext>
            </a:extLst>
          </p:cNvPr>
          <p:cNvSpPr>
            <a:spLocks noGrp="1" noChangeArrowheads="1"/>
          </p:cNvSpPr>
          <p:nvPr>
            <p:ph type="body" idx="1"/>
          </p:nvPr>
        </p:nvSpPr>
        <p:spPr>
          <a:xfrm>
            <a:off x="687388" y="1096963"/>
            <a:ext cx="4191000" cy="5378450"/>
          </a:xfrm>
        </p:spPr>
        <p:txBody>
          <a:bodyPr/>
          <a:lstStyle/>
          <a:p>
            <a:pPr eaLnBrk="1" hangingPunct="1"/>
            <a:r>
              <a:rPr lang="en-US" altLang="en-US"/>
              <a:t>Changes to population size</a:t>
            </a:r>
          </a:p>
          <a:p>
            <a:pPr lvl="1" eaLnBrk="1" hangingPunct="1"/>
            <a:r>
              <a:rPr lang="en-US" altLang="en-US" sz="2000"/>
              <a:t>adding &amp; removing individuals from a population</a:t>
            </a:r>
          </a:p>
          <a:p>
            <a:pPr lvl="2" eaLnBrk="1" hangingPunct="1"/>
            <a:r>
              <a:rPr lang="en-US" altLang="en-US" sz="2000"/>
              <a:t>birth</a:t>
            </a:r>
          </a:p>
          <a:p>
            <a:pPr lvl="2" eaLnBrk="1" hangingPunct="1"/>
            <a:r>
              <a:rPr lang="en-US" altLang="en-US" sz="2000"/>
              <a:t>death</a:t>
            </a:r>
          </a:p>
          <a:p>
            <a:pPr lvl="2" eaLnBrk="1" hangingPunct="1"/>
            <a:r>
              <a:rPr lang="en-US" altLang="en-US" sz="2000"/>
              <a:t>immigration</a:t>
            </a:r>
          </a:p>
          <a:p>
            <a:pPr lvl="2" eaLnBrk="1" hangingPunct="1"/>
            <a:r>
              <a:rPr lang="en-US" altLang="en-US" sz="2000"/>
              <a:t>emigration</a:t>
            </a:r>
          </a:p>
          <a:p>
            <a:pPr eaLnBrk="1" hangingPunct="1"/>
            <a:r>
              <a:rPr lang="en-US" altLang="en-US" sz="2000" i="1">
                <a:solidFill>
                  <a:srgbClr val="4D004D"/>
                </a:solidFill>
              </a:rPr>
              <a:t>How can the change be measured? What to consider…..</a:t>
            </a:r>
          </a:p>
          <a:p>
            <a:pPr eaLnBrk="1" hangingPunct="1"/>
            <a:endParaRPr lang="en-US" altLang="en-US" sz="2000" i="1">
              <a:solidFill>
                <a:srgbClr val="4D004D"/>
              </a:solidFill>
            </a:endParaRPr>
          </a:p>
          <a:p>
            <a:pPr eaLnBrk="1" hangingPunct="1"/>
            <a:endParaRPr lang="en-US" altLang="en-US" sz="2000" i="1">
              <a:solidFill>
                <a:srgbClr val="4D004D"/>
              </a:solidFill>
            </a:endParaRPr>
          </a:p>
        </p:txBody>
      </p:sp>
    </p:spTree>
  </p:cSld>
  <p:clrMapOvr>
    <a:masterClrMapping/>
  </p:clrMapOvr>
</p:sld>
</file>

<file path=ppt/theme/theme1.xml><?xml version="1.0" encoding="utf-8"?>
<a:theme xmlns:a="http://schemas.openxmlformats.org/drawingml/2006/main" name="template2006AP">
  <a:themeElements>
    <a:clrScheme name="template2006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6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template2006AP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6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6AP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6AP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6AP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6AP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6AP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6AP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emplate2006AP">
  <a:themeElements>
    <a:clrScheme name="template2006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6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template2006AP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6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6AP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6AP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6AP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6AP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6AP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6AP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6629</TotalTime>
  <Words>2252</Words>
  <Application>Microsoft Office PowerPoint</Application>
  <PresentationFormat>On-screen Show (4:3)</PresentationFormat>
  <Paragraphs>423</Paragraphs>
  <Slides>33</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MS PGothic</vt:lpstr>
      <vt:lpstr>Wingdings</vt:lpstr>
      <vt:lpstr>Times</vt:lpstr>
      <vt:lpstr>Symbol</vt:lpstr>
      <vt:lpstr>Comic Sans MS</vt:lpstr>
      <vt:lpstr>Geneva</vt:lpstr>
      <vt:lpstr>Helvetica</vt:lpstr>
      <vt:lpstr>template2006AP</vt:lpstr>
      <vt:lpstr>3_template2006AP</vt:lpstr>
      <vt:lpstr>PowerPoint Presentation</vt:lpstr>
      <vt:lpstr>Life takes place in populations</vt:lpstr>
      <vt:lpstr>Factors that affect Population Size</vt:lpstr>
      <vt:lpstr>Characterizing a Population</vt:lpstr>
      <vt:lpstr>Population Range</vt:lpstr>
      <vt:lpstr>Population Dispersion</vt:lpstr>
      <vt:lpstr>Clumped Pattern    (most common)</vt:lpstr>
      <vt:lpstr>Uniform</vt:lpstr>
      <vt:lpstr>Population Size</vt:lpstr>
      <vt:lpstr>Population growth rates</vt:lpstr>
      <vt:lpstr>Life Tables</vt:lpstr>
      <vt:lpstr>Survivorship curves</vt:lpstr>
      <vt:lpstr>Survivorship curves</vt:lpstr>
      <vt:lpstr>Survival vs. Reproduction</vt:lpstr>
      <vt:lpstr>Reproductive strategies</vt:lpstr>
      <vt:lpstr>PowerPoint Presentation</vt:lpstr>
      <vt:lpstr>Reproductive strategies &amp; survivorship</vt:lpstr>
      <vt:lpstr>Age structure</vt:lpstr>
      <vt:lpstr>Growth Rate Models</vt:lpstr>
      <vt:lpstr>Watch these and do ‘Population Growth’ handout &amp; ‘AP Bio Population Practice Problems’</vt:lpstr>
      <vt:lpstr>Exponential Growth  (ideal conditions)</vt:lpstr>
      <vt:lpstr>Exponential growth rate</vt:lpstr>
      <vt:lpstr>Human population growth</vt:lpstr>
      <vt:lpstr>Logistic rate of growth</vt:lpstr>
      <vt:lpstr>Carrying capacity</vt:lpstr>
      <vt:lpstr>Do ‘Population Ecology Practice Problems’ WS. Do Interactive: https://ats.doit.wisc.edu/biology/ec/pd/pd.htm Need help with problems? https://www.youtube.com/watch?v=vdlu1V68_JU (Part 1) https://www.youtube.com/watch?v=2UVpS5MMnOE   (Part 2)</vt:lpstr>
      <vt:lpstr>Changes in Carrying Capacity</vt:lpstr>
      <vt:lpstr>Regulation of population size</vt:lpstr>
      <vt:lpstr>Introduced species</vt:lpstr>
      <vt:lpstr>Invasive species</vt:lpstr>
      <vt:lpstr>Zebra musselssel</vt:lpstr>
      <vt:lpstr>Distribution of population growth</vt:lpstr>
      <vt:lpstr>What is….</vt:lpstr>
    </vt:vector>
  </TitlesOfParts>
  <Company>Kim Foglia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blue marble spinning in space</dc:title>
  <dc:creator>Susan Phillips</dc:creator>
  <cp:lastModifiedBy>Susan Phillips</cp:lastModifiedBy>
  <cp:revision>129</cp:revision>
  <cp:lastPrinted>2015-12-03T23:18:40Z</cp:lastPrinted>
  <dcterms:modified xsi:type="dcterms:W3CDTF">2018-12-07T16:31:12Z</dcterms:modified>
</cp:coreProperties>
</file>