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272" r:id="rId3"/>
    <p:sldId id="273" r:id="rId4"/>
    <p:sldId id="288" r:id="rId5"/>
    <p:sldId id="289" r:id="rId6"/>
    <p:sldId id="290" r:id="rId7"/>
    <p:sldId id="291" r:id="rId8"/>
    <p:sldId id="292" r:id="rId9"/>
    <p:sldId id="293" r:id="rId10"/>
    <p:sldId id="294" r:id="rId11"/>
    <p:sldId id="329" r:id="rId12"/>
    <p:sldId id="295" r:id="rId13"/>
    <p:sldId id="296" r:id="rId14"/>
    <p:sldId id="298" r:id="rId15"/>
    <p:sldId id="299" r:id="rId16"/>
    <p:sldId id="300" r:id="rId17"/>
    <p:sldId id="301" r:id="rId18"/>
    <p:sldId id="302" r:id="rId19"/>
    <p:sldId id="320" r:id="rId20"/>
    <p:sldId id="321" r:id="rId21"/>
    <p:sldId id="284" r:id="rId22"/>
    <p:sldId id="323" r:id="rId23"/>
    <p:sldId id="327" r:id="rId24"/>
    <p:sldId id="306" r:id="rId25"/>
    <p:sldId id="328" r:id="rId26"/>
    <p:sldId id="312" r:id="rId27"/>
    <p:sldId id="310" r:id="rId28"/>
    <p:sldId id="307" r:id="rId29"/>
    <p:sldId id="308" r:id="rId30"/>
    <p:sldId id="309" r:id="rId31"/>
    <p:sldId id="311" r:id="rId32"/>
    <p:sldId id="313" r:id="rId33"/>
    <p:sldId id="314" r:id="rId34"/>
    <p:sldId id="315" r:id="rId35"/>
    <p:sldId id="324" r:id="rId36"/>
    <p:sldId id="325" r:id="rId37"/>
    <p:sldId id="326" r:id="rId38"/>
    <p:sldId id="319" r:id="rId39"/>
    <p:sldId id="281"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1" d="100"/>
          <a:sy n="61" d="100"/>
        </p:scale>
        <p:origin x="72" y="32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0EA5F0D-C1DC-412F-A146-DDB3A74B588F}" type="datetimeFigureOut">
              <a:rPr lang="en-US"/>
              <a:t>2/6/2019</a:t>
            </a:fld>
            <a:endParaRPr/>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A8CDE508-72C8-4AB5-AA9C-1584D31690E0}" type="datetimeFigureOut">
              <a:rPr lang="en-US"/>
              <a:t>2/6/2019</a:t>
            </a:fld>
            <a:endParaRPr/>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73893"/>
            <a:ext cx="5486400" cy="3137535"/>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11B61423-7E0F-478B-A6A3-53066CA39FAC}" type="slidenum">
              <a:rPr kumimoji="0" lang="en-US" altLang="en-US" sz="1200"/>
              <a:pPr algn="r"/>
              <a:t>3</a:t>
            </a:fld>
            <a:endParaRPr kumimoji="0" lang="en-US" altLang="en-US" sz="120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429947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110245D-7F80-48D4-93D4-B76ED681CC5D}" type="slidenum">
              <a:rPr kumimoji="0" lang="en-US" altLang="en-US" sz="1200"/>
              <a:pPr algn="r"/>
              <a:t>14</a:t>
            </a:fld>
            <a:endParaRPr kumimoji="0"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061838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E4C0C9F2-3E3E-4631-B8A5-BAE78BC23744}" type="slidenum">
              <a:rPr kumimoji="0" lang="en-US" altLang="en-US" sz="1200"/>
              <a:pPr algn="r"/>
              <a:t>15</a:t>
            </a:fld>
            <a:endParaRPr kumimoji="0" lang="en-US" altLang="en-US" sz="120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186091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8BA3537A-3253-4156-9235-628661940477}" type="slidenum">
              <a:rPr kumimoji="0" lang="en-US" altLang="en-US" sz="1200"/>
              <a:pPr algn="r"/>
              <a:t>16</a:t>
            </a:fld>
            <a:endParaRPr kumimoji="0" lang="en-US" altLang="en-US" sz="120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For the Cell Biology Video Space Filling Model of ATP (Adenosine Triphosphate), go to Animation and Video Files.</a:t>
            </a:r>
          </a:p>
        </p:txBody>
      </p:sp>
    </p:spTree>
    <p:extLst>
      <p:ext uri="{BB962C8B-B14F-4D97-AF65-F5344CB8AC3E}">
        <p14:creationId xmlns:p14="http://schemas.microsoft.com/office/powerpoint/2010/main" val="253256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30C1AB0F-B6E5-4C8E-B8C4-25D75BA9A519}" type="slidenum">
              <a:rPr kumimoji="0" lang="en-US" altLang="en-US" sz="1200"/>
              <a:pPr algn="r"/>
              <a:t>17</a:t>
            </a:fld>
            <a:endParaRPr kumimoji="0" lang="en-US" altLang="en-US" sz="120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For the Cell Biology Video Stick Model of ATP (Adenosine Triphosphate), go to Animation and Video Files.</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51975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107F6705-1B87-432B-9058-9E72C7FB724E}" type="slidenum">
              <a:rPr kumimoji="0" lang="en-US" altLang="en-US" sz="1200"/>
              <a:pPr algn="r"/>
              <a:t>23</a:t>
            </a:fld>
            <a:endParaRPr kumimoji="0" lang="en-US" altLang="en-US" sz="12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8521311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ACA4DE1A-19D8-4A46-ADAC-A7510F5E80B9}" type="slidenum">
              <a:rPr kumimoji="0" lang="en-US" altLang="en-US" sz="1200"/>
              <a:pPr algn="r"/>
              <a:t>25</a:t>
            </a:fld>
            <a:endParaRPr kumimoji="0" lang="en-US" altLang="en-US" sz="120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r>
              <a:rPr lang="en-US" altLang="en-US">
                <a:solidFill>
                  <a:srgbClr val="034694"/>
                </a:solidFill>
                <a:latin typeface="Times New Roman" panose="02020603050405020304" pitchFamily="18" charset="0"/>
              </a:rPr>
              <a:t>Figure 8.17 The active site and catalytic cycle of an enzyme</a:t>
            </a:r>
          </a:p>
        </p:txBody>
      </p:sp>
    </p:spTree>
    <p:extLst>
      <p:ext uri="{BB962C8B-B14F-4D97-AF65-F5344CB8AC3E}">
        <p14:creationId xmlns:p14="http://schemas.microsoft.com/office/powerpoint/2010/main" val="264427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C51FF43E-1C84-4440-A873-FEF8AA48A4DA}" type="slidenum">
              <a:rPr kumimoji="0" lang="en-US" altLang="en-US" sz="1200"/>
              <a:pPr algn="r"/>
              <a:t>26</a:t>
            </a:fld>
            <a:endParaRPr kumimoji="0"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For the Cell Biology Video Closure of Hexokinase via Induced Fit, go to Animation and Video Files.</a:t>
            </a:r>
          </a:p>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556186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D3F1662-E043-48B3-ADBB-AC39C91D7E76}" type="slidenum">
              <a:rPr kumimoji="0" lang="en-US" altLang="en-US" sz="1200"/>
              <a:pPr algn="r"/>
              <a:t>27</a:t>
            </a:fld>
            <a:endParaRPr kumimoji="0" lang="en-US" altLang="en-US" sz="120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25908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DCE15004-C1D4-40DD-98C2-61054A074AF1}" type="slidenum">
              <a:rPr kumimoji="0" lang="en-US" altLang="en-US" sz="1200"/>
              <a:pPr algn="r"/>
              <a:t>28</a:t>
            </a:fld>
            <a:endParaRPr kumimoji="0" lang="en-US" altLang="en-US" sz="12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eaLnBrk="1" hangingPunct="1"/>
            <a:r>
              <a:rPr lang="en-US" altLang="en-US">
                <a:solidFill>
                  <a:srgbClr val="034694"/>
                </a:solidFill>
                <a:latin typeface="Times New Roman" panose="02020603050405020304" pitchFamily="18" charset="0"/>
              </a:rPr>
              <a:t>Figure 8.14 Energy profile of an exergonic reaction</a:t>
            </a:r>
          </a:p>
        </p:txBody>
      </p:sp>
    </p:spTree>
    <p:extLst>
      <p:ext uri="{BB962C8B-B14F-4D97-AF65-F5344CB8AC3E}">
        <p14:creationId xmlns:p14="http://schemas.microsoft.com/office/powerpoint/2010/main" val="360562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A0E02027-3968-48C5-851D-3F8D355E9799}" type="slidenum">
              <a:rPr kumimoji="0" lang="en-US" altLang="en-US" sz="1200"/>
              <a:pPr algn="r"/>
              <a:t>29</a:t>
            </a:fld>
            <a:endParaRPr kumimoji="0" lang="en-US" altLang="en-US" sz="120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65873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5DFC974E-5DC7-4386-86D2-81CD6EC22CDC}" type="slidenum">
              <a:rPr kumimoji="0" lang="en-US" altLang="en-US" sz="1200"/>
              <a:pPr algn="r"/>
              <a:t>4</a:t>
            </a:fld>
            <a:endParaRPr kumimoji="0" lang="en-US" altLang="en-US" sz="120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9622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3F786BE6-FB3A-4359-A721-212E4E50DC5D}" type="slidenum">
              <a:rPr kumimoji="0" lang="en-US" altLang="en-US" sz="1200"/>
              <a:pPr algn="r"/>
              <a:t>30</a:t>
            </a:fld>
            <a:endParaRPr kumimoji="0" lang="en-US" altLang="en-US" sz="120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973778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6FA2F065-7FAA-484E-B5B3-9B4F29C6C914}" type="slidenum">
              <a:rPr kumimoji="0" lang="en-US" altLang="en-US" sz="1200"/>
              <a:pPr algn="r"/>
              <a:t>31</a:t>
            </a:fld>
            <a:endParaRPr kumimoji="0" lang="en-US" altLang="en-US" sz="120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363254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262A5B1-FB6C-4ECD-8F8D-C63BA75A26ED}" type="slidenum">
              <a:rPr kumimoji="0" lang="en-US" altLang="en-US" sz="1200"/>
              <a:pPr algn="r"/>
              <a:t>32</a:t>
            </a:fld>
            <a:endParaRPr kumimoji="0" lang="en-US" alt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298526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BA2D6BD-77CB-43FD-ADB1-815AD31BC9BF}" type="slidenum">
              <a:rPr kumimoji="0" lang="en-US" altLang="en-US" sz="1200"/>
              <a:pPr algn="r"/>
              <a:t>33</a:t>
            </a:fld>
            <a:endParaRPr kumimoji="0" lang="en-US" alt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497884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DAFB4A6D-C8FE-4999-BAC7-BC46335199C5}" type="slidenum">
              <a:rPr kumimoji="0" lang="en-US" altLang="en-US" sz="1200"/>
              <a:pPr algn="r"/>
              <a:t>37</a:t>
            </a:fld>
            <a:endParaRPr kumimoji="0" lang="en-US" altLang="en-US" sz="12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92279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D1CC41D2-1E81-4BDA-BC00-AB73BC74DB12}" type="slidenum">
              <a:rPr kumimoji="0" lang="en-US" altLang="en-US" sz="1200"/>
              <a:pPr algn="r"/>
              <a:t>5</a:t>
            </a:fld>
            <a:endParaRPr kumimoji="0" lang="en-US" altLang="en-US" sz="120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398217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90DF432A-930F-4AFE-9B0F-B60BCAAB8C8E}" type="slidenum">
              <a:rPr kumimoji="0" lang="en-US" altLang="en-US" sz="1200"/>
              <a:pPr algn="r"/>
              <a:t>6</a:t>
            </a:fld>
            <a:endParaRPr kumimoji="0" lang="en-US" altLang="en-US" sz="120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034733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8355EA8-5AD0-4CD4-AECE-F3062BD9A351}" type="slidenum">
              <a:rPr kumimoji="0" lang="en-US" altLang="en-US" sz="1200"/>
              <a:pPr algn="r"/>
              <a:t>7</a:t>
            </a:fld>
            <a:endParaRPr kumimoji="0" lang="en-US" altLang="en-US" sz="120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694746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0660F78C-AA3C-4581-9047-3AB08897C61B}" type="slidenum">
              <a:rPr kumimoji="0" lang="en-US" altLang="en-US" sz="1200"/>
              <a:pPr algn="r"/>
              <a:t>8</a:t>
            </a:fld>
            <a:endParaRPr kumimoji="0" lang="en-US" altLang="en-US" sz="120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1746405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E5ECC4C6-7DEF-4BBF-AFEF-C7F0102DA847}" type="slidenum">
              <a:rPr kumimoji="0" lang="en-US" altLang="en-US" sz="1200"/>
              <a:pPr algn="r"/>
              <a:t>9</a:t>
            </a:fld>
            <a:endParaRPr kumimoji="0" lang="en-US" altLang="en-US" sz="12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022114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1647E123-1808-4DD7-B8D8-E776782C1136}" type="slidenum">
              <a:rPr kumimoji="0" lang="en-US" altLang="en-US" sz="1200"/>
              <a:pPr algn="r"/>
              <a:t>11</a:t>
            </a:fld>
            <a:endParaRPr kumimoji="0"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2986434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fld id="{AD931BF7-3B14-477F-B71C-715C9753EC18}" type="slidenum">
              <a:rPr kumimoji="0" lang="en-US" altLang="en-US" sz="1200"/>
              <a:pPr algn="r"/>
              <a:t>12</a:t>
            </a:fld>
            <a:endParaRPr kumimoji="0" lang="en-US" altLang="en-US" sz="120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altLang="en-US">
                <a:solidFill>
                  <a:srgbClr val="034694"/>
                </a:solidFill>
                <a:latin typeface="Times New Roman" panose="02020603050405020304" pitchFamily="18" charset="0"/>
              </a:rPr>
              <a:t>Figure 8.5 The relationship of free energy to stability, work capacity, and spontaneous change</a:t>
            </a:r>
          </a:p>
        </p:txBody>
      </p:sp>
    </p:spTree>
    <p:extLst>
      <p:ext uri="{BB962C8B-B14F-4D97-AF65-F5344CB8AC3E}">
        <p14:creationId xmlns:p14="http://schemas.microsoft.com/office/powerpoint/2010/main" val="37050391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2/6/2019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2/6/2019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2/6/2019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2/6/2019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2/6/2019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2/6/2019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6: Metabolism</a:t>
            </a:r>
          </a:p>
        </p:txBody>
      </p:sp>
      <p:sp>
        <p:nvSpPr>
          <p:cNvPr id="3" name="Subtitle 2"/>
          <p:cNvSpPr>
            <a:spLocks noGrp="1"/>
          </p:cNvSpPr>
          <p:nvPr>
            <p:ph type="subTitle" idx="1"/>
          </p:nvPr>
        </p:nvSpPr>
        <p:spPr/>
        <p:txBody>
          <a:bodyPr/>
          <a:lstStyle/>
          <a:p>
            <a:r>
              <a:rPr lang="en-US" dirty="0"/>
              <a:t>Energy and enzymes</a:t>
            </a: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67012" y="1066800"/>
            <a:ext cx="6657975" cy="4724400"/>
          </a:xfrm>
          <a:prstGeom prst="rect">
            <a:avLst/>
          </a:prstGeom>
        </p:spPr>
      </p:pic>
      <p:sp>
        <p:nvSpPr>
          <p:cNvPr id="3" name="TextBox 2"/>
          <p:cNvSpPr txBox="1"/>
          <p:nvPr/>
        </p:nvSpPr>
        <p:spPr>
          <a:xfrm>
            <a:off x="79768" y="6286500"/>
            <a:ext cx="12032461" cy="369332"/>
          </a:xfrm>
          <a:prstGeom prst="rect">
            <a:avLst/>
          </a:prstGeom>
          <a:noFill/>
        </p:spPr>
        <p:txBody>
          <a:bodyPr wrap="none" rtlCol="0">
            <a:spAutoFit/>
          </a:bodyPr>
          <a:lstStyle/>
          <a:p>
            <a:r>
              <a:rPr lang="en-US" dirty="0"/>
              <a:t>Cellular respiration (</a:t>
            </a:r>
            <a:r>
              <a:rPr lang="en-US" u="sng" dirty="0"/>
              <a:t>next chapter</a:t>
            </a:r>
            <a:r>
              <a:rPr lang="en-US" dirty="0"/>
              <a:t>) is spontaneous and ∆G &lt; 0. Photosynthesis is not spontaneous &amp; ∆G &gt; 0</a:t>
            </a:r>
          </a:p>
        </p:txBody>
      </p:sp>
    </p:spTree>
    <p:extLst>
      <p:ext uri="{BB962C8B-B14F-4D97-AF65-F5344CB8AC3E}">
        <p14:creationId xmlns:p14="http://schemas.microsoft.com/office/powerpoint/2010/main" val="224792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Spontaneous Change</a:t>
            </a:r>
          </a:p>
        </p:txBody>
      </p:sp>
      <p:sp>
        <p:nvSpPr>
          <p:cNvPr id="21507" name="Rectangle 3"/>
          <p:cNvSpPr>
            <a:spLocks noGrp="1" noChangeArrowheads="1"/>
          </p:cNvSpPr>
          <p:nvPr>
            <p:ph type="body" idx="1"/>
          </p:nvPr>
        </p:nvSpPr>
        <p:spPr>
          <a:xfrm>
            <a:off x="1524000" y="838201"/>
            <a:ext cx="9144000" cy="1463675"/>
          </a:xfrm>
        </p:spPr>
        <p:txBody>
          <a:bodyPr>
            <a:normAutofit/>
          </a:bodyPr>
          <a:lstStyle/>
          <a:p>
            <a:pPr eaLnBrk="1" hangingPunct="1"/>
            <a:r>
              <a:rPr lang="en-US" altLang="en-US" sz="2800" dirty="0"/>
              <a:t>Releasing free energy is known as a spontaneous change. The energy released in a spontaneous change can be harnessed to do work.</a:t>
            </a:r>
          </a:p>
        </p:txBody>
      </p:sp>
      <p:sp>
        <p:nvSpPr>
          <p:cNvPr id="21508"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2438401"/>
            <a:ext cx="2809875" cy="288607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31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7" descr="08_05-FreeEnergyChang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0864" y="1477964"/>
            <a:ext cx="8548687" cy="390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ChangeArrowheads="1"/>
          </p:cNvSpPr>
          <p:nvPr/>
        </p:nvSpPr>
        <p:spPr bwMode="auto">
          <a:xfrm>
            <a:off x="1676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marL="450850" indent="-450850">
              <a:spcBef>
                <a:spcPct val="45000"/>
              </a:spcBef>
              <a:spcAft>
                <a:spcPct val="20000"/>
              </a:spcAft>
              <a:buClr>
                <a:schemeClr val="tx2"/>
              </a:buClr>
              <a:buChar char="•"/>
              <a:defRPr sz="3000">
                <a:solidFill>
                  <a:schemeClr val="tx1"/>
                </a:solidFill>
                <a:latin typeface="Arial" panose="020B0604020202020204" pitchFamily="34" charset="0"/>
                <a:cs typeface="Arial" panose="020B0604020202020204" pitchFamily="34" charset="0"/>
              </a:defRPr>
            </a:lvl1pPr>
            <a:lvl2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2pPr>
            <a:lvl3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3pPr>
            <a:lvl4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4pPr>
            <a:lvl5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5pPr>
            <a:lvl6pPr marL="9080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6pPr>
            <a:lvl7pPr marL="13652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7pPr>
            <a:lvl8pPr marL="18224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8pPr>
            <a:lvl9pPr marL="22796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spcAft>
                <a:spcPct val="0"/>
              </a:spcAft>
              <a:buClrTx/>
              <a:buFontTx/>
              <a:buNone/>
            </a:pPr>
            <a:r>
              <a:rPr lang="en-US" altLang="en-US" sz="1200"/>
              <a:t>Fig. 8-5</a:t>
            </a:r>
            <a:endParaRPr lang="en-US" altLang="en-US" sz="1500" b="1">
              <a:solidFill>
                <a:schemeClr val="bg1"/>
              </a:solidFill>
            </a:endParaRPr>
          </a:p>
        </p:txBody>
      </p:sp>
      <p:sp>
        <p:nvSpPr>
          <p:cNvPr id="23556" name="Text Box 9"/>
          <p:cNvSpPr txBox="1">
            <a:spLocks noChangeArrowheads="1"/>
          </p:cNvSpPr>
          <p:nvPr/>
        </p:nvSpPr>
        <p:spPr bwMode="auto">
          <a:xfrm>
            <a:off x="4387851" y="5059364"/>
            <a:ext cx="1585913" cy="14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pPr>
            <a:r>
              <a:rPr kumimoji="0" lang="en-US" altLang="en-US" sz="1100" b="1">
                <a:latin typeface="Arial" panose="020B0604020202020204" pitchFamily="34" charset="0"/>
              </a:rPr>
              <a:t>(a) Gravitational motion</a:t>
            </a:r>
            <a:endParaRPr kumimoji="0" lang="en-US" altLang="en-US" sz="1100" b="1">
              <a:latin typeface="Times" panose="02020603050405020304" pitchFamily="18" charset="0"/>
            </a:endParaRPr>
          </a:p>
        </p:txBody>
      </p:sp>
      <p:sp>
        <p:nvSpPr>
          <p:cNvPr id="23557" name="Text Box 10"/>
          <p:cNvSpPr txBox="1">
            <a:spLocks noChangeArrowheads="1"/>
          </p:cNvSpPr>
          <p:nvPr/>
        </p:nvSpPr>
        <p:spPr bwMode="auto">
          <a:xfrm>
            <a:off x="7050089" y="5054600"/>
            <a:ext cx="841375" cy="134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pPr>
            <a:r>
              <a:rPr kumimoji="0" lang="en-US" altLang="en-US" sz="1100" b="1">
                <a:latin typeface="Arial" panose="020B0604020202020204" pitchFamily="34" charset="0"/>
              </a:rPr>
              <a:t>(b) Diffusion</a:t>
            </a:r>
            <a:endParaRPr kumimoji="0" lang="en-US" altLang="en-US" sz="1100" b="1">
              <a:latin typeface="Times" panose="02020603050405020304" pitchFamily="18" charset="0"/>
            </a:endParaRPr>
          </a:p>
        </p:txBody>
      </p:sp>
      <p:sp>
        <p:nvSpPr>
          <p:cNvPr id="23558" name="Text Box 11"/>
          <p:cNvSpPr txBox="1">
            <a:spLocks noChangeArrowheads="1"/>
          </p:cNvSpPr>
          <p:nvPr/>
        </p:nvSpPr>
        <p:spPr bwMode="auto">
          <a:xfrm>
            <a:off x="8967789" y="5054600"/>
            <a:ext cx="1431925" cy="128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pPr>
            <a:r>
              <a:rPr kumimoji="0" lang="en-US" altLang="en-US" sz="1100" b="1">
                <a:latin typeface="Arial" panose="020B0604020202020204" pitchFamily="34" charset="0"/>
              </a:rPr>
              <a:t>(c) Chemical reaction</a:t>
            </a:r>
            <a:endParaRPr kumimoji="0" lang="en-US" altLang="en-US" sz="1100" b="1">
              <a:latin typeface="Times" panose="02020603050405020304" pitchFamily="18" charset="0"/>
            </a:endParaRPr>
          </a:p>
        </p:txBody>
      </p:sp>
      <p:sp>
        <p:nvSpPr>
          <p:cNvPr id="23559" name="Text Box 12"/>
          <p:cNvSpPr txBox="1">
            <a:spLocks noChangeArrowheads="1"/>
          </p:cNvSpPr>
          <p:nvPr/>
        </p:nvSpPr>
        <p:spPr bwMode="auto">
          <a:xfrm>
            <a:off x="2055814" y="2036763"/>
            <a:ext cx="1951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buFont typeface="Times" panose="02020603050405020304" pitchFamily="18" charset="0"/>
              <a:buChar char="•"/>
            </a:pPr>
            <a:r>
              <a:rPr kumimoji="0" lang="en-US" altLang="en-US" sz="1100" b="1">
                <a:latin typeface="Arial" panose="020B0604020202020204" pitchFamily="34" charset="0"/>
              </a:rPr>
              <a:t> More free energy (higher </a:t>
            </a:r>
            <a:r>
              <a:rPr kumimoji="0" lang="en-US" altLang="en-US" sz="1100" b="1" i="1">
                <a:latin typeface="Arial" panose="020B0604020202020204" pitchFamily="34" charset="0"/>
              </a:rPr>
              <a:t>G</a:t>
            </a:r>
            <a:r>
              <a:rPr kumimoji="0" lang="en-US" altLang="en-US" sz="1100" b="1">
                <a:latin typeface="Arial" panose="020B0604020202020204" pitchFamily="34" charset="0"/>
              </a:rPr>
              <a:t>)</a:t>
            </a:r>
          </a:p>
          <a:p>
            <a:pPr algn="l">
              <a:buFont typeface="Times" panose="02020603050405020304" pitchFamily="18" charset="0"/>
              <a:buChar char="•"/>
            </a:pPr>
            <a:r>
              <a:rPr kumimoji="0" lang="en-US" altLang="en-US" sz="1100" b="1">
                <a:latin typeface="Arial" panose="020B0604020202020204" pitchFamily="34" charset="0"/>
              </a:rPr>
              <a:t> Less stable</a:t>
            </a:r>
          </a:p>
          <a:p>
            <a:pPr algn="l">
              <a:buFont typeface="Times" panose="02020603050405020304" pitchFamily="18" charset="0"/>
              <a:buChar char="•"/>
            </a:pPr>
            <a:r>
              <a:rPr kumimoji="0" lang="en-US" altLang="en-US" sz="1100" b="1">
                <a:latin typeface="Arial" panose="020B0604020202020204" pitchFamily="34" charset="0"/>
              </a:rPr>
              <a:t> Greater work capacity</a:t>
            </a:r>
            <a:r>
              <a:rPr kumimoji="0" lang="en-US" altLang="en-US" sz="1000" b="1">
                <a:latin typeface="Arial" panose="020B0604020202020204" pitchFamily="34" charset="0"/>
              </a:rPr>
              <a:t> </a:t>
            </a:r>
            <a:endParaRPr kumimoji="0" lang="en-US" altLang="en-US" sz="1000" b="1">
              <a:latin typeface="Times" panose="02020603050405020304" pitchFamily="18" charset="0"/>
            </a:endParaRPr>
          </a:p>
        </p:txBody>
      </p:sp>
      <p:sp>
        <p:nvSpPr>
          <p:cNvPr id="23560" name="Text Box 13"/>
          <p:cNvSpPr txBox="1">
            <a:spLocks noChangeArrowheads="1"/>
          </p:cNvSpPr>
          <p:nvPr/>
        </p:nvSpPr>
        <p:spPr bwMode="auto">
          <a:xfrm>
            <a:off x="1897064" y="2817813"/>
            <a:ext cx="1697037"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pPr>
            <a:r>
              <a:rPr kumimoji="0" lang="en-US" altLang="en-US" sz="1000" b="1">
                <a:latin typeface="Arial" panose="020B0604020202020204" pitchFamily="34" charset="0"/>
              </a:rPr>
              <a:t>In a spontaneous change</a:t>
            </a:r>
            <a:endParaRPr kumimoji="0" lang="en-US" altLang="en-US" sz="1100" b="1">
              <a:latin typeface="Times" panose="02020603050405020304" pitchFamily="18" charset="0"/>
            </a:endParaRPr>
          </a:p>
        </p:txBody>
      </p:sp>
      <p:sp>
        <p:nvSpPr>
          <p:cNvPr id="23561" name="Text Box 14"/>
          <p:cNvSpPr txBox="1">
            <a:spLocks noChangeArrowheads="1"/>
          </p:cNvSpPr>
          <p:nvPr/>
        </p:nvSpPr>
        <p:spPr bwMode="auto">
          <a:xfrm>
            <a:off x="1916114" y="2970213"/>
            <a:ext cx="1957387" cy="271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buFont typeface="Times" panose="02020603050405020304" pitchFamily="18" charset="0"/>
              <a:buChar char="•"/>
            </a:pPr>
            <a:r>
              <a:rPr kumimoji="0" lang="en-US" altLang="en-US" sz="1000" b="1">
                <a:latin typeface="Arial" panose="020B0604020202020204" pitchFamily="34" charset="0"/>
              </a:rPr>
              <a:t> The free energy of the system</a:t>
            </a:r>
          </a:p>
          <a:p>
            <a:pPr algn="l"/>
            <a:r>
              <a:rPr kumimoji="0" lang="en-US" altLang="en-US" sz="1000" b="1">
                <a:latin typeface="Arial" panose="020B0604020202020204" pitchFamily="34" charset="0"/>
              </a:rPr>
              <a:t>  decreases (</a:t>
            </a:r>
            <a:r>
              <a:rPr kumimoji="0" lang="en-US" altLang="en-US" sz="1000" b="1">
                <a:latin typeface="Arial" panose="020B0604020202020204" pitchFamily="34" charset="0"/>
                <a:sym typeface="Symbol" panose="05050102010706020507" pitchFamily="18" charset="2"/>
              </a:rPr>
              <a:t>∆</a:t>
            </a:r>
            <a:r>
              <a:rPr kumimoji="0" lang="en-US" altLang="en-US" sz="1000" b="1" i="1">
                <a:latin typeface="Arial" panose="020B0604020202020204" pitchFamily="34" charset="0"/>
                <a:sym typeface="Symbol" panose="05050102010706020507" pitchFamily="18" charset="2"/>
              </a:rPr>
              <a:t>G </a:t>
            </a:r>
            <a:r>
              <a:rPr kumimoji="0" lang="en-US" altLang="en-US" sz="1000" b="1">
                <a:latin typeface="Arial" panose="020B0604020202020204" pitchFamily="34" charset="0"/>
                <a:sym typeface="Symbol" panose="05050102010706020507" pitchFamily="18" charset="2"/>
              </a:rPr>
              <a:t>&lt; 0)</a:t>
            </a:r>
            <a:endParaRPr kumimoji="0" lang="en-US" altLang="en-US" sz="1000" b="1">
              <a:latin typeface="Times" panose="02020603050405020304" pitchFamily="18" charset="0"/>
            </a:endParaRPr>
          </a:p>
        </p:txBody>
      </p:sp>
      <p:sp>
        <p:nvSpPr>
          <p:cNvPr id="23562" name="Text Box 15"/>
          <p:cNvSpPr txBox="1">
            <a:spLocks noChangeArrowheads="1"/>
          </p:cNvSpPr>
          <p:nvPr/>
        </p:nvSpPr>
        <p:spPr bwMode="auto">
          <a:xfrm>
            <a:off x="1916114" y="3268663"/>
            <a:ext cx="1709737"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buFont typeface="Times" panose="02020603050405020304" pitchFamily="18" charset="0"/>
              <a:buChar char="•"/>
            </a:pPr>
            <a:r>
              <a:rPr kumimoji="0" lang="en-US" altLang="en-US" sz="1000" b="1">
                <a:latin typeface="Arial" panose="020B0604020202020204" pitchFamily="34" charset="0"/>
              </a:rPr>
              <a:t> The system becomes more</a:t>
            </a:r>
          </a:p>
          <a:p>
            <a:pPr algn="l"/>
            <a:r>
              <a:rPr kumimoji="0" lang="en-US" altLang="en-US" sz="1000" b="1">
                <a:latin typeface="Arial" panose="020B0604020202020204" pitchFamily="34" charset="0"/>
              </a:rPr>
              <a:t>   stable</a:t>
            </a:r>
            <a:endParaRPr kumimoji="0" lang="en-US" altLang="en-US" sz="1000" b="1">
              <a:latin typeface="Times" panose="02020603050405020304" pitchFamily="18" charset="0"/>
            </a:endParaRPr>
          </a:p>
        </p:txBody>
      </p:sp>
      <p:sp>
        <p:nvSpPr>
          <p:cNvPr id="23563" name="Text Box 16"/>
          <p:cNvSpPr txBox="1">
            <a:spLocks noChangeArrowheads="1"/>
          </p:cNvSpPr>
          <p:nvPr/>
        </p:nvSpPr>
        <p:spPr bwMode="auto">
          <a:xfrm>
            <a:off x="1909764" y="3579813"/>
            <a:ext cx="1709737" cy="22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buFont typeface="Times" panose="02020603050405020304" pitchFamily="18" charset="0"/>
              <a:buChar char="•"/>
            </a:pPr>
            <a:r>
              <a:rPr kumimoji="0" lang="en-US" altLang="en-US" sz="1000" b="1">
                <a:latin typeface="Arial" panose="020B0604020202020204" pitchFamily="34" charset="0"/>
              </a:rPr>
              <a:t> The released free energy can</a:t>
            </a:r>
          </a:p>
          <a:p>
            <a:pPr algn="l"/>
            <a:r>
              <a:rPr kumimoji="0" lang="en-US" altLang="en-US" sz="1000" b="1">
                <a:latin typeface="Arial" panose="020B0604020202020204" pitchFamily="34" charset="0"/>
              </a:rPr>
              <a:t>   be harnessed to do work</a:t>
            </a:r>
            <a:endParaRPr kumimoji="0" lang="en-US" altLang="en-US" sz="1000" b="1">
              <a:latin typeface="Times" panose="02020603050405020304" pitchFamily="18" charset="0"/>
            </a:endParaRPr>
          </a:p>
        </p:txBody>
      </p:sp>
      <p:sp>
        <p:nvSpPr>
          <p:cNvPr id="23564" name="Text Box 17"/>
          <p:cNvSpPr txBox="1">
            <a:spLocks noChangeArrowheads="1"/>
          </p:cNvSpPr>
          <p:nvPr/>
        </p:nvSpPr>
        <p:spPr bwMode="auto">
          <a:xfrm>
            <a:off x="2055814" y="4227513"/>
            <a:ext cx="19510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80000"/>
              </a:lnSpc>
              <a:buFont typeface="Times" panose="02020603050405020304" pitchFamily="18" charset="0"/>
              <a:buChar char="•"/>
            </a:pPr>
            <a:r>
              <a:rPr kumimoji="0" lang="en-US" altLang="en-US" sz="1100" b="1">
                <a:latin typeface="Arial" panose="020B0604020202020204" pitchFamily="34" charset="0"/>
              </a:rPr>
              <a:t> Less free energy (lower </a:t>
            </a:r>
            <a:r>
              <a:rPr kumimoji="0" lang="en-US" altLang="en-US" sz="1100" b="1" i="1">
                <a:latin typeface="Arial" panose="020B0604020202020204" pitchFamily="34" charset="0"/>
              </a:rPr>
              <a:t>G</a:t>
            </a:r>
            <a:r>
              <a:rPr kumimoji="0" lang="en-US" altLang="en-US" sz="1100" b="1">
                <a:latin typeface="Arial" panose="020B0604020202020204" pitchFamily="34" charset="0"/>
              </a:rPr>
              <a:t>)</a:t>
            </a:r>
          </a:p>
          <a:p>
            <a:pPr algn="l">
              <a:buFont typeface="Times" panose="02020603050405020304" pitchFamily="18" charset="0"/>
              <a:buChar char="•"/>
            </a:pPr>
            <a:r>
              <a:rPr kumimoji="0" lang="en-US" altLang="en-US" sz="1100" b="1">
                <a:latin typeface="Arial" panose="020B0604020202020204" pitchFamily="34" charset="0"/>
              </a:rPr>
              <a:t> More stable</a:t>
            </a:r>
          </a:p>
          <a:p>
            <a:pPr algn="l">
              <a:lnSpc>
                <a:spcPct val="90000"/>
              </a:lnSpc>
              <a:buFont typeface="Times" panose="02020603050405020304" pitchFamily="18" charset="0"/>
              <a:buChar char="•"/>
            </a:pPr>
            <a:r>
              <a:rPr kumimoji="0" lang="en-US" altLang="en-US" sz="1100" b="1">
                <a:latin typeface="Arial" panose="020B0604020202020204" pitchFamily="34" charset="0"/>
              </a:rPr>
              <a:t> Less work capacity</a:t>
            </a:r>
            <a:r>
              <a:rPr kumimoji="0" lang="en-US" altLang="en-US" sz="1000" b="1">
                <a:latin typeface="Arial" panose="020B0604020202020204" pitchFamily="34" charset="0"/>
              </a:rPr>
              <a:t> </a:t>
            </a:r>
            <a:endParaRPr kumimoji="0" lang="en-US" altLang="en-US" sz="1000" b="1">
              <a:latin typeface="Times" panose="02020603050405020304" pitchFamily="18" charset="0"/>
            </a:endParaRPr>
          </a:p>
        </p:txBody>
      </p:sp>
    </p:spTree>
    <p:extLst>
      <p:ext uri="{BB962C8B-B14F-4D97-AF65-F5344CB8AC3E}">
        <p14:creationId xmlns:p14="http://schemas.microsoft.com/office/powerpoint/2010/main" val="12782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1536700" y="800100"/>
            <a:ext cx="9144000" cy="1463675"/>
          </a:xfrm>
        </p:spPr>
        <p:txBody>
          <a:bodyPr>
            <a:normAutofit/>
          </a:bodyPr>
          <a:lstStyle/>
          <a:p>
            <a:pPr eaLnBrk="1" hangingPunct="1"/>
            <a:r>
              <a:rPr lang="en-US" altLang="en-US" sz="2800" dirty="0"/>
              <a:t>An </a:t>
            </a:r>
            <a:r>
              <a:rPr lang="en-US" altLang="en-US" sz="2800" b="1" dirty="0"/>
              <a:t>endergonic reaction </a:t>
            </a:r>
            <a:r>
              <a:rPr lang="en-US" altLang="en-US" sz="2800" dirty="0"/>
              <a:t>absorbs free energy from its surroundings and is nonspontaneous. (</a:t>
            </a:r>
            <a:r>
              <a:rPr lang="en-US" altLang="en-US" sz="2800" u="sng" dirty="0"/>
              <a:t>Anabolic</a:t>
            </a:r>
            <a:r>
              <a:rPr lang="en-US" altLang="en-US" sz="2800" dirty="0"/>
              <a:t>)</a:t>
            </a:r>
          </a:p>
          <a:p>
            <a:pPr marL="45720" indent="0" eaLnBrk="1" hangingPunct="1">
              <a:buNone/>
            </a:pPr>
            <a:endParaRPr lang="en-US" altLang="en-US" sz="2400" dirty="0"/>
          </a:p>
        </p:txBody>
      </p:sp>
      <p:sp>
        <p:nvSpPr>
          <p:cNvPr id="26627" name="Rectangle 4"/>
          <p:cNvSpPr>
            <a:spLocks noGrp="1" noChangeArrowheads="1"/>
          </p:cNvSpPr>
          <p:nvPr>
            <p:ph type="title"/>
          </p:nvPr>
        </p:nvSpPr>
        <p:spPr>
          <a:xfrm>
            <a:off x="1752600" y="76200"/>
            <a:ext cx="8534400" cy="723900"/>
          </a:xfrm>
          <a:noFill/>
        </p:spPr>
        <p:txBody>
          <a:bodyPr/>
          <a:lstStyle/>
          <a:p>
            <a:pPr algn="ctr" eaLnBrk="1" hangingPunct="1"/>
            <a:r>
              <a:rPr lang="en-US" altLang="en-US" sz="4600" b="1" dirty="0">
                <a:solidFill>
                  <a:schemeClr val="tx1"/>
                </a:solidFill>
              </a:rPr>
              <a:t>Energy in Cells</a:t>
            </a:r>
          </a:p>
        </p:txBody>
      </p:sp>
      <p:pic>
        <p:nvPicPr>
          <p:cNvPr id="26628" name="Picture 5" descr="08_06bExergonicEndergonic-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319338"/>
            <a:ext cx="6565900" cy="453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773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Energy in Cells</a:t>
            </a:r>
          </a:p>
        </p:txBody>
      </p:sp>
      <p:sp>
        <p:nvSpPr>
          <p:cNvPr id="27651" name="Rectangle 3"/>
          <p:cNvSpPr>
            <a:spLocks noGrp="1" noChangeArrowheads="1"/>
          </p:cNvSpPr>
          <p:nvPr>
            <p:ph type="body" idx="1"/>
          </p:nvPr>
        </p:nvSpPr>
        <p:spPr>
          <a:xfrm>
            <a:off x="1524000" y="685801"/>
            <a:ext cx="9144000" cy="1463675"/>
          </a:xfrm>
        </p:spPr>
        <p:txBody>
          <a:bodyPr>
            <a:normAutofit/>
          </a:bodyPr>
          <a:lstStyle/>
          <a:p>
            <a:pPr eaLnBrk="1" hangingPunct="1"/>
            <a:r>
              <a:rPr lang="en-US" altLang="en-US" sz="2400" dirty="0"/>
              <a:t>An </a:t>
            </a:r>
            <a:r>
              <a:rPr lang="en-US" altLang="en-US" sz="2400" b="1" dirty="0"/>
              <a:t>exergonic reaction </a:t>
            </a:r>
            <a:r>
              <a:rPr lang="en-US" altLang="en-US" sz="2400" dirty="0"/>
              <a:t>proceeds with a net release of free energy and is spontaneous. (Catabolic)</a:t>
            </a:r>
          </a:p>
        </p:txBody>
      </p:sp>
      <p:sp>
        <p:nvSpPr>
          <p:cNvPr id="27652" name="Text Box 18"/>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27653" name="Picture 19" descr="08_06aExergonicEndergonic-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060576"/>
            <a:ext cx="6934200" cy="479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96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676400" y="76200"/>
            <a:ext cx="8534400" cy="723900"/>
          </a:xfrm>
        </p:spPr>
        <p:txBody>
          <a:bodyPr/>
          <a:lstStyle/>
          <a:p>
            <a:pPr marL="57150" indent="6350" algn="ctr"/>
            <a:r>
              <a:rPr lang="en-US" altLang="en-US" sz="4600" b="1" dirty="0">
                <a:solidFill>
                  <a:schemeClr val="tx1"/>
                </a:solidFill>
              </a:rPr>
              <a:t>Energy Coupling </a:t>
            </a:r>
          </a:p>
        </p:txBody>
      </p:sp>
      <p:sp>
        <p:nvSpPr>
          <p:cNvPr id="29699" name="Rectangle 3"/>
          <p:cNvSpPr>
            <a:spLocks noGrp="1" noChangeArrowheads="1"/>
          </p:cNvSpPr>
          <p:nvPr>
            <p:ph type="body" idx="1"/>
          </p:nvPr>
        </p:nvSpPr>
        <p:spPr>
          <a:xfrm>
            <a:off x="1524000" y="1028699"/>
            <a:ext cx="9144000" cy="3511761"/>
          </a:xfrm>
        </p:spPr>
        <p:txBody>
          <a:bodyPr>
            <a:noAutofit/>
          </a:bodyPr>
          <a:lstStyle/>
          <a:p>
            <a:pPr eaLnBrk="1" hangingPunct="1"/>
            <a:r>
              <a:rPr lang="en-US" altLang="en-US" sz="3200" b="1" dirty="0"/>
              <a:t>energy coupling</a:t>
            </a:r>
            <a:r>
              <a:rPr lang="en-US" altLang="en-US" sz="3200" dirty="0"/>
              <a:t> - the use of an exergonic process to drive an endergonic one</a:t>
            </a:r>
          </a:p>
          <a:p>
            <a:pPr eaLnBrk="1" hangingPunct="1"/>
            <a:r>
              <a:rPr lang="en-US" altLang="en-US" sz="3200" dirty="0"/>
              <a:t>Most energy coupling in cells is done by ATP (the cells energy molecule). Ex- ATP</a:t>
            </a:r>
            <a:r>
              <a:rPr lang="en-US" altLang="en-US" sz="3200" dirty="0">
                <a:sym typeface="Wingdings" panose="05000000000000000000" pitchFamily="2" charset="2"/>
              </a:rPr>
              <a:t>ADP + P</a:t>
            </a:r>
            <a:r>
              <a:rPr lang="en-US" altLang="en-US" sz="3200" dirty="0"/>
              <a:t> releases energy to the cell for endergonic (anabolic) reactions, like protein synthesis, to occur</a:t>
            </a:r>
          </a:p>
        </p:txBody>
      </p:sp>
      <p:sp>
        <p:nvSpPr>
          <p:cNvPr id="29700" name="Line 7"/>
          <p:cNvSpPr>
            <a:spLocks noChangeShapeType="1"/>
          </p:cNvSpPr>
          <p:nvPr/>
        </p:nvSpPr>
        <p:spPr bwMode="auto">
          <a:xfrm>
            <a:off x="1828800" y="6553200"/>
            <a:ext cx="85344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Text Box 9"/>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spTree>
    <p:extLst>
      <p:ext uri="{BB962C8B-B14F-4D97-AF65-F5344CB8AC3E}">
        <p14:creationId xmlns:p14="http://schemas.microsoft.com/office/powerpoint/2010/main" val="3650214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ATP</a:t>
            </a:r>
            <a:r>
              <a:rPr lang="en-US" altLang="en-US" sz="4600" dirty="0">
                <a:solidFill>
                  <a:schemeClr val="tx1"/>
                </a:solidFill>
              </a:rPr>
              <a:t> </a:t>
            </a:r>
          </a:p>
        </p:txBody>
      </p:sp>
      <p:sp>
        <p:nvSpPr>
          <p:cNvPr id="31747" name="Rectangle 3"/>
          <p:cNvSpPr>
            <a:spLocks noGrp="1" noChangeArrowheads="1"/>
          </p:cNvSpPr>
          <p:nvPr>
            <p:ph type="body" idx="1"/>
          </p:nvPr>
        </p:nvSpPr>
        <p:spPr>
          <a:xfrm>
            <a:off x="1524000" y="800100"/>
            <a:ext cx="9144000" cy="1463675"/>
          </a:xfrm>
        </p:spPr>
        <p:txBody>
          <a:bodyPr>
            <a:normAutofit/>
          </a:bodyPr>
          <a:lstStyle/>
          <a:p>
            <a:pPr eaLnBrk="1" hangingPunct="1"/>
            <a:r>
              <a:rPr lang="en-US" altLang="en-US" sz="2800" b="1" dirty="0"/>
              <a:t>ATP (adenosine triphosphate) -</a:t>
            </a:r>
            <a:r>
              <a:rPr lang="en-US" altLang="en-US" sz="2800" dirty="0"/>
              <a:t> ATP made of ribose (a sugar), adenine (a nitrogenous base), and three phosphate groups. </a:t>
            </a:r>
          </a:p>
        </p:txBody>
      </p:sp>
      <p:sp>
        <p:nvSpPr>
          <p:cNvPr id="31748" name="Text Box 4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31749" name="Picture 47" descr="08_08ATPStructu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667001"/>
            <a:ext cx="8547100" cy="401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5986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584200" y="723900"/>
            <a:ext cx="10083800" cy="1473200"/>
          </a:xfrm>
        </p:spPr>
        <p:txBody>
          <a:bodyPr>
            <a:noAutofit/>
          </a:bodyPr>
          <a:lstStyle/>
          <a:p>
            <a:pPr eaLnBrk="1" hangingPunct="1"/>
            <a:r>
              <a:rPr lang="en-US" altLang="en-US" sz="2400" b="1" dirty="0"/>
              <a:t>ATP powers cells by breaking off a phosphate group. This releases energy. (exergonic)</a:t>
            </a:r>
          </a:p>
          <a:p>
            <a:pPr eaLnBrk="1" hangingPunct="1"/>
            <a:r>
              <a:rPr lang="en-US" altLang="en-US" sz="2400" b="1" dirty="0"/>
              <a:t>ADP + P </a:t>
            </a:r>
            <a:r>
              <a:rPr lang="en-US" altLang="en-US" sz="2400" b="1" dirty="0">
                <a:sym typeface="Wingdings" panose="05000000000000000000" pitchFamily="2" charset="2"/>
              </a:rPr>
              <a:t>ATP -this reaction occurs when we ‘burn’ (oxidize) glucose. The energy obtained from breaking the bonds of glucose makes many ATPs. We use the ATP energy to do work (ex- contracting a muscle)</a:t>
            </a:r>
            <a:endParaRPr lang="en-US" altLang="en-US" sz="2400" b="1" dirty="0"/>
          </a:p>
        </p:txBody>
      </p:sp>
      <p:sp>
        <p:nvSpPr>
          <p:cNvPr id="33795" name="Text Box 22"/>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sp>
        <p:nvSpPr>
          <p:cNvPr id="33796" name="Rectangle 23"/>
          <p:cNvSpPr>
            <a:spLocks noGrp="1" noChangeArrowheads="1"/>
          </p:cNvSpPr>
          <p:nvPr>
            <p:ph type="title"/>
          </p:nvPr>
        </p:nvSpPr>
        <p:spPr>
          <a:xfrm>
            <a:off x="1828800" y="0"/>
            <a:ext cx="8534400" cy="723900"/>
          </a:xfrm>
        </p:spPr>
        <p:txBody>
          <a:bodyPr/>
          <a:lstStyle/>
          <a:p>
            <a:pPr algn="ctr" eaLnBrk="1" hangingPunct="1"/>
            <a:r>
              <a:rPr lang="en-US" altLang="en-US" sz="4600" b="1" dirty="0">
                <a:solidFill>
                  <a:schemeClr val="tx1"/>
                </a:solidFill>
              </a:rPr>
              <a:t>ATP at Work</a:t>
            </a:r>
          </a:p>
        </p:txBody>
      </p:sp>
      <p:pic>
        <p:nvPicPr>
          <p:cNvPr id="33797" name="Picture 24" descr="08_09ATPHydrolysis-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9007" y="2680946"/>
            <a:ext cx="5339692" cy="365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203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00" y="1168400"/>
            <a:ext cx="8483600" cy="410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199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2300" y="1193800"/>
            <a:ext cx="58801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73500" y="2019300"/>
            <a:ext cx="1598515" cy="400110"/>
          </a:xfrm>
          <a:prstGeom prst="rect">
            <a:avLst/>
          </a:prstGeom>
          <a:noFill/>
        </p:spPr>
        <p:txBody>
          <a:bodyPr wrap="none" rtlCol="0">
            <a:spAutoFit/>
          </a:bodyPr>
          <a:lstStyle/>
          <a:p>
            <a:r>
              <a:rPr lang="en-US" sz="2000" b="1" dirty="0"/>
              <a:t>Endergonic</a:t>
            </a:r>
          </a:p>
        </p:txBody>
      </p:sp>
      <p:sp>
        <p:nvSpPr>
          <p:cNvPr id="3" name="TextBox 2"/>
          <p:cNvSpPr txBox="1"/>
          <p:nvPr/>
        </p:nvSpPr>
        <p:spPr>
          <a:xfrm>
            <a:off x="6832600" y="2019300"/>
            <a:ext cx="1418978" cy="400110"/>
          </a:xfrm>
          <a:prstGeom prst="rect">
            <a:avLst/>
          </a:prstGeom>
          <a:noFill/>
        </p:spPr>
        <p:txBody>
          <a:bodyPr wrap="none" rtlCol="0">
            <a:spAutoFit/>
          </a:bodyPr>
          <a:lstStyle/>
          <a:p>
            <a:r>
              <a:rPr lang="en-US" sz="2000" b="1" dirty="0"/>
              <a:t>Exergonic</a:t>
            </a:r>
          </a:p>
        </p:txBody>
      </p:sp>
    </p:spTree>
    <p:extLst>
      <p:ext uri="{BB962C8B-B14F-4D97-AF65-F5344CB8AC3E}">
        <p14:creationId xmlns:p14="http://schemas.microsoft.com/office/powerpoint/2010/main" val="2259983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a:bodyPr>
          <a:lstStyle/>
          <a:p>
            <a:r>
              <a:rPr lang="en-US" altLang="en-US" sz="4000" b="1" dirty="0"/>
              <a:t>Cellular Metabolism- </a:t>
            </a:r>
            <a:r>
              <a:rPr lang="en-US" altLang="en-US" sz="4000" b="1" dirty="0" err="1"/>
              <a:t>Ch</a:t>
            </a:r>
            <a:r>
              <a:rPr lang="en-US" altLang="en-US" sz="4000" b="1" dirty="0"/>
              <a:t> 6</a:t>
            </a:r>
          </a:p>
        </p:txBody>
      </p:sp>
      <p:sp>
        <p:nvSpPr>
          <p:cNvPr id="30723" name="Content Placeholder 2"/>
          <p:cNvSpPr>
            <a:spLocks noGrp="1"/>
          </p:cNvSpPr>
          <p:nvPr>
            <p:ph idx="1"/>
          </p:nvPr>
        </p:nvSpPr>
        <p:spPr/>
        <p:txBody>
          <a:bodyPr>
            <a:normAutofit/>
          </a:bodyPr>
          <a:lstStyle/>
          <a:p>
            <a:r>
              <a:rPr lang="en-US" sz="2800" b="1" dirty="0"/>
              <a:t>Metabolism = Anabolism (‘building’) + Catabolism (‘breaking down’). It’s the sum of all chemical reactions</a:t>
            </a:r>
          </a:p>
          <a:p>
            <a:pPr eaLnBrk="1" hangingPunct="1"/>
            <a:r>
              <a:rPr lang="en-US" altLang="en-US" sz="2800" b="1" dirty="0"/>
              <a:t>Exergonic (exothermic) </a:t>
            </a:r>
            <a:r>
              <a:rPr lang="en-US" altLang="en-US" sz="2800" b="1" dirty="0" err="1"/>
              <a:t>rxns</a:t>
            </a:r>
            <a:r>
              <a:rPr lang="en-US" altLang="en-US" sz="2800" b="1" dirty="0"/>
              <a:t>: Release energy.      Exp- Cellular Respiration </a:t>
            </a:r>
          </a:p>
          <a:p>
            <a:pPr eaLnBrk="1" hangingPunct="1"/>
            <a:r>
              <a:rPr lang="en-US" altLang="en-US" sz="2800" b="1" dirty="0"/>
              <a:t>Endergonic (endothermic)-Absorb energy.          Exp- Photosynthesis </a:t>
            </a:r>
          </a:p>
          <a:p>
            <a:endParaRPr lang="en-US" altLang="en-US" dirty="0"/>
          </a:p>
        </p:txBody>
      </p:sp>
    </p:spTree>
    <p:extLst>
      <p:ext uri="{BB962C8B-B14F-4D97-AF65-F5344CB8AC3E}">
        <p14:creationId xmlns:p14="http://schemas.microsoft.com/office/powerpoint/2010/main" val="134521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xergonic endergonic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9075" y="1552575"/>
            <a:ext cx="8458200" cy="370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5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666750"/>
            <a:ext cx="7429500" cy="552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267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3600" b="1" dirty="0"/>
              <a:t>Enzymes-</a:t>
            </a:r>
            <a:r>
              <a:rPr lang="en-US" altLang="en-US" b="1" dirty="0"/>
              <a:t> *</a:t>
            </a:r>
            <a:r>
              <a:rPr lang="en-US" altLang="en-US" sz="2800" b="1" i="1" dirty="0"/>
              <a:t>Refer back to Unit 2, Part 2 PPt, if needed</a:t>
            </a:r>
          </a:p>
        </p:txBody>
      </p:sp>
      <p:sp>
        <p:nvSpPr>
          <p:cNvPr id="34819" name="Rectangle 3"/>
          <p:cNvSpPr>
            <a:spLocks noGrp="1" noChangeArrowheads="1"/>
          </p:cNvSpPr>
          <p:nvPr>
            <p:ph type="body" idx="1"/>
          </p:nvPr>
        </p:nvSpPr>
        <p:spPr/>
        <p:txBody>
          <a:bodyPr>
            <a:normAutofit/>
          </a:bodyPr>
          <a:lstStyle/>
          <a:p>
            <a:pPr eaLnBrk="1" hangingPunct="1"/>
            <a:r>
              <a:rPr lang="en-US" altLang="en-US" sz="2800" b="1" dirty="0"/>
              <a:t>Functional proteins used to catalyze chem. </a:t>
            </a:r>
            <a:r>
              <a:rPr lang="en-US" altLang="en-US" sz="2800" b="1" dirty="0" err="1"/>
              <a:t>rxns</a:t>
            </a:r>
            <a:r>
              <a:rPr lang="en-US" altLang="en-US" sz="2800" b="1" dirty="0"/>
              <a:t>.</a:t>
            </a:r>
          </a:p>
          <a:p>
            <a:pPr eaLnBrk="1" hangingPunct="1"/>
            <a:r>
              <a:rPr lang="en-US" altLang="en-US" sz="2800" b="1" dirty="0"/>
              <a:t>Don’t get changed in the </a:t>
            </a:r>
            <a:r>
              <a:rPr lang="en-US" altLang="en-US" sz="2800" b="1" dirty="0" err="1"/>
              <a:t>rxn</a:t>
            </a:r>
            <a:r>
              <a:rPr lang="en-US" altLang="en-US" sz="2800" b="1" dirty="0"/>
              <a:t> and are recyclable</a:t>
            </a:r>
          </a:p>
          <a:p>
            <a:pPr eaLnBrk="1" hangingPunct="1"/>
            <a:r>
              <a:rPr lang="en-US" altLang="en-US" sz="2800" b="1" dirty="0"/>
              <a:t>Work on </a:t>
            </a:r>
            <a:r>
              <a:rPr lang="en-US" altLang="en-US" sz="2800" b="1" u="sng" dirty="0"/>
              <a:t>highly specific </a:t>
            </a:r>
            <a:r>
              <a:rPr lang="en-US" altLang="en-US" sz="2800" b="1" dirty="0"/>
              <a:t>substrates.  Substrate(s) attaches to Active Site with of the enzyme and is converted to product(s)</a:t>
            </a:r>
          </a:p>
          <a:p>
            <a:pPr eaLnBrk="1" hangingPunct="1"/>
            <a:r>
              <a:rPr lang="en-US" altLang="en-US" sz="2800" b="1" dirty="0"/>
              <a:t>Enzymes decrease the amount of activation energy needed for the </a:t>
            </a:r>
            <a:r>
              <a:rPr lang="en-US" altLang="en-US" sz="2800" b="1" dirty="0" err="1"/>
              <a:t>rxn</a:t>
            </a:r>
            <a:r>
              <a:rPr lang="en-US" altLang="en-US" sz="2800" b="1" dirty="0"/>
              <a:t> to occur</a:t>
            </a:r>
          </a:p>
        </p:txBody>
      </p:sp>
    </p:spTree>
    <p:extLst>
      <p:ext uri="{BB962C8B-B14F-4D97-AF65-F5344CB8AC3E}">
        <p14:creationId xmlns:p14="http://schemas.microsoft.com/office/powerpoint/2010/main" val="5105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27200" y="-25399"/>
            <a:ext cx="8534400" cy="723900"/>
          </a:xfrm>
        </p:spPr>
        <p:txBody>
          <a:bodyPr/>
          <a:lstStyle/>
          <a:p>
            <a:pPr indent="6350" algn="ctr"/>
            <a:r>
              <a:rPr lang="en-US" altLang="en-US" sz="4600" b="1" dirty="0">
                <a:solidFill>
                  <a:schemeClr val="tx1"/>
                </a:solidFill>
              </a:rPr>
              <a:t>Enzymes</a:t>
            </a:r>
          </a:p>
        </p:txBody>
      </p:sp>
      <p:sp>
        <p:nvSpPr>
          <p:cNvPr id="41987" name="Rectangle 3"/>
          <p:cNvSpPr>
            <a:spLocks noGrp="1" noChangeArrowheads="1"/>
          </p:cNvSpPr>
          <p:nvPr>
            <p:ph type="body" idx="1"/>
          </p:nvPr>
        </p:nvSpPr>
        <p:spPr>
          <a:xfrm>
            <a:off x="469900" y="587376"/>
            <a:ext cx="10121900" cy="1920875"/>
          </a:xfrm>
        </p:spPr>
        <p:txBody>
          <a:bodyPr/>
          <a:lstStyle/>
          <a:p>
            <a:pPr marL="45720" indent="0" eaLnBrk="1" hangingPunct="1">
              <a:spcBef>
                <a:spcPct val="0"/>
              </a:spcBef>
              <a:spcAft>
                <a:spcPct val="0"/>
              </a:spcAft>
              <a:buNone/>
            </a:pPr>
            <a:endParaRPr lang="en-US" altLang="en-US" dirty="0"/>
          </a:p>
          <a:p>
            <a:pPr eaLnBrk="1" hangingPunct="1">
              <a:spcBef>
                <a:spcPct val="0"/>
              </a:spcBef>
              <a:spcAft>
                <a:spcPct val="0"/>
              </a:spcAft>
            </a:pPr>
            <a:r>
              <a:rPr lang="en-US" altLang="en-US" sz="2800" dirty="0"/>
              <a:t>An </a:t>
            </a:r>
            <a:r>
              <a:rPr lang="en-US" altLang="en-US" sz="2800" b="1" dirty="0"/>
              <a:t>enzyme </a:t>
            </a:r>
            <a:r>
              <a:rPr lang="en-US" altLang="en-US" sz="2800" dirty="0"/>
              <a:t>is a catalytic protein</a:t>
            </a:r>
          </a:p>
          <a:p>
            <a:pPr eaLnBrk="1" hangingPunct="1">
              <a:spcBef>
                <a:spcPct val="0"/>
              </a:spcBef>
              <a:spcAft>
                <a:spcPct val="0"/>
              </a:spcAft>
              <a:buFontTx/>
              <a:buNone/>
            </a:pPr>
            <a:r>
              <a:rPr lang="en-US" altLang="en-US" sz="2800" dirty="0"/>
              <a:t>Ex. Hydrolysis of sucrose by the enzyme </a:t>
            </a:r>
            <a:r>
              <a:rPr lang="en-US" altLang="en-US" sz="2800" dirty="0" err="1"/>
              <a:t>sucrase</a:t>
            </a:r>
            <a:endParaRPr lang="en-US" altLang="en-US" sz="2800" dirty="0"/>
          </a:p>
        </p:txBody>
      </p:sp>
      <p:pic>
        <p:nvPicPr>
          <p:cNvPr id="41988" name="Picture 7" descr="08_13HydrolysisSucros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400" y="1725614"/>
            <a:ext cx="4953000" cy="459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49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nzym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900" y="1689100"/>
            <a:ext cx="5676900" cy="330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04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08_17CatalyticCycle-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1864" y="139700"/>
            <a:ext cx="7786687"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7"/>
          <p:cNvSpPr>
            <a:spLocks noChangeArrowheads="1"/>
          </p:cNvSpPr>
          <p:nvPr/>
        </p:nvSpPr>
        <p:spPr bwMode="auto">
          <a:xfrm>
            <a:off x="1676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marL="450850" indent="-450850">
              <a:spcBef>
                <a:spcPct val="45000"/>
              </a:spcBef>
              <a:spcAft>
                <a:spcPct val="20000"/>
              </a:spcAft>
              <a:buClr>
                <a:schemeClr val="tx2"/>
              </a:buClr>
              <a:buChar char="•"/>
              <a:defRPr sz="3000">
                <a:solidFill>
                  <a:schemeClr val="tx1"/>
                </a:solidFill>
                <a:latin typeface="Arial" panose="020B0604020202020204" pitchFamily="34" charset="0"/>
                <a:cs typeface="Arial" panose="020B0604020202020204" pitchFamily="34" charset="0"/>
              </a:defRPr>
            </a:lvl1pPr>
            <a:lvl2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2pPr>
            <a:lvl3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3pPr>
            <a:lvl4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4pPr>
            <a:lvl5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5pPr>
            <a:lvl6pPr marL="9080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6pPr>
            <a:lvl7pPr marL="13652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7pPr>
            <a:lvl8pPr marL="18224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8pPr>
            <a:lvl9pPr marL="22796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spcAft>
                <a:spcPct val="0"/>
              </a:spcAft>
              <a:buClrTx/>
              <a:buFontTx/>
              <a:buNone/>
            </a:pPr>
            <a:r>
              <a:rPr lang="en-US" altLang="en-US" sz="1200"/>
              <a:t>Fig. 8-17</a:t>
            </a:r>
            <a:endParaRPr lang="en-US" altLang="en-US" sz="1500" b="1">
              <a:solidFill>
                <a:schemeClr val="bg1"/>
              </a:solidFill>
            </a:endParaRPr>
          </a:p>
        </p:txBody>
      </p:sp>
      <p:sp>
        <p:nvSpPr>
          <p:cNvPr id="54276" name="Text Box 8"/>
          <p:cNvSpPr txBox="1">
            <a:spLocks noChangeArrowheads="1"/>
          </p:cNvSpPr>
          <p:nvPr/>
        </p:nvSpPr>
        <p:spPr bwMode="auto">
          <a:xfrm>
            <a:off x="2635250" y="1933575"/>
            <a:ext cx="903288"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Substrates</a:t>
            </a:r>
          </a:p>
        </p:txBody>
      </p:sp>
      <p:sp>
        <p:nvSpPr>
          <p:cNvPr id="54277" name="Text Box 9"/>
          <p:cNvSpPr txBox="1">
            <a:spLocks noChangeArrowheads="1"/>
          </p:cNvSpPr>
          <p:nvPr/>
        </p:nvSpPr>
        <p:spPr bwMode="auto">
          <a:xfrm>
            <a:off x="3578225" y="4529138"/>
            <a:ext cx="649288"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Enzyme</a:t>
            </a:r>
          </a:p>
        </p:txBody>
      </p:sp>
      <p:sp>
        <p:nvSpPr>
          <p:cNvPr id="54278" name="Line 10"/>
          <p:cNvSpPr>
            <a:spLocks noChangeShapeType="1"/>
          </p:cNvSpPr>
          <p:nvPr/>
        </p:nvSpPr>
        <p:spPr bwMode="auto">
          <a:xfrm>
            <a:off x="2470150" y="1555750"/>
            <a:ext cx="0" cy="38100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79" name="Text Box 11"/>
          <p:cNvSpPr txBox="1">
            <a:spLocks noChangeArrowheads="1"/>
          </p:cNvSpPr>
          <p:nvPr/>
        </p:nvSpPr>
        <p:spPr bwMode="auto">
          <a:xfrm>
            <a:off x="3765550" y="5532438"/>
            <a:ext cx="928688"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lnSpc>
                <a:spcPct val="90000"/>
              </a:lnSpc>
              <a:buSzPct val="130000"/>
              <a:buFont typeface="Times" panose="02020603050405020304" pitchFamily="18" charset="0"/>
              <a:buNone/>
            </a:pPr>
            <a:r>
              <a:rPr kumimoji="0" lang="en-US" altLang="en-US" sz="1200" b="1">
                <a:latin typeface="Arial" panose="020B0604020202020204" pitchFamily="34" charset="0"/>
              </a:rPr>
              <a:t>Products are</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released.</a:t>
            </a:r>
          </a:p>
        </p:txBody>
      </p:sp>
      <p:sp>
        <p:nvSpPr>
          <p:cNvPr id="54280" name="Text Box 12"/>
          <p:cNvSpPr txBox="1">
            <a:spLocks noChangeArrowheads="1"/>
          </p:cNvSpPr>
          <p:nvPr/>
        </p:nvSpPr>
        <p:spPr bwMode="auto">
          <a:xfrm>
            <a:off x="4891089" y="6383338"/>
            <a:ext cx="725487"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lnSpc>
                <a:spcPct val="90000"/>
              </a:lnSpc>
              <a:buSzPct val="130000"/>
              <a:buFont typeface="Times" panose="02020603050405020304" pitchFamily="18" charset="0"/>
              <a:buNone/>
            </a:pPr>
            <a:r>
              <a:rPr kumimoji="0" lang="en-US" altLang="en-US" sz="1200" b="1">
                <a:latin typeface="Arial" panose="020B0604020202020204" pitchFamily="34" charset="0"/>
              </a:rPr>
              <a:t>Products</a:t>
            </a:r>
          </a:p>
        </p:txBody>
      </p:sp>
      <p:sp>
        <p:nvSpPr>
          <p:cNvPr id="54281" name="Text Box 13"/>
          <p:cNvSpPr txBox="1">
            <a:spLocks noChangeArrowheads="1"/>
          </p:cNvSpPr>
          <p:nvPr/>
        </p:nvSpPr>
        <p:spPr bwMode="auto">
          <a:xfrm>
            <a:off x="6535738" y="5567364"/>
            <a:ext cx="1268412"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     Substrates are</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converted to</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products.</a:t>
            </a:r>
          </a:p>
        </p:txBody>
      </p:sp>
      <p:sp>
        <p:nvSpPr>
          <p:cNvPr id="54282" name="Text Box 14"/>
          <p:cNvSpPr txBox="1">
            <a:spLocks noChangeArrowheads="1"/>
          </p:cNvSpPr>
          <p:nvPr/>
        </p:nvSpPr>
        <p:spPr bwMode="auto">
          <a:xfrm>
            <a:off x="7997825" y="2398713"/>
            <a:ext cx="1963738"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     Active site can lower E</a:t>
            </a:r>
            <a:r>
              <a:rPr kumimoji="0" lang="en-US" altLang="en-US" sz="1200" b="1" baseline="-25000">
                <a:latin typeface="Arial" panose="020B0604020202020204" pitchFamily="34" charset="0"/>
              </a:rPr>
              <a:t>A</a:t>
            </a:r>
            <a:endParaRPr kumimoji="0" lang="en-US" altLang="en-US" sz="1200" b="1">
              <a:latin typeface="Arial" panose="020B0604020202020204" pitchFamily="34" charset="0"/>
            </a:endParaRP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and speed up a reaction.</a:t>
            </a:r>
          </a:p>
        </p:txBody>
      </p:sp>
      <p:sp>
        <p:nvSpPr>
          <p:cNvPr id="54283" name="Text Box 15"/>
          <p:cNvSpPr txBox="1">
            <a:spLocks noChangeArrowheads="1"/>
          </p:cNvSpPr>
          <p:nvPr/>
        </p:nvSpPr>
        <p:spPr bwMode="auto">
          <a:xfrm>
            <a:off x="7119939" y="379413"/>
            <a:ext cx="1639887"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     Substrates held in </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active site by weak</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interactions, such as </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hydrogen bonds and</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ionic bonds.</a:t>
            </a:r>
          </a:p>
        </p:txBody>
      </p:sp>
      <p:sp>
        <p:nvSpPr>
          <p:cNvPr id="54284" name="Text Box 16"/>
          <p:cNvSpPr txBox="1">
            <a:spLocks noChangeArrowheads="1"/>
          </p:cNvSpPr>
          <p:nvPr/>
        </p:nvSpPr>
        <p:spPr bwMode="auto">
          <a:xfrm>
            <a:off x="2757489" y="168275"/>
            <a:ext cx="2922587"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96D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buSzPct val="130000"/>
              <a:buFont typeface="Times" panose="02020603050405020304" pitchFamily="18" charset="0"/>
              <a:buNone/>
            </a:pPr>
            <a:r>
              <a:rPr kumimoji="0" lang="en-US" altLang="en-US" sz="1200" b="1">
                <a:latin typeface="Arial" panose="020B0604020202020204" pitchFamily="34" charset="0"/>
              </a:rPr>
              <a:t>     Substrates enter active site; enzyme </a:t>
            </a:r>
          </a:p>
          <a:p>
            <a:pPr algn="l">
              <a:buSzPct val="130000"/>
              <a:buFont typeface="Times" panose="02020603050405020304" pitchFamily="18" charset="0"/>
              <a:buNone/>
            </a:pPr>
            <a:r>
              <a:rPr kumimoji="0" lang="en-US" altLang="en-US" sz="1200" b="1">
                <a:latin typeface="Arial" panose="020B0604020202020204" pitchFamily="34" charset="0"/>
              </a:rPr>
              <a:t>changes shape such that its active site</a:t>
            </a:r>
          </a:p>
          <a:p>
            <a:pPr algn="l">
              <a:buSzPct val="130000"/>
              <a:buFont typeface="Times" panose="02020603050405020304" pitchFamily="18" charset="0"/>
              <a:buNone/>
            </a:pPr>
            <a:r>
              <a:rPr kumimoji="0" lang="en-US" altLang="en-US" sz="1200" b="1">
                <a:latin typeface="Arial" panose="020B0604020202020204" pitchFamily="34" charset="0"/>
              </a:rPr>
              <a:t>enfolds the substrates (induced fit).</a:t>
            </a:r>
          </a:p>
        </p:txBody>
      </p:sp>
      <p:sp>
        <p:nvSpPr>
          <p:cNvPr id="54285" name="Text Box 17"/>
          <p:cNvSpPr txBox="1">
            <a:spLocks noChangeArrowheads="1"/>
          </p:cNvSpPr>
          <p:nvPr/>
        </p:nvSpPr>
        <p:spPr bwMode="auto">
          <a:xfrm>
            <a:off x="2251075" y="3257550"/>
            <a:ext cx="839788"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8FC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r">
              <a:lnSpc>
                <a:spcPct val="90000"/>
              </a:lnSpc>
              <a:buSzPct val="130000"/>
              <a:buFont typeface="Times" panose="02020603050405020304" pitchFamily="18" charset="0"/>
              <a:buNone/>
            </a:pPr>
            <a:r>
              <a:rPr kumimoji="0" lang="en-US" altLang="en-US" sz="1200" b="1">
                <a:latin typeface="Arial" panose="020B0604020202020204" pitchFamily="34" charset="0"/>
              </a:rPr>
              <a:t>Active</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site is</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available</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for two new</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substrate</a:t>
            </a:r>
          </a:p>
          <a:p>
            <a:pPr algn="r">
              <a:lnSpc>
                <a:spcPct val="90000"/>
              </a:lnSpc>
              <a:buSzPct val="130000"/>
              <a:buFont typeface="Times" panose="02020603050405020304" pitchFamily="18" charset="0"/>
              <a:buNone/>
            </a:pPr>
            <a:r>
              <a:rPr kumimoji="0" lang="en-US" altLang="en-US" sz="1200" b="1">
                <a:latin typeface="Arial" panose="020B0604020202020204" pitchFamily="34" charset="0"/>
              </a:rPr>
              <a:t>molecules.</a:t>
            </a:r>
          </a:p>
        </p:txBody>
      </p:sp>
      <p:sp>
        <p:nvSpPr>
          <p:cNvPr id="54286" name="Text Box 18"/>
          <p:cNvSpPr txBox="1">
            <a:spLocks noChangeArrowheads="1"/>
          </p:cNvSpPr>
          <p:nvPr/>
        </p:nvSpPr>
        <p:spPr bwMode="auto">
          <a:xfrm>
            <a:off x="5456239" y="2124075"/>
            <a:ext cx="1322387"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latin typeface="Arial" panose="020B0604020202020204" pitchFamily="34" charset="0"/>
              </a:rPr>
              <a:t>Enzyme-substrate</a:t>
            </a:r>
          </a:p>
          <a:p>
            <a:pPr algn="l">
              <a:lnSpc>
                <a:spcPct val="90000"/>
              </a:lnSpc>
              <a:buSzPct val="130000"/>
              <a:buFont typeface="Times" panose="02020603050405020304" pitchFamily="18" charset="0"/>
              <a:buNone/>
            </a:pPr>
            <a:r>
              <a:rPr kumimoji="0" lang="en-US" altLang="en-US" sz="1200" b="1">
                <a:latin typeface="Arial" panose="020B0604020202020204" pitchFamily="34" charset="0"/>
              </a:rPr>
              <a:t>complex</a:t>
            </a:r>
          </a:p>
        </p:txBody>
      </p:sp>
      <p:sp>
        <p:nvSpPr>
          <p:cNvPr id="54287" name="Oval 19"/>
          <p:cNvSpPr>
            <a:spLocks noChangeArrowheads="1"/>
          </p:cNvSpPr>
          <p:nvPr/>
        </p:nvSpPr>
        <p:spPr bwMode="auto">
          <a:xfrm>
            <a:off x="3532189" y="5519738"/>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288" name="Text Box 20"/>
          <p:cNvSpPr txBox="1">
            <a:spLocks noChangeArrowheads="1"/>
          </p:cNvSpPr>
          <p:nvPr/>
        </p:nvSpPr>
        <p:spPr bwMode="auto">
          <a:xfrm>
            <a:off x="3586163" y="5532438"/>
            <a:ext cx="80962"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5</a:t>
            </a:r>
          </a:p>
        </p:txBody>
      </p:sp>
      <p:sp>
        <p:nvSpPr>
          <p:cNvPr id="54289" name="Oval 21"/>
          <p:cNvSpPr>
            <a:spLocks noChangeArrowheads="1"/>
          </p:cNvSpPr>
          <p:nvPr/>
        </p:nvSpPr>
        <p:spPr bwMode="auto">
          <a:xfrm>
            <a:off x="7972426" y="2390775"/>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290" name="Text Box 22"/>
          <p:cNvSpPr txBox="1">
            <a:spLocks noChangeArrowheads="1"/>
          </p:cNvSpPr>
          <p:nvPr/>
        </p:nvSpPr>
        <p:spPr bwMode="auto">
          <a:xfrm>
            <a:off x="8029576" y="2409825"/>
            <a:ext cx="8096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3</a:t>
            </a:r>
          </a:p>
        </p:txBody>
      </p:sp>
      <p:sp>
        <p:nvSpPr>
          <p:cNvPr id="54291" name="Line 23"/>
          <p:cNvSpPr>
            <a:spLocks noChangeShapeType="1"/>
          </p:cNvSpPr>
          <p:nvPr/>
        </p:nvSpPr>
        <p:spPr bwMode="auto">
          <a:xfrm>
            <a:off x="2735264" y="731839"/>
            <a:ext cx="2776537" cy="95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2" name="Line 24"/>
          <p:cNvSpPr>
            <a:spLocks noChangeShapeType="1"/>
          </p:cNvSpPr>
          <p:nvPr/>
        </p:nvSpPr>
        <p:spPr bwMode="auto">
          <a:xfrm flipH="1" flipV="1">
            <a:off x="4157663" y="736601"/>
            <a:ext cx="723900" cy="7921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3" name="Line 25"/>
          <p:cNvSpPr>
            <a:spLocks noChangeShapeType="1"/>
          </p:cNvSpPr>
          <p:nvPr/>
        </p:nvSpPr>
        <p:spPr bwMode="auto">
          <a:xfrm>
            <a:off x="3149600" y="3238501"/>
            <a:ext cx="0" cy="10064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4" name="Line 26"/>
          <p:cNvSpPr>
            <a:spLocks noChangeShapeType="1"/>
          </p:cNvSpPr>
          <p:nvPr/>
        </p:nvSpPr>
        <p:spPr bwMode="auto">
          <a:xfrm>
            <a:off x="3144839" y="3746501"/>
            <a:ext cx="619125" cy="47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5" name="Line 27"/>
          <p:cNvSpPr>
            <a:spLocks noChangeShapeType="1"/>
          </p:cNvSpPr>
          <p:nvPr/>
        </p:nvSpPr>
        <p:spPr bwMode="auto">
          <a:xfrm flipH="1">
            <a:off x="4749801" y="5521325"/>
            <a:ext cx="3175" cy="3175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6" name="Line 28"/>
          <p:cNvSpPr>
            <a:spLocks noChangeShapeType="1"/>
          </p:cNvSpPr>
          <p:nvPr/>
        </p:nvSpPr>
        <p:spPr bwMode="auto">
          <a:xfrm flipV="1">
            <a:off x="4746625" y="5461000"/>
            <a:ext cx="812800" cy="2222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7" name="Line 29"/>
          <p:cNvSpPr>
            <a:spLocks noChangeShapeType="1"/>
          </p:cNvSpPr>
          <p:nvPr/>
        </p:nvSpPr>
        <p:spPr bwMode="auto">
          <a:xfrm>
            <a:off x="6464300" y="4587875"/>
            <a:ext cx="571500" cy="9144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8" name="Line 30"/>
          <p:cNvSpPr>
            <a:spLocks noChangeShapeType="1"/>
          </p:cNvSpPr>
          <p:nvPr/>
        </p:nvSpPr>
        <p:spPr bwMode="auto">
          <a:xfrm>
            <a:off x="6505576" y="5495925"/>
            <a:ext cx="1235075" cy="635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299" name="Line 31"/>
          <p:cNvSpPr>
            <a:spLocks noChangeShapeType="1"/>
          </p:cNvSpPr>
          <p:nvPr/>
        </p:nvSpPr>
        <p:spPr bwMode="auto">
          <a:xfrm>
            <a:off x="7924801" y="2352676"/>
            <a:ext cx="3175" cy="3841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0" name="Line 32"/>
          <p:cNvSpPr>
            <a:spLocks noChangeShapeType="1"/>
          </p:cNvSpPr>
          <p:nvPr/>
        </p:nvSpPr>
        <p:spPr bwMode="auto">
          <a:xfrm flipV="1">
            <a:off x="7480301" y="2638426"/>
            <a:ext cx="447675" cy="1492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1" name="Oval 33"/>
          <p:cNvSpPr>
            <a:spLocks noChangeArrowheads="1"/>
          </p:cNvSpPr>
          <p:nvPr/>
        </p:nvSpPr>
        <p:spPr bwMode="auto">
          <a:xfrm>
            <a:off x="7083426" y="358775"/>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02" name="Text Box 34"/>
          <p:cNvSpPr txBox="1">
            <a:spLocks noChangeArrowheads="1"/>
          </p:cNvSpPr>
          <p:nvPr/>
        </p:nvSpPr>
        <p:spPr bwMode="auto">
          <a:xfrm>
            <a:off x="7140576" y="377825"/>
            <a:ext cx="8096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2</a:t>
            </a:r>
          </a:p>
        </p:txBody>
      </p:sp>
      <p:sp>
        <p:nvSpPr>
          <p:cNvPr id="54303" name="Line 35"/>
          <p:cNvSpPr>
            <a:spLocks noChangeShapeType="1"/>
          </p:cNvSpPr>
          <p:nvPr/>
        </p:nvSpPr>
        <p:spPr bwMode="auto">
          <a:xfrm>
            <a:off x="7032626" y="361951"/>
            <a:ext cx="3175" cy="8350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4" name="Line 36"/>
          <p:cNvSpPr>
            <a:spLocks noChangeShapeType="1"/>
          </p:cNvSpPr>
          <p:nvPr/>
        </p:nvSpPr>
        <p:spPr bwMode="auto">
          <a:xfrm flipV="1">
            <a:off x="5880100" y="793751"/>
            <a:ext cx="1155700" cy="54292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305" name="Oval 37"/>
          <p:cNvSpPr>
            <a:spLocks noChangeArrowheads="1"/>
          </p:cNvSpPr>
          <p:nvPr/>
        </p:nvSpPr>
        <p:spPr bwMode="auto">
          <a:xfrm>
            <a:off x="2713039" y="163513"/>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06" name="Text Box 38"/>
          <p:cNvSpPr txBox="1">
            <a:spLocks noChangeArrowheads="1"/>
          </p:cNvSpPr>
          <p:nvPr/>
        </p:nvSpPr>
        <p:spPr bwMode="auto">
          <a:xfrm>
            <a:off x="2767013" y="176213"/>
            <a:ext cx="80962"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1</a:t>
            </a:r>
          </a:p>
        </p:txBody>
      </p:sp>
      <p:sp>
        <p:nvSpPr>
          <p:cNvPr id="54307" name="Oval 39"/>
          <p:cNvSpPr>
            <a:spLocks noChangeArrowheads="1"/>
          </p:cNvSpPr>
          <p:nvPr/>
        </p:nvSpPr>
        <p:spPr bwMode="auto">
          <a:xfrm>
            <a:off x="2416176" y="3233738"/>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08" name="Text Box 40"/>
          <p:cNvSpPr txBox="1">
            <a:spLocks noChangeArrowheads="1"/>
          </p:cNvSpPr>
          <p:nvPr/>
        </p:nvSpPr>
        <p:spPr bwMode="auto">
          <a:xfrm>
            <a:off x="2470151" y="3246438"/>
            <a:ext cx="80963"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6</a:t>
            </a:r>
          </a:p>
        </p:txBody>
      </p:sp>
      <p:sp>
        <p:nvSpPr>
          <p:cNvPr id="54309" name="Oval 41"/>
          <p:cNvSpPr>
            <a:spLocks noChangeArrowheads="1"/>
          </p:cNvSpPr>
          <p:nvPr/>
        </p:nvSpPr>
        <p:spPr bwMode="auto">
          <a:xfrm>
            <a:off x="6503989" y="5532438"/>
            <a:ext cx="193675" cy="184150"/>
          </a:xfrm>
          <a:prstGeom prst="ellipse">
            <a:avLst/>
          </a:prstGeom>
          <a:solidFill>
            <a:srgbClr val="1D8EB9"/>
          </a:solidFill>
          <a:ln w="9525">
            <a:solidFill>
              <a:srgbClr val="1D8EB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0" name="Text Box 42"/>
          <p:cNvSpPr txBox="1">
            <a:spLocks noChangeArrowheads="1"/>
          </p:cNvSpPr>
          <p:nvPr/>
        </p:nvSpPr>
        <p:spPr bwMode="auto">
          <a:xfrm>
            <a:off x="6557963" y="5545138"/>
            <a:ext cx="80962" cy="13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200" b="1">
                <a:solidFill>
                  <a:schemeClr val="bg1"/>
                </a:solidFill>
                <a:latin typeface="Arial" panose="020B0604020202020204" pitchFamily="34" charset="0"/>
              </a:rPr>
              <a:t>4</a:t>
            </a:r>
          </a:p>
        </p:txBody>
      </p:sp>
      <p:sp>
        <p:nvSpPr>
          <p:cNvPr id="54311" name="AutoShape 43"/>
          <p:cNvSpPr>
            <a:spLocks noChangeArrowheads="1"/>
          </p:cNvSpPr>
          <p:nvPr/>
        </p:nvSpPr>
        <p:spPr bwMode="auto">
          <a:xfrm>
            <a:off x="3735388" y="3708400"/>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2" name="AutoShape 44"/>
          <p:cNvSpPr>
            <a:spLocks noChangeArrowheads="1"/>
          </p:cNvSpPr>
          <p:nvPr/>
        </p:nvSpPr>
        <p:spPr bwMode="auto">
          <a:xfrm>
            <a:off x="5521325" y="5419725"/>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3" name="AutoShape 45"/>
          <p:cNvSpPr>
            <a:spLocks noChangeArrowheads="1"/>
          </p:cNvSpPr>
          <p:nvPr/>
        </p:nvSpPr>
        <p:spPr bwMode="auto">
          <a:xfrm>
            <a:off x="6429375" y="4551363"/>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4" name="AutoShape 46"/>
          <p:cNvSpPr>
            <a:spLocks noChangeArrowheads="1"/>
          </p:cNvSpPr>
          <p:nvPr/>
        </p:nvSpPr>
        <p:spPr bwMode="auto">
          <a:xfrm>
            <a:off x="7439025" y="2749550"/>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5" name="AutoShape 47"/>
          <p:cNvSpPr>
            <a:spLocks noChangeArrowheads="1"/>
          </p:cNvSpPr>
          <p:nvPr/>
        </p:nvSpPr>
        <p:spPr bwMode="auto">
          <a:xfrm>
            <a:off x="5843588" y="1301750"/>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
        <p:nvSpPr>
          <p:cNvPr id="54316" name="AutoShape 48"/>
          <p:cNvSpPr>
            <a:spLocks noChangeArrowheads="1"/>
          </p:cNvSpPr>
          <p:nvPr/>
        </p:nvSpPr>
        <p:spPr bwMode="auto">
          <a:xfrm>
            <a:off x="4852988" y="1497013"/>
            <a:ext cx="69850" cy="76200"/>
          </a:xfrm>
          <a:prstGeom prst="flowChartConnector">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endParaRPr lang="en-US" altLang="en-US"/>
          </a:p>
        </p:txBody>
      </p:sp>
    </p:spTree>
    <p:extLst>
      <p:ext uri="{BB962C8B-B14F-4D97-AF65-F5344CB8AC3E}">
        <p14:creationId xmlns:p14="http://schemas.microsoft.com/office/powerpoint/2010/main" val="420281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752600" y="0"/>
            <a:ext cx="8534400" cy="723900"/>
          </a:xfrm>
        </p:spPr>
        <p:txBody>
          <a:bodyPr>
            <a:normAutofit fontScale="90000"/>
          </a:bodyPr>
          <a:lstStyle/>
          <a:p>
            <a:pPr eaLnBrk="1" hangingPunct="1"/>
            <a:r>
              <a:rPr lang="en-US" altLang="en-US" sz="4600" b="1" dirty="0">
                <a:solidFill>
                  <a:schemeClr val="tx1"/>
                </a:solidFill>
              </a:rPr>
              <a:t>Substrate Specificity of Enzymes</a:t>
            </a:r>
          </a:p>
        </p:txBody>
      </p:sp>
      <p:sp>
        <p:nvSpPr>
          <p:cNvPr id="50179" name="Rectangle 3"/>
          <p:cNvSpPr>
            <a:spLocks noGrp="1" noChangeArrowheads="1"/>
          </p:cNvSpPr>
          <p:nvPr>
            <p:ph type="body" idx="1"/>
          </p:nvPr>
        </p:nvSpPr>
        <p:spPr>
          <a:xfrm>
            <a:off x="1524000" y="685801"/>
            <a:ext cx="9144000" cy="2227263"/>
          </a:xfrm>
        </p:spPr>
        <p:txBody>
          <a:bodyPr>
            <a:normAutofit fontScale="92500"/>
          </a:bodyPr>
          <a:lstStyle/>
          <a:p>
            <a:pPr eaLnBrk="1" hangingPunct="1">
              <a:spcBef>
                <a:spcPct val="0"/>
              </a:spcBef>
              <a:spcAft>
                <a:spcPct val="0"/>
              </a:spcAft>
            </a:pPr>
            <a:r>
              <a:rPr lang="en-US" altLang="en-US" sz="2800" b="1" u="sng"/>
              <a:t>substrate</a:t>
            </a:r>
            <a:r>
              <a:rPr lang="en-US" altLang="en-US" sz="2800" b="1"/>
              <a:t> -</a:t>
            </a:r>
            <a:r>
              <a:rPr lang="en-US" altLang="en-US" sz="2800"/>
              <a:t>reactant that an enzyme acts on </a:t>
            </a:r>
            <a:r>
              <a:rPr lang="en-US" altLang="en-US" sz="2800" b="1"/>
              <a:t>enzyme-</a:t>
            </a:r>
          </a:p>
          <a:p>
            <a:pPr eaLnBrk="1" hangingPunct="1">
              <a:spcBef>
                <a:spcPct val="0"/>
              </a:spcBef>
              <a:spcAft>
                <a:spcPct val="0"/>
              </a:spcAft>
            </a:pPr>
            <a:r>
              <a:rPr lang="en-US" altLang="en-US" sz="2800" b="1" u="sng"/>
              <a:t>substrate complex</a:t>
            </a:r>
            <a:r>
              <a:rPr lang="en-US" altLang="en-US" sz="2800" b="1"/>
              <a:t> – </a:t>
            </a:r>
            <a:r>
              <a:rPr lang="en-US" altLang="en-US" sz="2800"/>
              <a:t>enzyme and substrate together</a:t>
            </a:r>
            <a:endParaRPr lang="en-US" altLang="en-US" sz="2800" b="1"/>
          </a:p>
          <a:p>
            <a:pPr eaLnBrk="1" hangingPunct="1">
              <a:spcBef>
                <a:spcPct val="0"/>
              </a:spcBef>
              <a:spcAft>
                <a:spcPct val="0"/>
              </a:spcAft>
            </a:pPr>
            <a:r>
              <a:rPr lang="en-US" altLang="en-US" sz="2800" b="1" u="sng"/>
              <a:t>active site</a:t>
            </a:r>
            <a:r>
              <a:rPr lang="en-US" altLang="en-US" sz="2800" b="1"/>
              <a:t> – </a:t>
            </a:r>
            <a:r>
              <a:rPr lang="en-US" altLang="en-US" sz="2800"/>
              <a:t>part of the enzyme the substrate binds to</a:t>
            </a:r>
          </a:p>
          <a:p>
            <a:pPr eaLnBrk="1" hangingPunct="1">
              <a:spcBef>
                <a:spcPct val="0"/>
              </a:spcBef>
              <a:spcAft>
                <a:spcPct val="0"/>
              </a:spcAft>
            </a:pPr>
            <a:r>
              <a:rPr lang="en-US" altLang="en-US" sz="2800" b="1" u="sng"/>
              <a:t>Induced fit</a:t>
            </a:r>
            <a:r>
              <a:rPr lang="en-US" altLang="en-US" sz="2800" b="1"/>
              <a:t> – “</a:t>
            </a:r>
            <a:r>
              <a:rPr lang="en-US" altLang="en-US" sz="2800"/>
              <a:t>lock and key” matching shape of enzyme and substrate</a:t>
            </a:r>
          </a:p>
        </p:txBody>
      </p:sp>
      <p:sp>
        <p:nvSpPr>
          <p:cNvPr id="50180" name="Text Box 7"/>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50181" name="Picture 9" descr="08_16EnzymeInducedFi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820988"/>
            <a:ext cx="7391400" cy="403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27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Activation Energy</a:t>
            </a:r>
          </a:p>
        </p:txBody>
      </p:sp>
      <p:sp>
        <p:nvSpPr>
          <p:cNvPr id="44035" name="Rectangle 3"/>
          <p:cNvSpPr>
            <a:spLocks noGrp="1" noChangeArrowheads="1"/>
          </p:cNvSpPr>
          <p:nvPr>
            <p:ph type="body" idx="1"/>
          </p:nvPr>
        </p:nvSpPr>
        <p:spPr>
          <a:xfrm>
            <a:off x="1524000" y="685801"/>
            <a:ext cx="9144000" cy="2219325"/>
          </a:xfrm>
        </p:spPr>
        <p:txBody>
          <a:bodyPr>
            <a:normAutofit/>
          </a:bodyPr>
          <a:lstStyle/>
          <a:p>
            <a:pPr eaLnBrk="1" hangingPunct="1"/>
            <a:r>
              <a:rPr lang="en-US" altLang="en-US" sz="2800" b="1" dirty="0"/>
              <a:t>activation energy (E</a:t>
            </a:r>
            <a:r>
              <a:rPr lang="en-US" altLang="en-US" sz="2800" b="1" baseline="-25000" dirty="0"/>
              <a:t>A</a:t>
            </a:r>
            <a:r>
              <a:rPr lang="en-US" altLang="en-US" sz="2800" b="1" dirty="0"/>
              <a:t>)</a:t>
            </a:r>
            <a:r>
              <a:rPr lang="en-US" altLang="en-US" sz="2800" dirty="0"/>
              <a:t> -The initial energy needed to start a chemical reaction </a:t>
            </a:r>
          </a:p>
          <a:p>
            <a:pPr eaLnBrk="1" hangingPunct="1"/>
            <a:r>
              <a:rPr lang="en-US" altLang="en-US" sz="2800" dirty="0"/>
              <a:t>Activation energy can by supplied in the form of heat from the surroundings</a:t>
            </a:r>
          </a:p>
        </p:txBody>
      </p:sp>
      <p:pic>
        <p:nvPicPr>
          <p:cNvPr id="440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819401"/>
            <a:ext cx="3581400" cy="291941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2743200"/>
            <a:ext cx="3048000" cy="301148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67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08_14ExergonicReaction-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7276" y="139700"/>
            <a:ext cx="7535863" cy="657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7"/>
          <p:cNvSpPr>
            <a:spLocks noChangeArrowheads="1"/>
          </p:cNvSpPr>
          <p:nvPr/>
        </p:nvSpPr>
        <p:spPr bwMode="auto">
          <a:xfrm>
            <a:off x="1676400" y="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lvl1pPr marL="450850" indent="-450850">
              <a:spcBef>
                <a:spcPct val="45000"/>
              </a:spcBef>
              <a:spcAft>
                <a:spcPct val="20000"/>
              </a:spcAft>
              <a:buClr>
                <a:schemeClr val="tx2"/>
              </a:buClr>
              <a:buChar char="•"/>
              <a:defRPr sz="3000">
                <a:solidFill>
                  <a:schemeClr val="tx1"/>
                </a:solidFill>
                <a:latin typeface="Arial" panose="020B0604020202020204" pitchFamily="34" charset="0"/>
                <a:cs typeface="Arial" panose="020B0604020202020204" pitchFamily="34" charset="0"/>
              </a:defRPr>
            </a:lvl1pPr>
            <a:lvl2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2pPr>
            <a:lvl3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3pPr>
            <a:lvl4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4pPr>
            <a:lvl5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5pPr>
            <a:lvl6pPr marL="9080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6pPr>
            <a:lvl7pPr marL="13652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7pPr>
            <a:lvl8pPr marL="18224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8pPr>
            <a:lvl9pPr marL="22796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spcAft>
                <a:spcPct val="0"/>
              </a:spcAft>
              <a:buClrTx/>
              <a:buFontTx/>
              <a:buNone/>
            </a:pPr>
            <a:r>
              <a:rPr lang="en-US" altLang="en-US" sz="1200"/>
              <a:t>Fig. 8-14</a:t>
            </a:r>
            <a:endParaRPr lang="en-US" altLang="en-US" sz="1500" b="1">
              <a:solidFill>
                <a:schemeClr val="bg1"/>
              </a:solidFill>
            </a:endParaRPr>
          </a:p>
        </p:txBody>
      </p:sp>
      <p:sp>
        <p:nvSpPr>
          <p:cNvPr id="46084" name="Text Box 8"/>
          <p:cNvSpPr txBox="1">
            <a:spLocks noChangeArrowheads="1"/>
          </p:cNvSpPr>
          <p:nvPr/>
        </p:nvSpPr>
        <p:spPr bwMode="auto">
          <a:xfrm>
            <a:off x="4275139" y="6065838"/>
            <a:ext cx="308768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Progress of the reaction</a:t>
            </a:r>
          </a:p>
        </p:txBody>
      </p:sp>
      <p:sp>
        <p:nvSpPr>
          <p:cNvPr id="46085" name="Text Box 9"/>
          <p:cNvSpPr txBox="1">
            <a:spLocks noChangeArrowheads="1"/>
          </p:cNvSpPr>
          <p:nvPr/>
        </p:nvSpPr>
        <p:spPr bwMode="auto">
          <a:xfrm>
            <a:off x="7605714" y="5418138"/>
            <a:ext cx="1068387"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Products</a:t>
            </a:r>
          </a:p>
        </p:txBody>
      </p:sp>
      <p:sp>
        <p:nvSpPr>
          <p:cNvPr id="46086" name="Text Box 10"/>
          <p:cNvSpPr txBox="1">
            <a:spLocks noChangeArrowheads="1"/>
          </p:cNvSpPr>
          <p:nvPr/>
        </p:nvSpPr>
        <p:spPr bwMode="auto">
          <a:xfrm>
            <a:off x="3122614" y="3675063"/>
            <a:ext cx="118268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Reactants</a:t>
            </a:r>
          </a:p>
        </p:txBody>
      </p:sp>
      <p:sp>
        <p:nvSpPr>
          <p:cNvPr id="46087" name="Text Box 11"/>
          <p:cNvSpPr txBox="1">
            <a:spLocks noChangeArrowheads="1"/>
          </p:cNvSpPr>
          <p:nvPr/>
        </p:nvSpPr>
        <p:spPr bwMode="auto">
          <a:xfrm>
            <a:off x="8891589" y="4376738"/>
            <a:ext cx="890587"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a:t>
            </a:r>
            <a:r>
              <a:rPr kumimoji="0" lang="en-US" altLang="en-US" sz="1900" b="1" i="1">
                <a:latin typeface="Arial" panose="020B0604020202020204" pitchFamily="34" charset="0"/>
              </a:rPr>
              <a:t>G</a:t>
            </a:r>
            <a:r>
              <a:rPr kumimoji="0" lang="en-US" altLang="en-US" sz="1900" b="1">
                <a:latin typeface="Arial" panose="020B0604020202020204" pitchFamily="34" charset="0"/>
              </a:rPr>
              <a:t> &lt; O</a:t>
            </a:r>
          </a:p>
        </p:txBody>
      </p:sp>
      <p:sp>
        <p:nvSpPr>
          <p:cNvPr id="46088" name="Text Box 12"/>
          <p:cNvSpPr txBox="1">
            <a:spLocks noChangeArrowheads="1"/>
          </p:cNvSpPr>
          <p:nvPr/>
        </p:nvSpPr>
        <p:spPr bwMode="auto">
          <a:xfrm>
            <a:off x="4697414" y="1595438"/>
            <a:ext cx="1766887"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Transition state</a:t>
            </a:r>
          </a:p>
        </p:txBody>
      </p:sp>
      <p:sp>
        <p:nvSpPr>
          <p:cNvPr id="46089" name="Text Box 13"/>
          <p:cNvSpPr txBox="1">
            <a:spLocks noChangeArrowheads="1"/>
          </p:cNvSpPr>
          <p:nvPr/>
        </p:nvSpPr>
        <p:spPr bwMode="auto">
          <a:xfrm rot="-5368637">
            <a:off x="1945481" y="3242469"/>
            <a:ext cx="1398588"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Free energy</a:t>
            </a:r>
          </a:p>
        </p:txBody>
      </p:sp>
      <p:sp>
        <p:nvSpPr>
          <p:cNvPr id="46090" name="Text Box 14"/>
          <p:cNvSpPr txBox="1">
            <a:spLocks noChangeArrowheads="1"/>
          </p:cNvSpPr>
          <p:nvPr/>
        </p:nvSpPr>
        <p:spPr bwMode="auto">
          <a:xfrm>
            <a:off x="5637214" y="2560638"/>
            <a:ext cx="49688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latin typeface="Arial" panose="020B0604020202020204" pitchFamily="34" charset="0"/>
              </a:rPr>
              <a:t>E</a:t>
            </a:r>
            <a:r>
              <a:rPr kumimoji="0" lang="en-US" altLang="en-US" sz="2500" b="1" baseline="-25000">
                <a:latin typeface="Arial" panose="020B0604020202020204" pitchFamily="34" charset="0"/>
              </a:rPr>
              <a:t>A</a:t>
            </a:r>
            <a:endParaRPr kumimoji="0" lang="en-US" altLang="en-US" sz="1900" b="1">
              <a:latin typeface="Arial" panose="020B0604020202020204" pitchFamily="34" charset="0"/>
            </a:endParaRPr>
          </a:p>
        </p:txBody>
      </p:sp>
      <p:sp>
        <p:nvSpPr>
          <p:cNvPr id="46091" name="Text Box 15"/>
          <p:cNvSpPr txBox="1">
            <a:spLocks noChangeArrowheads="1"/>
          </p:cNvSpPr>
          <p:nvPr/>
        </p:nvSpPr>
        <p:spPr bwMode="auto">
          <a:xfrm>
            <a:off x="5878514" y="11763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D</a:t>
            </a:r>
          </a:p>
        </p:txBody>
      </p:sp>
      <p:sp>
        <p:nvSpPr>
          <p:cNvPr id="46092" name="Text Box 16"/>
          <p:cNvSpPr txBox="1">
            <a:spLocks noChangeArrowheads="1"/>
          </p:cNvSpPr>
          <p:nvPr/>
        </p:nvSpPr>
        <p:spPr bwMode="auto">
          <a:xfrm>
            <a:off x="5065714" y="11763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C</a:t>
            </a:r>
          </a:p>
        </p:txBody>
      </p:sp>
      <p:sp>
        <p:nvSpPr>
          <p:cNvPr id="46093" name="Text Box 17"/>
          <p:cNvSpPr txBox="1">
            <a:spLocks noChangeArrowheads="1"/>
          </p:cNvSpPr>
          <p:nvPr/>
        </p:nvSpPr>
        <p:spPr bwMode="auto">
          <a:xfrm>
            <a:off x="5865814" y="5667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B</a:t>
            </a:r>
          </a:p>
        </p:txBody>
      </p:sp>
      <p:sp>
        <p:nvSpPr>
          <p:cNvPr id="46094" name="Text Box 18"/>
          <p:cNvSpPr txBox="1">
            <a:spLocks noChangeArrowheads="1"/>
          </p:cNvSpPr>
          <p:nvPr/>
        </p:nvSpPr>
        <p:spPr bwMode="auto">
          <a:xfrm>
            <a:off x="5065714" y="5667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A</a:t>
            </a:r>
          </a:p>
        </p:txBody>
      </p:sp>
      <p:sp>
        <p:nvSpPr>
          <p:cNvPr id="46095" name="Text Box 19"/>
          <p:cNvSpPr txBox="1">
            <a:spLocks noChangeArrowheads="1"/>
          </p:cNvSpPr>
          <p:nvPr/>
        </p:nvSpPr>
        <p:spPr bwMode="auto">
          <a:xfrm>
            <a:off x="8291514" y="48085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D</a:t>
            </a:r>
          </a:p>
        </p:txBody>
      </p:sp>
      <p:sp>
        <p:nvSpPr>
          <p:cNvPr id="46096" name="Text Box 20"/>
          <p:cNvSpPr txBox="1">
            <a:spLocks noChangeArrowheads="1"/>
          </p:cNvSpPr>
          <p:nvPr/>
        </p:nvSpPr>
        <p:spPr bwMode="auto">
          <a:xfrm>
            <a:off x="4049714" y="31702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D</a:t>
            </a:r>
          </a:p>
        </p:txBody>
      </p:sp>
      <p:sp>
        <p:nvSpPr>
          <p:cNvPr id="46097" name="Text Box 21"/>
          <p:cNvSpPr txBox="1">
            <a:spLocks noChangeArrowheads="1"/>
          </p:cNvSpPr>
          <p:nvPr/>
        </p:nvSpPr>
        <p:spPr bwMode="auto">
          <a:xfrm>
            <a:off x="7707314" y="4805363"/>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C</a:t>
            </a:r>
          </a:p>
        </p:txBody>
      </p:sp>
      <p:sp>
        <p:nvSpPr>
          <p:cNvPr id="46098" name="Text Box 22"/>
          <p:cNvSpPr txBox="1">
            <a:spLocks noChangeArrowheads="1"/>
          </p:cNvSpPr>
          <p:nvPr/>
        </p:nvSpPr>
        <p:spPr bwMode="auto">
          <a:xfrm>
            <a:off x="3224214" y="31575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C</a:t>
            </a:r>
          </a:p>
        </p:txBody>
      </p:sp>
      <p:sp>
        <p:nvSpPr>
          <p:cNvPr id="46099" name="Text Box 23"/>
          <p:cNvSpPr txBox="1">
            <a:spLocks noChangeArrowheads="1"/>
          </p:cNvSpPr>
          <p:nvPr/>
        </p:nvSpPr>
        <p:spPr bwMode="auto">
          <a:xfrm>
            <a:off x="8291514" y="40084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B</a:t>
            </a:r>
          </a:p>
        </p:txBody>
      </p:sp>
      <p:sp>
        <p:nvSpPr>
          <p:cNvPr id="46100" name="Text Box 24"/>
          <p:cNvSpPr txBox="1">
            <a:spLocks noChangeArrowheads="1"/>
          </p:cNvSpPr>
          <p:nvPr/>
        </p:nvSpPr>
        <p:spPr bwMode="auto">
          <a:xfrm>
            <a:off x="4037014" y="25733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B</a:t>
            </a:r>
          </a:p>
        </p:txBody>
      </p:sp>
      <p:sp>
        <p:nvSpPr>
          <p:cNvPr id="46101" name="Text Box 25"/>
          <p:cNvSpPr txBox="1">
            <a:spLocks noChangeArrowheads="1"/>
          </p:cNvSpPr>
          <p:nvPr/>
        </p:nvSpPr>
        <p:spPr bwMode="auto">
          <a:xfrm>
            <a:off x="7713664" y="400208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A</a:t>
            </a:r>
          </a:p>
        </p:txBody>
      </p:sp>
      <p:sp>
        <p:nvSpPr>
          <p:cNvPr id="46102" name="Text Box 26"/>
          <p:cNvSpPr txBox="1">
            <a:spLocks noChangeArrowheads="1"/>
          </p:cNvSpPr>
          <p:nvPr/>
        </p:nvSpPr>
        <p:spPr bwMode="auto">
          <a:xfrm>
            <a:off x="3236914" y="2573338"/>
            <a:ext cx="192087"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lnSpc>
                <a:spcPct val="90000"/>
              </a:lnSpc>
              <a:buSzPct val="130000"/>
              <a:buFont typeface="Times" panose="02020603050405020304" pitchFamily="18" charset="0"/>
              <a:buNone/>
            </a:pPr>
            <a:r>
              <a:rPr kumimoji="0" lang="en-US" altLang="en-US" sz="1900" b="1">
                <a:solidFill>
                  <a:schemeClr val="bg1"/>
                </a:solidFill>
                <a:latin typeface="Arial" panose="020B0604020202020204" pitchFamily="34" charset="0"/>
              </a:rPr>
              <a:t>A</a:t>
            </a:r>
          </a:p>
        </p:txBody>
      </p:sp>
      <p:pic>
        <p:nvPicPr>
          <p:cNvPr id="46103"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52401"/>
            <a:ext cx="3429000" cy="171926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18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133600" y="0"/>
            <a:ext cx="8534400" cy="723900"/>
          </a:xfrm>
        </p:spPr>
        <p:txBody>
          <a:bodyPr/>
          <a:lstStyle/>
          <a:p>
            <a:pPr eaLnBrk="1" hangingPunct="1"/>
            <a:r>
              <a:rPr lang="en-US" altLang="en-US" sz="4600">
                <a:solidFill>
                  <a:schemeClr val="tx1"/>
                </a:solidFill>
              </a:rPr>
              <a:t>Enzymes Lower the E</a:t>
            </a:r>
            <a:r>
              <a:rPr lang="en-US" altLang="en-US" sz="4600" baseline="-25000">
                <a:solidFill>
                  <a:schemeClr val="tx1"/>
                </a:solidFill>
              </a:rPr>
              <a:t>A</a:t>
            </a:r>
            <a:endParaRPr lang="en-US" altLang="en-US" sz="4600">
              <a:solidFill>
                <a:schemeClr val="tx1"/>
              </a:solidFill>
            </a:endParaRPr>
          </a:p>
        </p:txBody>
      </p:sp>
      <p:sp>
        <p:nvSpPr>
          <p:cNvPr id="48131" name="Rectangle 3"/>
          <p:cNvSpPr>
            <a:spLocks noGrp="1" noChangeArrowheads="1"/>
          </p:cNvSpPr>
          <p:nvPr>
            <p:ph type="body" idx="1"/>
          </p:nvPr>
        </p:nvSpPr>
        <p:spPr>
          <a:xfrm>
            <a:off x="1524000" y="609601"/>
            <a:ext cx="9144000" cy="1006475"/>
          </a:xfrm>
        </p:spPr>
        <p:txBody>
          <a:bodyPr>
            <a:normAutofit/>
          </a:bodyPr>
          <a:lstStyle/>
          <a:p>
            <a:pPr eaLnBrk="1" hangingPunct="1"/>
            <a:r>
              <a:rPr lang="en-US" altLang="en-US" sz="2400" dirty="0"/>
              <a:t>Enzymes catalyze reactions by lowering the E</a:t>
            </a:r>
            <a:r>
              <a:rPr lang="en-US" altLang="en-US" sz="2400" baseline="-25000" dirty="0"/>
              <a:t>A</a:t>
            </a:r>
            <a:r>
              <a:rPr lang="en-US" altLang="en-US" sz="2400" dirty="0"/>
              <a:t> barrier</a:t>
            </a:r>
          </a:p>
        </p:txBody>
      </p:sp>
      <p:sp>
        <p:nvSpPr>
          <p:cNvPr id="48132" name="Text Box 9"/>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48133" name="Picture 10" descr="08_15EnzymeAction-L"/>
          <p:cNvPicPr>
            <a:picLocks noChangeAspect="1" noChangeArrowheads="1"/>
          </p:cNvPicPr>
          <p:nvPr/>
        </p:nvPicPr>
        <p:blipFill>
          <a:blip r:embed="rId3">
            <a:extLst>
              <a:ext uri="{28A0092B-C50C-407E-A947-70E740481C1C}">
                <a14:useLocalDpi xmlns:a14="http://schemas.microsoft.com/office/drawing/2010/main" val="0"/>
              </a:ext>
            </a:extLst>
          </a:blip>
          <a:srcRect l="2905" t="9438" b="13174"/>
          <a:stretch>
            <a:fillRect/>
          </a:stretch>
        </p:blipFill>
        <p:spPr bwMode="auto">
          <a:xfrm>
            <a:off x="2667000" y="1968500"/>
            <a:ext cx="800100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219201"/>
            <a:ext cx="2590800" cy="178276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564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524000" y="609600"/>
            <a:ext cx="9144000" cy="4064000"/>
          </a:xfrm>
        </p:spPr>
        <p:txBody>
          <a:bodyPr/>
          <a:lstStyle/>
          <a:p>
            <a:pPr eaLnBrk="1" hangingPunct="1"/>
            <a:r>
              <a:rPr lang="en-US" altLang="en-US" sz="2800" b="1" u="sng" dirty="0"/>
              <a:t>Metabolism</a:t>
            </a:r>
            <a:r>
              <a:rPr lang="en-US" altLang="en-US" sz="2800" b="1" dirty="0"/>
              <a:t>- the total of all chemical reactions done in an organism to store or release energy. (the number of molecules built vs. the amount of molecules broken down) ex. Digestion or building muscle.</a:t>
            </a:r>
          </a:p>
          <a:p>
            <a:pPr eaLnBrk="1" hangingPunct="1"/>
            <a:r>
              <a:rPr lang="en-US" altLang="en-US" sz="2800" dirty="0"/>
              <a:t>A </a:t>
            </a:r>
            <a:r>
              <a:rPr lang="en-US" altLang="en-US" sz="2800" b="1" u="sng" dirty="0"/>
              <a:t>metabolic pathway</a:t>
            </a:r>
            <a:r>
              <a:rPr lang="en-US" altLang="en-US" sz="2800" b="1" dirty="0"/>
              <a:t> begins with a specific molecule and ends with a product and is carried out by </a:t>
            </a:r>
            <a:r>
              <a:rPr lang="en-US" altLang="en-US" sz="2800" b="1" u="sng" dirty="0"/>
              <a:t>enzymes</a:t>
            </a:r>
            <a:r>
              <a:rPr lang="en-US" altLang="en-US" sz="2800" b="1" dirty="0"/>
              <a:t>.</a:t>
            </a:r>
          </a:p>
          <a:p>
            <a:pPr eaLnBrk="1" hangingPunct="1"/>
            <a:endParaRPr lang="en-US" altLang="en-US" sz="2800" b="1" dirty="0"/>
          </a:p>
        </p:txBody>
      </p:sp>
      <p:sp>
        <p:nvSpPr>
          <p:cNvPr id="7171" name="Rectangle 12"/>
          <p:cNvSpPr>
            <a:spLocks noChangeArrowheads="1"/>
          </p:cNvSpPr>
          <p:nvPr/>
        </p:nvSpPr>
        <p:spPr bwMode="auto">
          <a:xfrm>
            <a:off x="2133600" y="0"/>
            <a:ext cx="85344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0850" indent="-450850">
              <a:spcBef>
                <a:spcPct val="45000"/>
              </a:spcBef>
              <a:spcAft>
                <a:spcPct val="20000"/>
              </a:spcAft>
              <a:buClr>
                <a:schemeClr val="tx2"/>
              </a:buClr>
              <a:buChar char="•"/>
              <a:defRPr sz="3000">
                <a:solidFill>
                  <a:schemeClr val="tx1"/>
                </a:solidFill>
                <a:latin typeface="Arial" panose="020B0604020202020204" pitchFamily="34" charset="0"/>
                <a:cs typeface="Arial" panose="020B0604020202020204" pitchFamily="34" charset="0"/>
              </a:defRPr>
            </a:lvl1pPr>
            <a:lvl2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2pPr>
            <a:lvl3pPr marL="450850" indent="-450850">
              <a:spcBef>
                <a:spcPct val="45000"/>
              </a:spcBef>
              <a:spcAft>
                <a:spcPct val="20000"/>
              </a:spcAft>
              <a:buClr>
                <a:schemeClr val="tx2"/>
              </a:buClr>
              <a:buFont typeface="Times New Roman" panose="02020603050405020304" pitchFamily="18" charset="0"/>
              <a:buChar char="•"/>
              <a:defRPr sz="2800">
                <a:solidFill>
                  <a:schemeClr val="tx1"/>
                </a:solidFill>
                <a:latin typeface="Arial" panose="020B0604020202020204" pitchFamily="34" charset="0"/>
                <a:cs typeface="Arial" panose="020B0604020202020204" pitchFamily="34" charset="0"/>
              </a:defRPr>
            </a:lvl3pPr>
            <a:lvl4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4pPr>
            <a:lvl5pPr marL="450850" indent="-45085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5pPr>
            <a:lvl6pPr marL="9080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6pPr>
            <a:lvl7pPr marL="13652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7pPr>
            <a:lvl8pPr marL="18224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8pPr>
            <a:lvl9pPr marL="2279650" indent="-450850" eaLnBrk="0" fontAlgn="base" hangingPunct="0">
              <a:spcBef>
                <a:spcPct val="45000"/>
              </a:spcBef>
              <a:spcAft>
                <a:spcPct val="20000"/>
              </a:spcAft>
              <a:buClr>
                <a:schemeClr val="tx2"/>
              </a:buClr>
              <a:buFont typeface="Times New Roman" panose="02020603050405020304" pitchFamily="18" charset="0"/>
              <a:buChar char="•"/>
              <a:defRPr sz="2600">
                <a:solidFill>
                  <a:schemeClr val="tx1"/>
                </a:solidFill>
                <a:latin typeface="Arial" panose="020B0604020202020204" pitchFamily="34" charset="0"/>
                <a:cs typeface="Arial" panose="020B0604020202020204" pitchFamily="34" charset="0"/>
              </a:defRPr>
            </a:lvl9pPr>
          </a:lstStyle>
          <a:p>
            <a:pPr algn="ctr" eaLnBrk="1" hangingPunct="1">
              <a:lnSpc>
                <a:spcPct val="90000"/>
              </a:lnSpc>
              <a:spcBef>
                <a:spcPct val="0"/>
              </a:spcBef>
              <a:spcAft>
                <a:spcPct val="0"/>
              </a:spcAft>
              <a:buClrTx/>
              <a:buFontTx/>
              <a:buNone/>
            </a:pPr>
            <a:r>
              <a:rPr lang="en-US" altLang="en-US" sz="4600" b="1">
                <a:latin typeface="Times New Roman" panose="02020603050405020304" pitchFamily="18" charset="0"/>
              </a:rPr>
              <a:t>Metabolism</a:t>
            </a:r>
            <a:endParaRPr lang="en-US" altLang="en-US" b="1">
              <a:solidFill>
                <a:schemeClr val="tx2"/>
              </a:solidFill>
              <a:latin typeface="Times New Roman" panose="02020603050405020304" pitchFamily="18" charset="0"/>
            </a:endParaRPr>
          </a:p>
        </p:txBody>
      </p:sp>
      <p:pic>
        <p:nvPicPr>
          <p:cNvPr id="7172" name="Picture 15" descr="08_UN01InText-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4191000"/>
            <a:ext cx="8534400"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4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752600" y="635794"/>
            <a:ext cx="8534400" cy="723900"/>
          </a:xfrm>
        </p:spPr>
        <p:txBody>
          <a:bodyPr/>
          <a:lstStyle/>
          <a:p>
            <a:pPr algn="ctr" eaLnBrk="1" hangingPunct="1"/>
            <a:r>
              <a:rPr lang="en-US" altLang="en-US" sz="4600" b="1" dirty="0">
                <a:solidFill>
                  <a:schemeClr val="tx1"/>
                </a:solidFill>
              </a:rPr>
              <a:t>How E</a:t>
            </a:r>
            <a:r>
              <a:rPr lang="en-US" altLang="en-US" sz="4600" b="1" baseline="-25000" dirty="0">
                <a:solidFill>
                  <a:schemeClr val="tx1"/>
                </a:solidFill>
              </a:rPr>
              <a:t>A </a:t>
            </a:r>
            <a:r>
              <a:rPr lang="en-US" altLang="en-US" sz="4600" b="1" dirty="0">
                <a:solidFill>
                  <a:schemeClr val="tx1"/>
                </a:solidFill>
              </a:rPr>
              <a:t>is lowered </a:t>
            </a:r>
            <a:endParaRPr lang="en-US" altLang="en-US" sz="4600" b="1" baseline="-25000" dirty="0">
              <a:solidFill>
                <a:schemeClr val="tx1"/>
              </a:solidFill>
            </a:endParaRPr>
          </a:p>
        </p:txBody>
      </p:sp>
      <p:sp>
        <p:nvSpPr>
          <p:cNvPr id="52227" name="Rectangle 3"/>
          <p:cNvSpPr>
            <a:spLocks noGrp="1" noChangeArrowheads="1"/>
          </p:cNvSpPr>
          <p:nvPr>
            <p:ph type="body" idx="1"/>
          </p:nvPr>
        </p:nvSpPr>
        <p:spPr>
          <a:xfrm>
            <a:off x="1447800" y="1663700"/>
            <a:ext cx="9144000" cy="3703638"/>
          </a:xfrm>
        </p:spPr>
        <p:txBody>
          <a:bodyPr/>
          <a:lstStyle/>
          <a:p>
            <a:pPr eaLnBrk="1" hangingPunct="1"/>
            <a:r>
              <a:rPr lang="en-US" altLang="en-US" sz="2800" b="1" dirty="0"/>
              <a:t>The active site can lower an E</a:t>
            </a:r>
            <a:r>
              <a:rPr lang="en-US" altLang="en-US" sz="2800" b="1" baseline="-25000" dirty="0"/>
              <a:t>A</a:t>
            </a:r>
            <a:r>
              <a:rPr lang="en-US" altLang="en-US" sz="2800" b="1" dirty="0"/>
              <a:t> barrier by:</a:t>
            </a:r>
          </a:p>
          <a:p>
            <a:pPr lvl="1" eaLnBrk="1" hangingPunct="1">
              <a:spcBef>
                <a:spcPct val="18000"/>
              </a:spcBef>
            </a:pPr>
            <a:r>
              <a:rPr lang="en-US" altLang="en-US" sz="2800" b="1" dirty="0"/>
              <a:t>Orienting substrates correctly</a:t>
            </a:r>
          </a:p>
          <a:p>
            <a:pPr lvl="1" eaLnBrk="1" hangingPunct="1">
              <a:spcBef>
                <a:spcPct val="18000"/>
              </a:spcBef>
            </a:pPr>
            <a:r>
              <a:rPr lang="en-US" altLang="en-US" sz="2800" b="1" dirty="0"/>
              <a:t>Straining substrate bonds</a:t>
            </a:r>
          </a:p>
          <a:p>
            <a:pPr marL="45720" indent="0" eaLnBrk="1" hangingPunct="1">
              <a:buNone/>
            </a:pPr>
            <a:endParaRPr lang="en-US" altLang="en-US" sz="3200" dirty="0"/>
          </a:p>
        </p:txBody>
      </p:sp>
      <p:sp>
        <p:nvSpPr>
          <p:cNvPr id="52228"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spTree>
    <p:extLst>
      <p:ext uri="{BB962C8B-B14F-4D97-AF65-F5344CB8AC3E}">
        <p14:creationId xmlns:p14="http://schemas.microsoft.com/office/powerpoint/2010/main" val="2322660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752600" y="0"/>
            <a:ext cx="8534400" cy="723900"/>
          </a:xfrm>
        </p:spPr>
        <p:txBody>
          <a:bodyPr/>
          <a:lstStyle/>
          <a:p>
            <a:pPr algn="ctr" eaLnBrk="1" hangingPunct="1"/>
            <a:r>
              <a:rPr lang="en-US" altLang="en-US" sz="4600" b="1" dirty="0">
                <a:solidFill>
                  <a:schemeClr val="tx1"/>
                </a:solidFill>
              </a:rPr>
              <a:t>Enzyme Denaturation</a:t>
            </a:r>
          </a:p>
        </p:txBody>
      </p:sp>
      <p:sp>
        <p:nvSpPr>
          <p:cNvPr id="56323" name="Rectangle 3"/>
          <p:cNvSpPr>
            <a:spLocks noGrp="1" noChangeArrowheads="1"/>
          </p:cNvSpPr>
          <p:nvPr>
            <p:ph type="body" idx="1"/>
          </p:nvPr>
        </p:nvSpPr>
        <p:spPr>
          <a:xfrm>
            <a:off x="368300" y="723900"/>
            <a:ext cx="9144000" cy="1555750"/>
          </a:xfrm>
        </p:spPr>
        <p:txBody>
          <a:bodyPr>
            <a:normAutofit/>
          </a:bodyPr>
          <a:lstStyle/>
          <a:p>
            <a:pPr eaLnBrk="1" hangingPunct="1"/>
            <a:r>
              <a:rPr lang="en-US" altLang="en-US" sz="2800" b="1" dirty="0"/>
              <a:t>An enzyme’s activity can be affected by general environmental factors, such as temperature, pH, salinity, and solute concentration.</a:t>
            </a:r>
          </a:p>
        </p:txBody>
      </p:sp>
      <p:sp>
        <p:nvSpPr>
          <p:cNvPr id="56324"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56325" name="Picture 7" descr="08_18-EnzymeEnviroFactor-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9426" y="1644650"/>
            <a:ext cx="43846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605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Cofactors</a:t>
            </a:r>
          </a:p>
        </p:txBody>
      </p:sp>
      <p:sp>
        <p:nvSpPr>
          <p:cNvPr id="58371" name="Rectangle 3"/>
          <p:cNvSpPr>
            <a:spLocks noGrp="1" noChangeArrowheads="1"/>
          </p:cNvSpPr>
          <p:nvPr>
            <p:ph type="body" idx="1"/>
          </p:nvPr>
        </p:nvSpPr>
        <p:spPr>
          <a:xfrm>
            <a:off x="1524000" y="685801"/>
            <a:ext cx="9144000" cy="2060575"/>
          </a:xfrm>
        </p:spPr>
        <p:txBody>
          <a:bodyPr>
            <a:normAutofit lnSpcReduction="10000"/>
          </a:bodyPr>
          <a:lstStyle/>
          <a:p>
            <a:pPr eaLnBrk="1" hangingPunct="1"/>
            <a:r>
              <a:rPr lang="en-US" altLang="en-US" sz="2400" b="1" dirty="0"/>
              <a:t>Cofactors - are </a:t>
            </a:r>
            <a:r>
              <a:rPr lang="en-US" altLang="en-US" sz="2400" b="1" dirty="0" err="1"/>
              <a:t>nonprotein</a:t>
            </a:r>
            <a:r>
              <a:rPr lang="en-US" altLang="en-US" sz="2400" b="1" dirty="0"/>
              <a:t> enzyme helpers. Ex- minerals (ex- Zinc, Iron)</a:t>
            </a:r>
          </a:p>
          <a:p>
            <a:pPr eaLnBrk="1" hangingPunct="1"/>
            <a:r>
              <a:rPr lang="en-US" altLang="en-US" sz="2400" b="1" dirty="0"/>
              <a:t>Coenzyme - An organic cofactor (ex. Vitamins)</a:t>
            </a:r>
          </a:p>
          <a:p>
            <a:pPr eaLnBrk="1" hangingPunct="1"/>
            <a:r>
              <a:rPr lang="en-US" altLang="en-US" sz="2400" b="1" dirty="0"/>
              <a:t>Both of these help maintain the integrity of the enzyme and the active site</a:t>
            </a:r>
          </a:p>
          <a:p>
            <a:pPr eaLnBrk="1" hangingPunct="1">
              <a:buFontTx/>
              <a:buNone/>
            </a:pPr>
            <a:endParaRPr lang="en-US" altLang="en-US" dirty="0"/>
          </a:p>
        </p:txBody>
      </p:sp>
      <p:sp>
        <p:nvSpPr>
          <p:cNvPr id="58372"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583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0207" y="2678336"/>
            <a:ext cx="2961619" cy="3557363"/>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51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752600" y="0"/>
            <a:ext cx="8534400" cy="723900"/>
          </a:xfrm>
        </p:spPr>
        <p:txBody>
          <a:bodyPr/>
          <a:lstStyle/>
          <a:p>
            <a:pPr algn="ctr" eaLnBrk="1" hangingPunct="1"/>
            <a:r>
              <a:rPr lang="en-US" altLang="en-US" sz="4600" b="1" dirty="0">
                <a:solidFill>
                  <a:schemeClr val="tx1"/>
                </a:solidFill>
              </a:rPr>
              <a:t>Enzyme Inhibitors</a:t>
            </a:r>
          </a:p>
        </p:txBody>
      </p:sp>
      <p:sp>
        <p:nvSpPr>
          <p:cNvPr id="60419" name="Rectangle 3"/>
          <p:cNvSpPr>
            <a:spLocks noGrp="1" noChangeArrowheads="1"/>
          </p:cNvSpPr>
          <p:nvPr>
            <p:ph type="body" idx="1"/>
          </p:nvPr>
        </p:nvSpPr>
        <p:spPr>
          <a:xfrm>
            <a:off x="1524000" y="685800"/>
            <a:ext cx="8534400" cy="3081338"/>
          </a:xfrm>
        </p:spPr>
        <p:txBody>
          <a:bodyPr>
            <a:normAutofit lnSpcReduction="10000"/>
          </a:bodyPr>
          <a:lstStyle/>
          <a:p>
            <a:pPr eaLnBrk="1" hangingPunct="1">
              <a:spcBef>
                <a:spcPct val="0"/>
              </a:spcBef>
              <a:spcAft>
                <a:spcPct val="0"/>
              </a:spcAft>
            </a:pPr>
            <a:r>
              <a:rPr lang="en-US" altLang="en-US" sz="2800" b="1" u="sng"/>
              <a:t>Competitive inhibitors</a:t>
            </a:r>
            <a:r>
              <a:rPr lang="en-US" altLang="en-US" sz="2800" b="1"/>
              <a:t> </a:t>
            </a:r>
            <a:r>
              <a:rPr lang="en-US" altLang="en-US" sz="2800"/>
              <a:t>bind to the active site of an enzyme, competing with the substrate</a:t>
            </a:r>
          </a:p>
          <a:p>
            <a:pPr eaLnBrk="1" hangingPunct="1">
              <a:spcBef>
                <a:spcPct val="0"/>
              </a:spcBef>
              <a:spcAft>
                <a:spcPct val="0"/>
              </a:spcAft>
            </a:pPr>
            <a:r>
              <a:rPr lang="en-US" altLang="en-US" sz="2800" b="1" u="sng"/>
              <a:t>Noncompetitive inhibitors</a:t>
            </a:r>
            <a:r>
              <a:rPr lang="en-US" altLang="en-US" sz="2800" b="1"/>
              <a:t> </a:t>
            </a:r>
            <a:r>
              <a:rPr lang="en-US" altLang="en-US" sz="2800"/>
              <a:t>bind to another part of an enzyme, causing the enzyme to change shape and making the active site less effective</a:t>
            </a:r>
          </a:p>
          <a:p>
            <a:pPr eaLnBrk="1" hangingPunct="1">
              <a:spcBef>
                <a:spcPct val="0"/>
              </a:spcBef>
              <a:spcAft>
                <a:spcPct val="0"/>
              </a:spcAft>
            </a:pPr>
            <a:r>
              <a:rPr lang="en-US" altLang="en-US" sz="2800"/>
              <a:t>Examples of inhibitors include toxins, poisons, pesticides, and antibiotics</a:t>
            </a:r>
          </a:p>
        </p:txBody>
      </p:sp>
      <p:sp>
        <p:nvSpPr>
          <p:cNvPr id="60420" name="Text Box 29"/>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60421" name="Picture 31" descr="08_19Enzymelnhibitio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632200"/>
            <a:ext cx="8096250"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267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a:bodyPr>
          <a:lstStyle/>
          <a:p>
            <a:pPr eaLnBrk="1" hangingPunct="1"/>
            <a:r>
              <a:rPr lang="en-US" altLang="en-US" sz="4000" b="1" dirty="0"/>
              <a:t>Enzymes</a:t>
            </a:r>
          </a:p>
        </p:txBody>
      </p:sp>
      <p:sp>
        <p:nvSpPr>
          <p:cNvPr id="36867" name="Rectangle 3"/>
          <p:cNvSpPr>
            <a:spLocks noGrp="1" noChangeArrowheads="1"/>
          </p:cNvSpPr>
          <p:nvPr>
            <p:ph type="body" idx="1"/>
          </p:nvPr>
        </p:nvSpPr>
        <p:spPr>
          <a:xfrm>
            <a:off x="1341120" y="1762252"/>
            <a:ext cx="9509760" cy="4343400"/>
          </a:xfrm>
        </p:spPr>
        <p:txBody>
          <a:bodyPr>
            <a:normAutofit/>
          </a:bodyPr>
          <a:lstStyle/>
          <a:p>
            <a:pPr eaLnBrk="1" hangingPunct="1">
              <a:lnSpc>
                <a:spcPct val="80000"/>
              </a:lnSpc>
            </a:pPr>
            <a:r>
              <a:rPr lang="en-US" altLang="en-US" sz="2800" b="1" u="sng" dirty="0">
                <a:latin typeface="Aharoni" panose="02010803020104030203" pitchFamily="2" charset="-79"/>
                <a:cs typeface="Aharoni" panose="02010803020104030203" pitchFamily="2" charset="-79"/>
              </a:rPr>
              <a:t>Competitive Inhibitor</a:t>
            </a:r>
            <a:r>
              <a:rPr lang="en-US" altLang="en-US" sz="2800" dirty="0">
                <a:latin typeface="Aharoni" panose="02010803020104030203" pitchFamily="2" charset="-79"/>
                <a:cs typeface="Aharoni" panose="02010803020104030203" pitchFamily="2" charset="-79"/>
              </a:rPr>
              <a:t>:</a:t>
            </a:r>
          </a:p>
          <a:p>
            <a:pPr lvl="1">
              <a:lnSpc>
                <a:spcPct val="80000"/>
              </a:lnSpc>
            </a:pPr>
            <a:r>
              <a:rPr lang="en-US" altLang="en-US" sz="2600" b="1" dirty="0">
                <a:latin typeface="Aharoni" panose="02010803020104030203" pitchFamily="2" charset="-79"/>
                <a:cs typeface="Aharoni" panose="02010803020104030203" pitchFamily="2" charset="-79"/>
              </a:rPr>
              <a:t>Takes the place of the normal substrate and does not change the ‘shape’ of the active site. Usually reversible</a:t>
            </a:r>
          </a:p>
          <a:p>
            <a:pPr lvl="1">
              <a:lnSpc>
                <a:spcPct val="80000"/>
              </a:lnSpc>
            </a:pPr>
            <a:endParaRPr lang="en-US" altLang="en-US" sz="2600" b="1" dirty="0">
              <a:latin typeface="Aharoni" panose="02010803020104030203" pitchFamily="2" charset="-79"/>
              <a:cs typeface="Aharoni" panose="02010803020104030203" pitchFamily="2" charset="-79"/>
            </a:endParaRPr>
          </a:p>
        </p:txBody>
      </p:sp>
      <p:pic>
        <p:nvPicPr>
          <p:cNvPr id="5122" name="Picture 2" descr="Image result for enzymes competitive in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3100" y="3394075"/>
            <a:ext cx="4978399" cy="218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25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Enzymes</a:t>
            </a:r>
          </a:p>
        </p:txBody>
      </p:sp>
      <p:sp>
        <p:nvSpPr>
          <p:cNvPr id="3" name="Content Placeholder 2"/>
          <p:cNvSpPr>
            <a:spLocks noGrp="1"/>
          </p:cNvSpPr>
          <p:nvPr>
            <p:ph idx="1"/>
          </p:nvPr>
        </p:nvSpPr>
        <p:spPr/>
        <p:txBody>
          <a:bodyPr/>
          <a:lstStyle/>
          <a:p>
            <a:pPr>
              <a:lnSpc>
                <a:spcPct val="80000"/>
              </a:lnSpc>
            </a:pPr>
            <a:r>
              <a:rPr lang="en-US" altLang="en-US" sz="2800" b="1" u="sng" dirty="0"/>
              <a:t>Non-Competitive Inhibitor</a:t>
            </a:r>
            <a:endParaRPr lang="en-US" altLang="en-US" sz="2800" u="sng" dirty="0"/>
          </a:p>
          <a:p>
            <a:pPr lvl="1">
              <a:lnSpc>
                <a:spcPct val="80000"/>
              </a:lnSpc>
            </a:pPr>
            <a:r>
              <a:rPr lang="en-US" altLang="en-US" sz="2600" dirty="0"/>
              <a:t> </a:t>
            </a:r>
            <a:r>
              <a:rPr lang="en-US" altLang="en-US" sz="2600" b="1" dirty="0">
                <a:latin typeface="Aharoni" panose="02010803020104030203" pitchFamily="2" charset="-79"/>
                <a:cs typeface="Aharoni" panose="02010803020104030203" pitchFamily="2" charset="-79"/>
              </a:rPr>
              <a:t>Attaches to the </a:t>
            </a:r>
            <a:r>
              <a:rPr lang="en-US" altLang="en-US" sz="2600" b="1" u="sng" dirty="0">
                <a:latin typeface="Aharoni" panose="02010803020104030203" pitchFamily="2" charset="-79"/>
                <a:cs typeface="Aharoni" panose="02010803020104030203" pitchFamily="2" charset="-79"/>
              </a:rPr>
              <a:t>allosteric site </a:t>
            </a:r>
            <a:r>
              <a:rPr lang="en-US" altLang="en-US" sz="2600" b="1" dirty="0">
                <a:latin typeface="Aharoni" panose="02010803020104030203" pitchFamily="2" charset="-79"/>
                <a:cs typeface="Aharoni" panose="02010803020104030203" pitchFamily="2" charset="-79"/>
              </a:rPr>
              <a:t>(different than the active site) and thus changes the shape of the enzyme, and thereby the active site. Many are non reversible. Ex- DDT-pesticide that attaches to a central nervous system enzyme of insects.  Results in death.  Ex- Penicillin.  Binds to bacterial enzyme that inhibits it from making cell wall</a:t>
            </a:r>
          </a:p>
          <a:p>
            <a:endParaRPr lang="en-US" dirty="0"/>
          </a:p>
        </p:txBody>
      </p:sp>
      <p:sp>
        <p:nvSpPr>
          <p:cNvPr id="4" name="AutoShape 2" descr="Image result for enzymes non competitive inhibi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007100" y="4229100"/>
            <a:ext cx="3810000" cy="1589087"/>
          </a:xfrm>
          <a:prstGeom prst="rect">
            <a:avLst/>
          </a:prstGeom>
        </p:spPr>
      </p:pic>
    </p:spTree>
    <p:extLst>
      <p:ext uri="{BB962C8B-B14F-4D97-AF65-F5344CB8AC3E}">
        <p14:creationId xmlns:p14="http://schemas.microsoft.com/office/powerpoint/2010/main" val="135462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enzymes competitive inhibi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0" y="736600"/>
            <a:ext cx="6159500" cy="4991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38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0" y="0"/>
            <a:ext cx="8534400" cy="723900"/>
          </a:xfrm>
        </p:spPr>
        <p:txBody>
          <a:bodyPr/>
          <a:lstStyle/>
          <a:p>
            <a:pPr eaLnBrk="1" hangingPunct="1"/>
            <a:r>
              <a:rPr lang="en-US" altLang="en-US" sz="4600">
                <a:solidFill>
                  <a:schemeClr val="tx1"/>
                </a:solidFill>
              </a:rPr>
              <a:t>Feedback Inhibition</a:t>
            </a:r>
          </a:p>
        </p:txBody>
      </p:sp>
      <p:sp>
        <p:nvSpPr>
          <p:cNvPr id="67587" name="Rectangle 3"/>
          <p:cNvSpPr>
            <a:spLocks noGrp="1" noChangeArrowheads="1"/>
          </p:cNvSpPr>
          <p:nvPr>
            <p:ph type="body" idx="1"/>
          </p:nvPr>
        </p:nvSpPr>
        <p:spPr>
          <a:xfrm>
            <a:off x="1524000" y="609601"/>
            <a:ext cx="9144000" cy="2378075"/>
          </a:xfrm>
        </p:spPr>
        <p:txBody>
          <a:bodyPr>
            <a:normAutofit/>
          </a:bodyPr>
          <a:lstStyle/>
          <a:p>
            <a:pPr eaLnBrk="1" hangingPunct="1">
              <a:spcBef>
                <a:spcPct val="0"/>
              </a:spcBef>
              <a:spcAft>
                <a:spcPct val="0"/>
              </a:spcAft>
            </a:pPr>
            <a:r>
              <a:rPr lang="en-US" altLang="en-US" sz="2800" dirty="0"/>
              <a:t>In </a:t>
            </a:r>
            <a:r>
              <a:rPr lang="en-US" altLang="en-US" sz="2800" b="1" dirty="0"/>
              <a:t>feedback inhibition</a:t>
            </a:r>
            <a:r>
              <a:rPr lang="en-US" altLang="en-US" sz="2800" dirty="0"/>
              <a:t>, </a:t>
            </a:r>
          </a:p>
          <a:p>
            <a:pPr eaLnBrk="1" hangingPunct="1">
              <a:spcBef>
                <a:spcPct val="0"/>
              </a:spcBef>
              <a:spcAft>
                <a:spcPct val="0"/>
              </a:spcAft>
              <a:buFontTx/>
              <a:buNone/>
            </a:pPr>
            <a:r>
              <a:rPr lang="en-US" altLang="en-US" sz="2800" dirty="0"/>
              <a:t>the end product of a </a:t>
            </a:r>
          </a:p>
          <a:p>
            <a:pPr eaLnBrk="1" hangingPunct="1">
              <a:spcBef>
                <a:spcPct val="0"/>
              </a:spcBef>
              <a:spcAft>
                <a:spcPct val="0"/>
              </a:spcAft>
              <a:buFontTx/>
              <a:buNone/>
            </a:pPr>
            <a:r>
              <a:rPr lang="en-US" altLang="en-US" sz="2800" dirty="0"/>
              <a:t>metabolic pathway shuts </a:t>
            </a:r>
          </a:p>
          <a:p>
            <a:pPr eaLnBrk="1" hangingPunct="1">
              <a:spcBef>
                <a:spcPct val="0"/>
              </a:spcBef>
              <a:spcAft>
                <a:spcPct val="0"/>
              </a:spcAft>
              <a:buFontTx/>
              <a:buNone/>
            </a:pPr>
            <a:r>
              <a:rPr lang="en-US" altLang="en-US" sz="2800" dirty="0"/>
              <a:t>down the pathway.</a:t>
            </a:r>
          </a:p>
          <a:p>
            <a:pPr eaLnBrk="1" hangingPunct="1">
              <a:spcBef>
                <a:spcPct val="0"/>
              </a:spcBef>
              <a:spcAft>
                <a:spcPct val="0"/>
              </a:spcAft>
              <a:buFontTx/>
              <a:buNone/>
            </a:pPr>
            <a:r>
              <a:rPr lang="en-US" altLang="en-US" sz="2800" dirty="0"/>
              <a:t>Ex. thermostat.</a:t>
            </a:r>
          </a:p>
        </p:txBody>
      </p:sp>
      <p:sp>
        <p:nvSpPr>
          <p:cNvPr id="67588"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67589" name="Picture 7" descr="08_22FeedbackInhibition-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1588" y="762000"/>
            <a:ext cx="43164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511676"/>
            <a:ext cx="3657600" cy="2346325"/>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5870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1016000" y="946912"/>
            <a:ext cx="10012680" cy="1088136"/>
          </a:xfrm>
        </p:spPr>
        <p:txBody>
          <a:bodyPr>
            <a:normAutofit/>
          </a:bodyPr>
          <a:lstStyle/>
          <a:p>
            <a:r>
              <a:rPr lang="en-US" altLang="en-US" sz="3600" b="1" dirty="0"/>
              <a:t>Homework</a:t>
            </a:r>
            <a:r>
              <a:rPr lang="en-US" altLang="en-US" sz="3600" dirty="0"/>
              <a:t>:  Look this up! What is Apoptosis?</a:t>
            </a:r>
            <a:br>
              <a:rPr lang="en-US" altLang="en-US" sz="3600" dirty="0"/>
            </a:br>
            <a:r>
              <a:rPr lang="en-US" altLang="en-US" sz="2800" i="1" dirty="0"/>
              <a:t>(Should have done this in last unit)</a:t>
            </a:r>
          </a:p>
        </p:txBody>
      </p:sp>
    </p:spTree>
    <p:extLst>
      <p:ext uri="{BB962C8B-B14F-4D97-AF65-F5344CB8AC3E}">
        <p14:creationId xmlns:p14="http://schemas.microsoft.com/office/powerpoint/2010/main" val="3714053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1413641" y="928687"/>
            <a:ext cx="9144000" cy="2219325"/>
          </a:xfrm>
        </p:spPr>
        <p:txBody>
          <a:bodyPr>
            <a:normAutofit/>
          </a:bodyPr>
          <a:lstStyle/>
          <a:p>
            <a:pPr eaLnBrk="1" hangingPunct="1"/>
            <a:r>
              <a:rPr lang="en-US" altLang="en-US" sz="2800" b="1" dirty="0"/>
              <a:t>Catabolic pathways </a:t>
            </a:r>
            <a:r>
              <a:rPr lang="en-US" altLang="en-US" sz="2800" dirty="0"/>
              <a:t>release energy by breaking down molecules into simpler compounds.</a:t>
            </a:r>
          </a:p>
          <a:p>
            <a:pPr eaLnBrk="1" hangingPunct="1"/>
            <a:r>
              <a:rPr lang="en-US" altLang="en-US" sz="2800" dirty="0"/>
              <a:t>Ex. Cellular respiration, the breakdown of glucose to release energy in humans.</a:t>
            </a:r>
          </a:p>
        </p:txBody>
      </p:sp>
      <p:sp>
        <p:nvSpPr>
          <p:cNvPr id="9219"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sp>
        <p:nvSpPr>
          <p:cNvPr id="9220" name="Rectangle 11"/>
          <p:cNvSpPr>
            <a:spLocks noGrp="1" noChangeArrowheads="1"/>
          </p:cNvSpPr>
          <p:nvPr>
            <p:ph type="title"/>
          </p:nvPr>
        </p:nvSpPr>
        <p:spPr>
          <a:xfrm>
            <a:off x="1828800" y="0"/>
            <a:ext cx="8534400" cy="723900"/>
          </a:xfrm>
          <a:noFill/>
        </p:spPr>
        <p:txBody>
          <a:bodyPr/>
          <a:lstStyle/>
          <a:p>
            <a:pPr algn="ctr" eaLnBrk="1" hangingPunct="1"/>
            <a:r>
              <a:rPr lang="en-US" altLang="en-US" sz="4600" b="1" dirty="0">
                <a:solidFill>
                  <a:schemeClr val="tx1"/>
                </a:solidFill>
              </a:rPr>
              <a:t>Catabolic Pathways</a:t>
            </a:r>
          </a:p>
        </p:txBody>
      </p:sp>
      <p:pic>
        <p:nvPicPr>
          <p:cNvPr id="9221" name="Picture 14"/>
          <p:cNvPicPr>
            <a:picLocks noChangeAspect="1" noChangeArrowheads="1"/>
          </p:cNvPicPr>
          <p:nvPr/>
        </p:nvPicPr>
        <p:blipFill>
          <a:blip r:embed="rId3">
            <a:extLst>
              <a:ext uri="{28A0092B-C50C-407E-A947-70E740481C1C}">
                <a14:useLocalDpi xmlns:a14="http://schemas.microsoft.com/office/drawing/2010/main" val="0"/>
              </a:ext>
            </a:extLst>
          </a:blip>
          <a:srcRect l="9714" t="38464" r="9714" b="37125"/>
          <a:stretch>
            <a:fillRect/>
          </a:stretch>
        </p:blipFill>
        <p:spPr bwMode="auto">
          <a:xfrm>
            <a:off x="1524000" y="3352800"/>
            <a:ext cx="9144000" cy="25146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408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1397876" y="723900"/>
            <a:ext cx="9144000" cy="3730625"/>
          </a:xfrm>
        </p:spPr>
        <p:txBody>
          <a:bodyPr/>
          <a:lstStyle/>
          <a:p>
            <a:pPr eaLnBrk="1" hangingPunct="1"/>
            <a:r>
              <a:rPr lang="en-US" altLang="en-US" sz="2800" b="1" dirty="0"/>
              <a:t>Anabolic pathways </a:t>
            </a:r>
            <a:r>
              <a:rPr lang="en-US" altLang="en-US" sz="2800" dirty="0"/>
              <a:t>use energy to build molecules.</a:t>
            </a:r>
          </a:p>
          <a:p>
            <a:pPr eaLnBrk="1" hangingPunct="1"/>
            <a:r>
              <a:rPr lang="en-US" altLang="en-US" sz="2800" dirty="0"/>
              <a:t>The synthesis of protein from amino acids to be used in muscles is an example of anabolism.</a:t>
            </a:r>
          </a:p>
          <a:p>
            <a:pPr eaLnBrk="1" hangingPunct="1">
              <a:buFontTx/>
              <a:buNone/>
            </a:pPr>
            <a:endParaRPr lang="en-US" altLang="en-US" dirty="0"/>
          </a:p>
          <a:p>
            <a:pPr eaLnBrk="1" hangingPunct="1"/>
            <a:endParaRPr lang="en-US" altLang="en-US" dirty="0"/>
          </a:p>
        </p:txBody>
      </p:sp>
      <p:sp>
        <p:nvSpPr>
          <p:cNvPr id="11267"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sp>
        <p:nvSpPr>
          <p:cNvPr id="11268" name="Rectangle 7"/>
          <p:cNvSpPr>
            <a:spLocks noGrp="1" noChangeArrowheads="1"/>
          </p:cNvSpPr>
          <p:nvPr>
            <p:ph type="title"/>
          </p:nvPr>
        </p:nvSpPr>
        <p:spPr>
          <a:xfrm>
            <a:off x="1828800" y="0"/>
            <a:ext cx="8534400" cy="723900"/>
          </a:xfrm>
          <a:noFill/>
        </p:spPr>
        <p:txBody>
          <a:bodyPr/>
          <a:lstStyle/>
          <a:p>
            <a:pPr algn="ctr" eaLnBrk="1" hangingPunct="1"/>
            <a:r>
              <a:rPr lang="en-US" altLang="en-US" sz="4600" b="1" dirty="0">
                <a:solidFill>
                  <a:schemeClr val="tx1"/>
                </a:solidFill>
              </a:rPr>
              <a:t>Anabolic Pathways</a:t>
            </a:r>
          </a:p>
        </p:txBody>
      </p:sp>
      <p:pic>
        <p:nvPicPr>
          <p:cNvPr id="1126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764" y="2743200"/>
            <a:ext cx="3424237" cy="41148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950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Thermodynamics</a:t>
            </a:r>
          </a:p>
        </p:txBody>
      </p:sp>
      <p:sp>
        <p:nvSpPr>
          <p:cNvPr id="13315" name="Rectangle 3"/>
          <p:cNvSpPr>
            <a:spLocks noGrp="1" noChangeArrowheads="1"/>
          </p:cNvSpPr>
          <p:nvPr>
            <p:ph type="body" idx="1"/>
          </p:nvPr>
        </p:nvSpPr>
        <p:spPr>
          <a:xfrm>
            <a:off x="1177158" y="800100"/>
            <a:ext cx="5867400" cy="1920875"/>
          </a:xfrm>
        </p:spPr>
        <p:txBody>
          <a:bodyPr/>
          <a:lstStyle/>
          <a:p>
            <a:pPr eaLnBrk="1" hangingPunct="1">
              <a:spcBef>
                <a:spcPct val="0"/>
              </a:spcBef>
              <a:spcAft>
                <a:spcPct val="0"/>
              </a:spcAft>
            </a:pPr>
            <a:r>
              <a:rPr lang="en-US" altLang="en-US" sz="2800" b="1" dirty="0"/>
              <a:t>Thermodynamics </a:t>
            </a:r>
            <a:r>
              <a:rPr lang="en-US" altLang="en-US" sz="2800" dirty="0"/>
              <a:t>is </a:t>
            </a:r>
          </a:p>
          <a:p>
            <a:pPr eaLnBrk="1" hangingPunct="1">
              <a:spcBef>
                <a:spcPct val="0"/>
              </a:spcBef>
              <a:spcAft>
                <a:spcPct val="0"/>
              </a:spcAft>
              <a:buFontTx/>
              <a:buNone/>
            </a:pPr>
            <a:r>
              <a:rPr lang="en-US" altLang="en-US" sz="2800" dirty="0"/>
              <a:t>the study of energy</a:t>
            </a:r>
          </a:p>
          <a:p>
            <a:pPr eaLnBrk="1" hangingPunct="1">
              <a:spcBef>
                <a:spcPct val="0"/>
              </a:spcBef>
              <a:spcAft>
                <a:spcPct val="0"/>
              </a:spcAft>
              <a:buFontTx/>
              <a:buNone/>
            </a:pPr>
            <a:r>
              <a:rPr lang="en-US" altLang="en-US" sz="2800" dirty="0"/>
              <a:t>transformations</a:t>
            </a:r>
          </a:p>
          <a:p>
            <a:pPr eaLnBrk="1" hangingPunct="1">
              <a:spcBef>
                <a:spcPct val="0"/>
              </a:spcBef>
              <a:spcAft>
                <a:spcPct val="0"/>
              </a:spcAft>
            </a:pPr>
            <a:endParaRPr lang="en-US" altLang="en-US" dirty="0"/>
          </a:p>
        </p:txBody>
      </p:sp>
      <p:sp>
        <p:nvSpPr>
          <p:cNvPr id="13316"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13317" name="Picture 7" descr="08_02KEandPEDivers-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050" y="838200"/>
            <a:ext cx="45529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2730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52600" y="76200"/>
            <a:ext cx="8534400" cy="723900"/>
          </a:xfrm>
        </p:spPr>
        <p:txBody>
          <a:bodyPr>
            <a:normAutofit fontScale="90000"/>
          </a:bodyPr>
          <a:lstStyle/>
          <a:p>
            <a:pPr eaLnBrk="1" hangingPunct="1"/>
            <a:r>
              <a:rPr lang="en-US" altLang="en-US" sz="4600" b="1" dirty="0">
                <a:solidFill>
                  <a:schemeClr val="tx1"/>
                </a:solidFill>
              </a:rPr>
              <a:t>The First Law of Thermodynamics</a:t>
            </a:r>
          </a:p>
        </p:txBody>
      </p:sp>
      <p:sp>
        <p:nvSpPr>
          <p:cNvPr id="15363" name="Rectangle 3"/>
          <p:cNvSpPr>
            <a:spLocks noGrp="1" noChangeArrowheads="1"/>
          </p:cNvSpPr>
          <p:nvPr>
            <p:ph type="body" idx="1"/>
          </p:nvPr>
        </p:nvSpPr>
        <p:spPr>
          <a:xfrm>
            <a:off x="1524000" y="800100"/>
            <a:ext cx="8534400" cy="1006475"/>
          </a:xfrm>
          <a:extLst>
            <a:ext uri="{91240B29-F687-4F45-9708-019B960494DF}">
              <a14:hiddenLine xmlns:a14="http://schemas.microsoft.com/office/drawing/2010/main" w="9525">
                <a:solidFill>
                  <a:srgbClr val="034694"/>
                </a:solidFill>
                <a:miter lim="800000"/>
                <a:headEnd/>
                <a:tailEnd/>
              </a14:hiddenLine>
            </a:ext>
          </a:extLst>
        </p:spPr>
        <p:txBody>
          <a:bodyPr>
            <a:normAutofit/>
          </a:bodyPr>
          <a:lstStyle/>
          <a:p>
            <a:pPr eaLnBrk="1" hangingPunct="1"/>
            <a:r>
              <a:rPr lang="en-US" altLang="en-US" sz="2400" b="1" dirty="0"/>
              <a:t>1</a:t>
            </a:r>
            <a:r>
              <a:rPr lang="en-US" altLang="en-US" sz="2400" b="1" baseline="30000" dirty="0"/>
              <a:t>st</a:t>
            </a:r>
            <a:r>
              <a:rPr lang="en-US" altLang="en-US" sz="2400" b="1" dirty="0"/>
              <a:t> Law – energy cannot not by created or destroyed, just transformed.</a:t>
            </a:r>
          </a:p>
        </p:txBody>
      </p:sp>
      <p:sp>
        <p:nvSpPr>
          <p:cNvPr id="15364"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15365" name="Picture 7" descr="08_03ThermodynamicsLaws-L"/>
          <p:cNvPicPr>
            <a:picLocks noChangeAspect="1" noChangeArrowheads="1"/>
          </p:cNvPicPr>
          <p:nvPr/>
        </p:nvPicPr>
        <p:blipFill>
          <a:blip r:embed="rId3">
            <a:extLst>
              <a:ext uri="{28A0092B-C50C-407E-A947-70E740481C1C}">
                <a14:useLocalDpi xmlns:a14="http://schemas.microsoft.com/office/drawing/2010/main" val="0"/>
              </a:ext>
            </a:extLst>
          </a:blip>
          <a:srcRect r="66939"/>
          <a:stretch>
            <a:fillRect/>
          </a:stretch>
        </p:blipFill>
        <p:spPr bwMode="auto">
          <a:xfrm>
            <a:off x="2590800" y="1600201"/>
            <a:ext cx="4953000" cy="511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823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524000" y="76200"/>
            <a:ext cx="9144000" cy="723900"/>
          </a:xfrm>
        </p:spPr>
        <p:txBody>
          <a:bodyPr>
            <a:normAutofit/>
          </a:bodyPr>
          <a:lstStyle/>
          <a:p>
            <a:pPr eaLnBrk="1" hangingPunct="1"/>
            <a:r>
              <a:rPr kumimoji="1" lang="en-US" altLang="en-US" sz="3600" b="1" dirty="0">
                <a:solidFill>
                  <a:schemeClr val="tx1"/>
                </a:solidFill>
              </a:rPr>
              <a:t>The Second Law of Thermodynamics</a:t>
            </a:r>
          </a:p>
        </p:txBody>
      </p:sp>
      <p:sp>
        <p:nvSpPr>
          <p:cNvPr id="17411" name="Rectangle 3"/>
          <p:cNvSpPr>
            <a:spLocks noGrp="1" noChangeArrowheads="1"/>
          </p:cNvSpPr>
          <p:nvPr>
            <p:ph type="body" idx="1"/>
          </p:nvPr>
        </p:nvSpPr>
        <p:spPr>
          <a:xfrm>
            <a:off x="1524000" y="685801"/>
            <a:ext cx="8686800" cy="1844675"/>
          </a:xfrm>
        </p:spPr>
        <p:txBody>
          <a:bodyPr>
            <a:normAutofit/>
          </a:bodyPr>
          <a:lstStyle/>
          <a:p>
            <a:pPr>
              <a:lnSpc>
                <a:spcPct val="96000"/>
              </a:lnSpc>
              <a:spcBef>
                <a:spcPts val="600"/>
              </a:spcBef>
            </a:pPr>
            <a:r>
              <a:rPr lang="en-US" altLang="en-US" sz="2400" b="1" dirty="0"/>
              <a:t>2</a:t>
            </a:r>
            <a:r>
              <a:rPr lang="en-US" altLang="en-US" sz="2400" b="1" baseline="30000" dirty="0"/>
              <a:t>nd</a:t>
            </a:r>
            <a:r>
              <a:rPr lang="en-US" altLang="en-US" sz="2400" b="1" dirty="0"/>
              <a:t> Law-</a:t>
            </a:r>
            <a:r>
              <a:rPr lang="en-US" altLang="en-US" sz="2400" b="1" i="1" dirty="0"/>
              <a:t> </a:t>
            </a:r>
            <a:r>
              <a:rPr lang="en-US" altLang="en-US" sz="2400" b="1" dirty="0"/>
              <a:t>Every energy transfer increases the </a:t>
            </a:r>
            <a:r>
              <a:rPr lang="en-US" altLang="en-US" sz="2400" b="1" u="sng" dirty="0"/>
              <a:t>entropy</a:t>
            </a:r>
            <a:r>
              <a:rPr lang="en-US" altLang="en-US" sz="2400" b="1" dirty="0"/>
              <a:t> (disorder) of the universe and makes things unstable. (energy will seek to get back into a stable form or equilibrium)</a:t>
            </a:r>
          </a:p>
        </p:txBody>
      </p:sp>
      <p:sp>
        <p:nvSpPr>
          <p:cNvPr id="17412" name="Text Box 15"/>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17413" name="Picture 16" descr="08_03ThermodynamicsLaws-L"/>
          <p:cNvPicPr>
            <a:picLocks noChangeAspect="1" noChangeArrowheads="1"/>
          </p:cNvPicPr>
          <p:nvPr/>
        </p:nvPicPr>
        <p:blipFill>
          <a:blip r:embed="rId3">
            <a:extLst>
              <a:ext uri="{28A0092B-C50C-407E-A947-70E740481C1C}">
                <a14:useLocalDpi xmlns:a14="http://schemas.microsoft.com/office/drawing/2010/main" val="0"/>
              </a:ext>
            </a:extLst>
          </a:blip>
          <a:srcRect l="33061"/>
          <a:stretch>
            <a:fillRect/>
          </a:stretch>
        </p:blipFill>
        <p:spPr bwMode="auto">
          <a:xfrm>
            <a:off x="1752600" y="2460626"/>
            <a:ext cx="8616950"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2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76200"/>
            <a:ext cx="8534400" cy="723900"/>
          </a:xfrm>
        </p:spPr>
        <p:txBody>
          <a:bodyPr/>
          <a:lstStyle/>
          <a:p>
            <a:pPr algn="ctr" eaLnBrk="1" hangingPunct="1"/>
            <a:r>
              <a:rPr lang="en-US" altLang="en-US" sz="4600" b="1" dirty="0">
                <a:solidFill>
                  <a:schemeClr val="tx1"/>
                </a:solidFill>
              </a:rPr>
              <a:t>Free Energy</a:t>
            </a:r>
            <a:endParaRPr lang="en-US" altLang="en-US" sz="4600" b="1" i="1" dirty="0">
              <a:solidFill>
                <a:schemeClr val="tx1"/>
              </a:solidFill>
            </a:endParaRPr>
          </a:p>
        </p:txBody>
      </p:sp>
      <p:sp>
        <p:nvSpPr>
          <p:cNvPr id="19459" name="Rectangle 3"/>
          <p:cNvSpPr>
            <a:spLocks noGrp="1" noChangeArrowheads="1"/>
          </p:cNvSpPr>
          <p:nvPr>
            <p:ph type="body" idx="1"/>
          </p:nvPr>
        </p:nvSpPr>
        <p:spPr>
          <a:xfrm>
            <a:off x="1524000" y="685801"/>
            <a:ext cx="9144000" cy="3292475"/>
          </a:xfrm>
        </p:spPr>
        <p:txBody>
          <a:bodyPr>
            <a:normAutofit/>
          </a:bodyPr>
          <a:lstStyle/>
          <a:p>
            <a:pPr eaLnBrk="1" hangingPunct="1">
              <a:spcBef>
                <a:spcPct val="0"/>
              </a:spcBef>
              <a:spcAft>
                <a:spcPct val="0"/>
              </a:spcAft>
            </a:pPr>
            <a:r>
              <a:rPr lang="en-US" altLang="en-US" sz="2800" b="1" dirty="0"/>
              <a:t>free energy </a:t>
            </a:r>
            <a:r>
              <a:rPr lang="en-US" altLang="en-US" sz="2800" dirty="0"/>
              <a:t>- energy </a:t>
            </a:r>
            <a:r>
              <a:rPr lang="en-US" altLang="en-US" sz="2800" u="sng" dirty="0"/>
              <a:t>available </a:t>
            </a:r>
            <a:r>
              <a:rPr lang="en-US" altLang="en-US" sz="2800" dirty="0"/>
              <a:t>to do work</a:t>
            </a:r>
          </a:p>
          <a:p>
            <a:pPr eaLnBrk="1" hangingPunct="1">
              <a:spcBef>
                <a:spcPct val="0"/>
              </a:spcBef>
              <a:spcAft>
                <a:spcPct val="0"/>
              </a:spcAft>
            </a:pPr>
            <a:r>
              <a:rPr lang="en-US" altLang="en-US" sz="2800" dirty="0"/>
              <a:t>∆</a:t>
            </a:r>
            <a:r>
              <a:rPr lang="en-US" altLang="en-US" sz="2800" i="1" dirty="0"/>
              <a:t>G = </a:t>
            </a:r>
            <a:r>
              <a:rPr lang="en-US" altLang="en-US" sz="2800" dirty="0"/>
              <a:t>change in free energy</a:t>
            </a:r>
          </a:p>
          <a:p>
            <a:pPr eaLnBrk="1" hangingPunct="1">
              <a:spcBef>
                <a:spcPct val="0"/>
              </a:spcBef>
              <a:spcAft>
                <a:spcPct val="0"/>
              </a:spcAft>
            </a:pPr>
            <a:r>
              <a:rPr lang="en-US" altLang="en-US" sz="2800" dirty="0"/>
              <a:t>If </a:t>
            </a:r>
            <a:r>
              <a:rPr lang="en-US" altLang="en-US" sz="2800" b="1" dirty="0"/>
              <a:t>∆</a:t>
            </a:r>
            <a:r>
              <a:rPr lang="en-US" altLang="en-US" sz="2800" b="1" i="1" dirty="0"/>
              <a:t>G</a:t>
            </a:r>
            <a:r>
              <a:rPr lang="en-US" altLang="en-US" sz="2800" dirty="0"/>
              <a:t> is </a:t>
            </a:r>
            <a:r>
              <a:rPr lang="en-US" altLang="en-US" sz="2800" b="1" dirty="0"/>
              <a:t>negative, energy was released </a:t>
            </a:r>
            <a:r>
              <a:rPr lang="en-US" altLang="en-US" sz="2800" dirty="0"/>
              <a:t>(becomes more stable) </a:t>
            </a:r>
          </a:p>
          <a:p>
            <a:pPr eaLnBrk="1" hangingPunct="1">
              <a:spcBef>
                <a:spcPct val="0"/>
              </a:spcBef>
              <a:spcAft>
                <a:spcPct val="0"/>
              </a:spcAft>
            </a:pPr>
            <a:r>
              <a:rPr lang="en-US" altLang="en-US" sz="2800" dirty="0"/>
              <a:t>If </a:t>
            </a:r>
            <a:r>
              <a:rPr lang="en-US" altLang="en-US" sz="2800" b="1" dirty="0"/>
              <a:t>∆</a:t>
            </a:r>
            <a:r>
              <a:rPr lang="en-US" altLang="en-US" sz="2800" b="1" i="1" dirty="0"/>
              <a:t>G</a:t>
            </a:r>
            <a:r>
              <a:rPr lang="en-US" altLang="en-US" sz="2800" dirty="0"/>
              <a:t>  is </a:t>
            </a:r>
            <a:r>
              <a:rPr lang="en-US" altLang="en-US" sz="2800" b="1" dirty="0"/>
              <a:t>positive, energy was stored </a:t>
            </a:r>
            <a:r>
              <a:rPr lang="en-US" altLang="en-US" sz="2800" dirty="0"/>
              <a:t>(becomes less stable- requires more enthalpy)</a:t>
            </a:r>
          </a:p>
          <a:p>
            <a:pPr eaLnBrk="1" hangingPunct="1">
              <a:spcBef>
                <a:spcPct val="0"/>
              </a:spcBef>
              <a:spcAft>
                <a:spcPct val="0"/>
              </a:spcAft>
            </a:pPr>
            <a:endParaRPr lang="en-US" altLang="en-US" sz="2400" dirty="0"/>
          </a:p>
        </p:txBody>
      </p:sp>
      <p:sp>
        <p:nvSpPr>
          <p:cNvPr id="19460" name="Text Box 6"/>
          <p:cNvSpPr txBox="1">
            <a:spLocks noChangeArrowheads="1"/>
          </p:cNvSpPr>
          <p:nvPr/>
        </p:nvSpPr>
        <p:spPr bwMode="auto">
          <a:xfrm>
            <a:off x="1752600" y="6597650"/>
            <a:ext cx="5486400" cy="260350"/>
          </a:xfrm>
          <a:prstGeom prst="rect">
            <a:avLst/>
          </a:prstGeom>
          <a:noFill/>
          <a:ln>
            <a:noFill/>
          </a:ln>
          <a:effectLst/>
          <a:extLst>
            <a:ext uri="{909E8E84-426E-40DD-AFC4-6F175D3DCCD1}">
              <a14:hiddenFill xmlns:a14="http://schemas.microsoft.com/office/drawing/2010/main">
                <a:solidFill>
                  <a:srgbClr val="B7DAB8"/>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b">
            <a:spAutoFit/>
          </a:bodyPr>
          <a:lstStyle>
            <a:lvl1pPr algn="ctr">
              <a:defRPr kumimoji="1" sz="4600">
                <a:solidFill>
                  <a:schemeClr val="tx1"/>
                </a:solidFill>
                <a:latin typeface="Times New Roman" panose="02020603050405020304" pitchFamily="18" charset="0"/>
                <a:cs typeface="Arial" panose="020B0604020202020204" pitchFamily="34" charset="0"/>
              </a:defRPr>
            </a:lvl1pPr>
            <a:lvl2pPr marL="742950" indent="-285750" algn="ctr">
              <a:defRPr kumimoji="1" sz="4600">
                <a:solidFill>
                  <a:schemeClr val="tx1"/>
                </a:solidFill>
                <a:latin typeface="Times New Roman" panose="02020603050405020304" pitchFamily="18" charset="0"/>
                <a:cs typeface="Arial" panose="020B0604020202020204" pitchFamily="34" charset="0"/>
              </a:defRPr>
            </a:lvl2pPr>
            <a:lvl3pPr marL="1143000" indent="-228600" algn="ctr">
              <a:defRPr kumimoji="1" sz="4600">
                <a:solidFill>
                  <a:schemeClr val="tx1"/>
                </a:solidFill>
                <a:latin typeface="Times New Roman" panose="02020603050405020304" pitchFamily="18" charset="0"/>
                <a:cs typeface="Arial" panose="020B0604020202020204" pitchFamily="34" charset="0"/>
              </a:defRPr>
            </a:lvl3pPr>
            <a:lvl4pPr marL="1600200" indent="-228600" algn="ctr">
              <a:defRPr kumimoji="1" sz="4600">
                <a:solidFill>
                  <a:schemeClr val="tx1"/>
                </a:solidFill>
                <a:latin typeface="Times New Roman" panose="02020603050405020304" pitchFamily="18" charset="0"/>
                <a:cs typeface="Arial" panose="020B0604020202020204" pitchFamily="34" charset="0"/>
              </a:defRPr>
            </a:lvl4pPr>
            <a:lvl5pPr marL="2057400" indent="-228600" algn="ctr">
              <a:defRPr kumimoji="1" sz="4600">
                <a:solidFill>
                  <a:schemeClr val="tx1"/>
                </a:solidFill>
                <a:latin typeface="Times New Roman" panose="02020603050405020304" pitchFamily="18" charset="0"/>
                <a:cs typeface="Arial" panose="020B0604020202020204" pitchFamily="34" charset="0"/>
              </a:defRPr>
            </a:lvl5pPr>
            <a:lvl6pPr marL="25146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6pPr>
            <a:lvl7pPr marL="29718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7pPr>
            <a:lvl8pPr marL="34290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8pPr>
            <a:lvl9pPr marL="3886200" indent="-228600" algn="ctr" eaLnBrk="0" fontAlgn="base" hangingPunct="0">
              <a:spcBef>
                <a:spcPct val="0"/>
              </a:spcBef>
              <a:spcAft>
                <a:spcPct val="0"/>
              </a:spcAft>
              <a:defRPr kumimoji="1" sz="4600">
                <a:solidFill>
                  <a:schemeClr val="tx1"/>
                </a:solidFill>
                <a:latin typeface="Times New Roman" panose="02020603050405020304" pitchFamily="18" charset="0"/>
                <a:cs typeface="Arial" panose="020B0604020202020204" pitchFamily="34" charset="0"/>
              </a:defRPr>
            </a:lvl9pPr>
          </a:lstStyle>
          <a:p>
            <a:pPr algn="l"/>
            <a:r>
              <a:rPr kumimoji="0" lang="en-US" altLang="en-US" sz="1100">
                <a:solidFill>
                  <a:srgbClr val="000000"/>
                </a:solidFill>
              </a:rPr>
              <a:t>Copyright © 2008 Pearson Education, Inc., publishing as Pearson Benjamin Cummings</a:t>
            </a:r>
          </a:p>
        </p:txBody>
      </p:sp>
      <p:pic>
        <p:nvPicPr>
          <p:cNvPr id="1946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429000"/>
            <a:ext cx="2971800" cy="2935288"/>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810000"/>
            <a:ext cx="3810000" cy="2857500"/>
          </a:xfrm>
          <a:prstGeom prst="rect">
            <a:avLst/>
          </a:prstGeom>
          <a:noFill/>
          <a:ln>
            <a:noFill/>
          </a:ln>
          <a:effectLst/>
          <a:extLst>
            <a:ext uri="{909E8E84-426E-40DD-AFC4-6F175D3DCCD1}">
              <a14:hiddenFill xmlns:a14="http://schemas.microsoft.com/office/drawing/2010/main">
                <a:gradFill rotWithShape="0">
                  <a:gsLst>
                    <a:gs pos="0">
                      <a:schemeClr val="accent1"/>
                    </a:gs>
                    <a:gs pos="100000">
                      <a:schemeClr val="bg1"/>
                    </a:gs>
                  </a:gsLst>
                  <a:lin ang="5400000" scaled="1"/>
                </a:gradFill>
              </a14:hiddenFill>
            </a:ext>
            <a:ext uri="{91240B29-F687-4F45-9708-019B960494DF}">
              <a14:hiddenLine xmlns:a14="http://schemas.microsoft.com/office/drawing/2010/main" w="349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486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1510</Words>
  <Application>Microsoft Office PowerPoint</Application>
  <PresentationFormat>Widescreen</PresentationFormat>
  <Paragraphs>209</Paragraphs>
  <Slides>38</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Aharoni</vt:lpstr>
      <vt:lpstr>Arial</vt:lpstr>
      <vt:lpstr>Century Gothic</vt:lpstr>
      <vt:lpstr>Symbol</vt:lpstr>
      <vt:lpstr>Times</vt:lpstr>
      <vt:lpstr>Times New Roman</vt:lpstr>
      <vt:lpstr>Wingdings</vt:lpstr>
      <vt:lpstr>Sheer Green 16x9</vt:lpstr>
      <vt:lpstr>Chapter 6: Metabolism</vt:lpstr>
      <vt:lpstr>Cellular Metabolism- Ch 6</vt:lpstr>
      <vt:lpstr>PowerPoint Presentation</vt:lpstr>
      <vt:lpstr>Catabolic Pathways</vt:lpstr>
      <vt:lpstr>Anabolic Pathways</vt:lpstr>
      <vt:lpstr>Thermodynamics</vt:lpstr>
      <vt:lpstr>The First Law of Thermodynamics</vt:lpstr>
      <vt:lpstr>The Second Law of Thermodynamics</vt:lpstr>
      <vt:lpstr>Free Energy</vt:lpstr>
      <vt:lpstr>PowerPoint Presentation</vt:lpstr>
      <vt:lpstr>Spontaneous Change</vt:lpstr>
      <vt:lpstr>PowerPoint Presentation</vt:lpstr>
      <vt:lpstr>Energy in Cells</vt:lpstr>
      <vt:lpstr>Energy in Cells</vt:lpstr>
      <vt:lpstr>Energy Coupling </vt:lpstr>
      <vt:lpstr>ATP </vt:lpstr>
      <vt:lpstr>ATP at Work</vt:lpstr>
      <vt:lpstr>PowerPoint Presentation</vt:lpstr>
      <vt:lpstr>PowerPoint Presentation</vt:lpstr>
      <vt:lpstr>PowerPoint Presentation</vt:lpstr>
      <vt:lpstr>PowerPoint Presentation</vt:lpstr>
      <vt:lpstr>Enzymes- *Refer back to Unit 2, Part 2 PPt, if needed</vt:lpstr>
      <vt:lpstr>Enzymes</vt:lpstr>
      <vt:lpstr>PowerPoint Presentation</vt:lpstr>
      <vt:lpstr>PowerPoint Presentation</vt:lpstr>
      <vt:lpstr>Substrate Specificity of Enzymes</vt:lpstr>
      <vt:lpstr>Activation Energy</vt:lpstr>
      <vt:lpstr>PowerPoint Presentation</vt:lpstr>
      <vt:lpstr>Enzymes Lower the EA</vt:lpstr>
      <vt:lpstr>How EA is lowered </vt:lpstr>
      <vt:lpstr>Enzyme Denaturation</vt:lpstr>
      <vt:lpstr>Cofactors</vt:lpstr>
      <vt:lpstr>Enzyme Inhibitors</vt:lpstr>
      <vt:lpstr>Enzymes</vt:lpstr>
      <vt:lpstr>Enzymes</vt:lpstr>
      <vt:lpstr>PowerPoint Presentation</vt:lpstr>
      <vt:lpstr>Feedback Inhibition</vt:lpstr>
      <vt:lpstr>Homework:  Look this up! What is Apoptosis? (Should have done this in last unit)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2017-08-24T15:10:26Z</dcterms:created>
  <dcterms:modified xsi:type="dcterms:W3CDTF">2019-02-06T17:56:02Z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