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3"/>
  </p:notesMasterIdLst>
  <p:sldIdLst>
    <p:sldId id="256" r:id="rId2"/>
    <p:sldId id="273" r:id="rId3"/>
    <p:sldId id="300" r:id="rId4"/>
    <p:sldId id="274" r:id="rId5"/>
    <p:sldId id="275" r:id="rId6"/>
    <p:sldId id="298" r:id="rId7"/>
    <p:sldId id="299" r:id="rId8"/>
    <p:sldId id="276" r:id="rId9"/>
    <p:sldId id="277" r:id="rId10"/>
    <p:sldId id="278" r:id="rId11"/>
    <p:sldId id="279" r:id="rId12"/>
    <p:sldId id="280" r:id="rId13"/>
    <p:sldId id="331" r:id="rId14"/>
    <p:sldId id="332" r:id="rId15"/>
    <p:sldId id="333" r:id="rId16"/>
    <p:sldId id="334" r:id="rId17"/>
    <p:sldId id="302" r:id="rId18"/>
    <p:sldId id="281" r:id="rId19"/>
    <p:sldId id="282" r:id="rId20"/>
    <p:sldId id="283" r:id="rId21"/>
    <p:sldId id="284" r:id="rId22"/>
    <p:sldId id="285" r:id="rId23"/>
    <p:sldId id="286" r:id="rId24"/>
    <p:sldId id="323" r:id="rId25"/>
    <p:sldId id="288" r:id="rId26"/>
    <p:sldId id="287" r:id="rId27"/>
    <p:sldId id="289" r:id="rId28"/>
    <p:sldId id="309" r:id="rId29"/>
    <p:sldId id="311" r:id="rId30"/>
    <p:sldId id="315" r:id="rId31"/>
    <p:sldId id="312" r:id="rId32"/>
    <p:sldId id="314" r:id="rId33"/>
    <p:sldId id="324" r:id="rId34"/>
    <p:sldId id="290" r:id="rId35"/>
    <p:sldId id="316" r:id="rId36"/>
    <p:sldId id="317" r:id="rId37"/>
    <p:sldId id="318" r:id="rId38"/>
    <p:sldId id="325" r:id="rId39"/>
    <p:sldId id="319" r:id="rId40"/>
    <p:sldId id="320" r:id="rId41"/>
    <p:sldId id="291" r:id="rId42"/>
    <p:sldId id="327" r:id="rId43"/>
    <p:sldId id="292" r:id="rId44"/>
    <p:sldId id="293" r:id="rId45"/>
    <p:sldId id="294" r:id="rId46"/>
    <p:sldId id="295" r:id="rId47"/>
    <p:sldId id="296" r:id="rId48"/>
    <p:sldId id="297" r:id="rId49"/>
    <p:sldId id="257" r:id="rId50"/>
    <p:sldId id="304" r:id="rId51"/>
    <p:sldId id="305" r:id="rId52"/>
    <p:sldId id="306" r:id="rId53"/>
    <p:sldId id="307" r:id="rId54"/>
    <p:sldId id="330" r:id="rId55"/>
    <p:sldId id="328" r:id="rId56"/>
    <p:sldId id="329" r:id="rId57"/>
    <p:sldId id="259" r:id="rId58"/>
    <p:sldId id="260" r:id="rId59"/>
    <p:sldId id="261" r:id="rId60"/>
    <p:sldId id="262" r:id="rId61"/>
    <p:sldId id="263" r:id="rId62"/>
  </p:sldIdLst>
  <p:sldSz cx="9144000" cy="6858000" type="screen4x3"/>
  <p:notesSz cx="7004050" cy="92233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25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1169"/>
          </a:xfrm>
          <a:prstGeom prst="rect">
            <a:avLst/>
          </a:prstGeom>
        </p:spPr>
        <p:txBody>
          <a:bodyPr vert="horz" lIns="92720" tIns="46360" rIns="92720" bIns="463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1169"/>
          </a:xfrm>
          <a:prstGeom prst="rect">
            <a:avLst/>
          </a:prstGeom>
        </p:spPr>
        <p:txBody>
          <a:bodyPr vert="horz" lIns="92720" tIns="46360" rIns="92720" bIns="46360" rtlCol="0"/>
          <a:lstStyle>
            <a:lvl1pPr algn="r">
              <a:defRPr sz="1200"/>
            </a:lvl1pPr>
          </a:lstStyle>
          <a:p>
            <a:fld id="{6A46B2D0-23F0-4A4B-B75C-BA670B9FCEEF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20" tIns="46360" rIns="92720" bIns="463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381103"/>
            <a:ext cx="5603240" cy="4150519"/>
          </a:xfrm>
          <a:prstGeom prst="rect">
            <a:avLst/>
          </a:prstGeom>
        </p:spPr>
        <p:txBody>
          <a:bodyPr vert="horz" lIns="92720" tIns="46360" rIns="92720" bIns="4636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5"/>
            <a:ext cx="3035088" cy="461169"/>
          </a:xfrm>
          <a:prstGeom prst="rect">
            <a:avLst/>
          </a:prstGeom>
        </p:spPr>
        <p:txBody>
          <a:bodyPr vert="horz" lIns="92720" tIns="46360" rIns="92720" bIns="463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760605"/>
            <a:ext cx="3035088" cy="461169"/>
          </a:xfrm>
          <a:prstGeom prst="rect">
            <a:avLst/>
          </a:prstGeom>
        </p:spPr>
        <p:txBody>
          <a:bodyPr vert="horz" lIns="92720" tIns="46360" rIns="92720" bIns="46360" rtlCol="0" anchor="b"/>
          <a:lstStyle>
            <a:lvl1pPr algn="r">
              <a:defRPr sz="1200"/>
            </a:lvl1pPr>
          </a:lstStyle>
          <a:p>
            <a:fld id="{862F5C03-1B19-F94A-9CB5-1F5D773616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18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88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6084DB-B69E-7C48-A234-1188AA72E21A}" type="slidenum">
              <a:rPr lang="en-US"/>
              <a:pPr/>
              <a:t>58</a:t>
            </a:fld>
            <a:endParaRPr lang="en-US"/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04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4D54E4-F9AD-B046-A408-204ECFDACA22}" type="slidenum">
              <a:rPr lang="en-US"/>
              <a:pPr/>
              <a:t>59</a:t>
            </a:fld>
            <a:endParaRPr lang="en-US"/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28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C52E4C-D782-424A-965B-28859E9A865A}" type="slidenum">
              <a:rPr lang="en-US"/>
              <a:pPr/>
              <a:t>60</a:t>
            </a:fld>
            <a:endParaRPr lang="en-US"/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60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94B7D6-BFDB-CD49-90CE-2FABB3C969B8}" type="slidenum">
              <a:rPr lang="en-US"/>
              <a:pPr/>
              <a:t>61</a:t>
            </a:fld>
            <a:endParaRPr lang="en-US"/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09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4924E7-2BD3-EE44-AD72-DE2E25CC76FE}" type="slidenum">
              <a:rPr lang="en-US">
                <a:latin typeface="Calibri" charset="0"/>
              </a:rPr>
              <a:pPr/>
              <a:t>6</a:t>
            </a:fld>
            <a:endParaRPr lang="en-US">
              <a:latin typeface="Calibri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874" y="4381103"/>
            <a:ext cx="5136303" cy="415051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73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29B475-2EF6-3F49-8E8A-DBE2DCA10F9A}" type="slidenum">
              <a:rPr lang="en-US">
                <a:latin typeface="Calibri" charset="0"/>
              </a:rPr>
              <a:pPr/>
              <a:t>7</a:t>
            </a:fld>
            <a:endParaRPr lang="en-US">
              <a:latin typeface="Calibri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3874" y="4381103"/>
            <a:ext cx="5136303" cy="415051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32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29BF0F-C457-B748-99C8-8B8690E0CFFE}" type="slidenum">
              <a:rPr lang="en-US"/>
              <a:pPr/>
              <a:t>24</a:t>
            </a:fld>
            <a:endParaRPr lang="en-US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This diagram shows some of the ways organisms have been classified into kingdoms over the years. </a:t>
            </a:r>
            <a:r>
              <a:rPr lang="en-US" b="1"/>
              <a:t>The six-kingdom system includes the following kingdoms: Eubacteria, Archaebacteria, Protista, Fungi, Plantae, and Animalia.</a:t>
            </a:r>
          </a:p>
        </p:txBody>
      </p:sp>
    </p:spTree>
    <p:extLst>
      <p:ext uri="{BB962C8B-B14F-4D97-AF65-F5344CB8AC3E}">
        <p14:creationId xmlns:p14="http://schemas.microsoft.com/office/powerpoint/2010/main" val="1184099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03C708-6308-3340-93D7-491272AA2C9F}" type="slidenum">
              <a:rPr lang="en-US"/>
              <a:pPr/>
              <a:t>33</a:t>
            </a:fld>
            <a:endParaRPr lang="en-US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96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AAFD17-21DF-9D4B-8942-DCF3F6D2FB89}" type="slidenum">
              <a:rPr lang="en-US"/>
              <a:pPr/>
              <a:t>38</a:t>
            </a:fld>
            <a:endParaRPr lang="en-US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86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688274-09E9-7944-A45D-791BDE9A61AD}" type="slidenum">
              <a:rPr lang="en-US"/>
              <a:pPr/>
              <a:t>42</a:t>
            </a:fld>
            <a:endParaRPr lang="en-US"/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85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29BF0F-C457-B748-99C8-8B8690E0CFFE}" type="slidenum">
              <a:rPr lang="en-US"/>
              <a:pPr/>
              <a:t>49</a:t>
            </a:fld>
            <a:endParaRPr lang="en-US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This diagram shows some of the ways organisms have been classified into kingdoms over the years. </a:t>
            </a:r>
            <a:r>
              <a:rPr lang="en-US" b="1"/>
              <a:t>The six-kingdom system includes the following kingdoms: Eubacteria, Archaebacteria, Protista, Fungi, Plantae, and Animalia.</a:t>
            </a:r>
          </a:p>
        </p:txBody>
      </p:sp>
    </p:spTree>
    <p:extLst>
      <p:ext uri="{BB962C8B-B14F-4D97-AF65-F5344CB8AC3E}">
        <p14:creationId xmlns:p14="http://schemas.microsoft.com/office/powerpoint/2010/main" val="3884579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8B6E89-17B1-5C45-8E67-BBCA99500BCD}" type="slidenum">
              <a:rPr lang="en-US"/>
              <a:pPr/>
              <a:t>57</a:t>
            </a:fld>
            <a:endParaRPr lang="en-US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4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C0D9-41CF-7C48-A8AB-C2354A1CBFA3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625C-9782-C54C-A992-D4E5988A4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C0D9-41CF-7C48-A8AB-C2354A1CBFA3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625C-9782-C54C-A992-D4E5988A4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C0D9-41CF-7C48-A8AB-C2354A1CBFA3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625C-9782-C54C-A992-D4E5988A4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940A6-1886-0441-88E3-F18F5E24FA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8C4FEF-6DE1-6D47-8CD0-97EFB6EC8A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C0D9-41CF-7C48-A8AB-C2354A1CBFA3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625C-9782-C54C-A992-D4E5988A4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C0D9-41CF-7C48-A8AB-C2354A1CBFA3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625C-9782-C54C-A992-D4E5988A4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C0D9-41CF-7C48-A8AB-C2354A1CBFA3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625C-9782-C54C-A992-D4E5988A4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C0D9-41CF-7C48-A8AB-C2354A1CBFA3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625C-9782-C54C-A992-D4E5988A4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C0D9-41CF-7C48-A8AB-C2354A1CBFA3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625C-9782-C54C-A992-D4E5988A4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C0D9-41CF-7C48-A8AB-C2354A1CBFA3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625C-9782-C54C-A992-D4E5988A4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C0D9-41CF-7C48-A8AB-C2354A1CBFA3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625C-9782-C54C-A992-D4E5988A4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C0D9-41CF-7C48-A8AB-C2354A1CBFA3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B625C-9782-C54C-A992-D4E5988A4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6C0D9-41CF-7C48-A8AB-C2354A1CBFA3}" type="datetimeFigureOut">
              <a:rPr lang="en-US" smtClean="0"/>
              <a:pPr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B625C-9782-C54C-A992-D4E5988A4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mset.rst2.edu/portfolios/r/reonieri_d/toolsvis/toolsvisweb/final/images/Ecoli.jpg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sourballs/266863292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4" Type="http://schemas.openxmlformats.org/officeDocument/2006/relationships/oleObject" Target="../embeddings/oleObject1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9.jpe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6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2.jpeg"/><Relationship Id="rId11" Type="http://schemas.openxmlformats.org/officeDocument/2006/relationships/image" Target="../media/image45.jpeg"/><Relationship Id="rId5" Type="http://schemas.openxmlformats.org/officeDocument/2006/relationships/image" Target="../media/image41.jpeg"/><Relationship Id="rId10" Type="http://schemas.openxmlformats.org/officeDocument/2006/relationships/image" Target="../media/image44.jpeg"/><Relationship Id="rId4" Type="http://schemas.openxmlformats.org/officeDocument/2006/relationships/image" Target="../media/image40.jpeg"/><Relationship Id="rId9" Type="http://schemas.openxmlformats.org/officeDocument/2006/relationships/image" Target="../media/image43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Classification of Life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Biology Unit </a:t>
            </a:r>
            <a:r>
              <a:rPr lang="en-US" dirty="0" smtClean="0"/>
              <a:t>7- Part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783847" y="1176337"/>
            <a:ext cx="5761541" cy="5345826"/>
            <a:chOff x="2460625" y="1176338"/>
            <a:chExt cx="5084763" cy="4825197"/>
          </a:xfrm>
        </p:grpSpPr>
        <p:pic>
          <p:nvPicPr>
            <p:cNvPr id="13318" name="Picture 2" descr="bio_ch18_4367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47950" y="1382713"/>
              <a:ext cx="4716463" cy="453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9" name="Text Box 3"/>
            <p:cNvSpPr txBox="1">
              <a:spLocks noChangeArrowheads="1"/>
            </p:cNvSpPr>
            <p:nvPr/>
          </p:nvSpPr>
          <p:spPr bwMode="auto">
            <a:xfrm>
              <a:off x="2460625" y="1201738"/>
              <a:ext cx="995363" cy="250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Grizzly bear</a:t>
              </a:r>
            </a:p>
          </p:txBody>
        </p:sp>
        <p:sp>
          <p:nvSpPr>
            <p:cNvPr id="13320" name="Text Box 4"/>
            <p:cNvSpPr txBox="1">
              <a:spLocks noChangeArrowheads="1"/>
            </p:cNvSpPr>
            <p:nvPr/>
          </p:nvSpPr>
          <p:spPr bwMode="auto">
            <a:xfrm>
              <a:off x="3362325" y="1201738"/>
              <a:ext cx="901700" cy="250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Black bear</a:t>
              </a:r>
            </a:p>
          </p:txBody>
        </p:sp>
        <p:sp>
          <p:nvSpPr>
            <p:cNvPr id="13321" name="Text Box 5"/>
            <p:cNvSpPr txBox="1">
              <a:spLocks noChangeArrowheads="1"/>
            </p:cNvSpPr>
            <p:nvPr/>
          </p:nvSpPr>
          <p:spPr bwMode="auto">
            <a:xfrm>
              <a:off x="4191000" y="1201738"/>
              <a:ext cx="735013" cy="416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Giant panda</a:t>
              </a:r>
            </a:p>
          </p:txBody>
        </p:sp>
        <p:sp>
          <p:nvSpPr>
            <p:cNvPr id="13322" name="Text Box 6"/>
            <p:cNvSpPr txBox="1">
              <a:spLocks noChangeArrowheads="1"/>
            </p:cNvSpPr>
            <p:nvPr/>
          </p:nvSpPr>
          <p:spPr bwMode="auto">
            <a:xfrm>
              <a:off x="4918075" y="1201738"/>
              <a:ext cx="708025" cy="250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Red fox</a:t>
              </a:r>
            </a:p>
          </p:txBody>
        </p:sp>
        <p:sp>
          <p:nvSpPr>
            <p:cNvPr id="13323" name="Text Box 7"/>
            <p:cNvSpPr txBox="1">
              <a:spLocks noChangeArrowheads="1"/>
            </p:cNvSpPr>
            <p:nvPr/>
          </p:nvSpPr>
          <p:spPr bwMode="auto">
            <a:xfrm>
              <a:off x="5600700" y="1189038"/>
              <a:ext cx="681038" cy="416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Abert squirrel</a:t>
              </a:r>
            </a:p>
          </p:txBody>
        </p:sp>
        <p:sp>
          <p:nvSpPr>
            <p:cNvPr id="13324" name="Text Box 8"/>
            <p:cNvSpPr txBox="1">
              <a:spLocks noChangeArrowheads="1"/>
            </p:cNvSpPr>
            <p:nvPr/>
          </p:nvSpPr>
          <p:spPr bwMode="auto">
            <a:xfrm>
              <a:off x="6200775" y="1176338"/>
              <a:ext cx="681038" cy="416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Coral snake</a:t>
              </a:r>
            </a:p>
          </p:txBody>
        </p:sp>
        <p:sp>
          <p:nvSpPr>
            <p:cNvPr id="13325" name="Text Box 9"/>
            <p:cNvSpPr txBox="1">
              <a:spLocks noChangeArrowheads="1"/>
            </p:cNvSpPr>
            <p:nvPr/>
          </p:nvSpPr>
          <p:spPr bwMode="auto">
            <a:xfrm>
              <a:off x="6794500" y="1189038"/>
              <a:ext cx="750888" cy="250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/>
                <a:t>Sea star</a:t>
              </a:r>
            </a:p>
          </p:txBody>
        </p:sp>
        <p:sp>
          <p:nvSpPr>
            <p:cNvPr id="13326" name="Text Box 10"/>
            <p:cNvSpPr txBox="1">
              <a:spLocks noChangeArrowheads="1"/>
            </p:cNvSpPr>
            <p:nvPr/>
          </p:nvSpPr>
          <p:spPr bwMode="auto">
            <a:xfrm>
              <a:off x="4297363" y="1897063"/>
              <a:ext cx="1598612" cy="250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 b="1"/>
                <a:t>KINGDOM Animalia</a:t>
              </a:r>
            </a:p>
          </p:txBody>
        </p:sp>
        <p:sp>
          <p:nvSpPr>
            <p:cNvPr id="13327" name="Text Box 11"/>
            <p:cNvSpPr txBox="1">
              <a:spLocks noChangeArrowheads="1"/>
            </p:cNvSpPr>
            <p:nvPr/>
          </p:nvSpPr>
          <p:spPr bwMode="auto">
            <a:xfrm>
              <a:off x="4327525" y="2554288"/>
              <a:ext cx="1538288" cy="250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 b="1"/>
                <a:t>PHYLUM Chordata</a:t>
              </a:r>
            </a:p>
          </p:txBody>
        </p:sp>
        <p:sp>
          <p:nvSpPr>
            <p:cNvPr id="13328" name="Text Box 12"/>
            <p:cNvSpPr txBox="1">
              <a:spLocks noChangeArrowheads="1"/>
            </p:cNvSpPr>
            <p:nvPr/>
          </p:nvSpPr>
          <p:spPr bwMode="auto">
            <a:xfrm>
              <a:off x="4357688" y="3173413"/>
              <a:ext cx="1477962" cy="250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 b="1"/>
                <a:t>CLASS Mammalia</a:t>
              </a:r>
            </a:p>
          </p:txBody>
        </p:sp>
        <p:sp>
          <p:nvSpPr>
            <p:cNvPr id="13329" name="Text Box 13"/>
            <p:cNvSpPr txBox="1">
              <a:spLocks noChangeArrowheads="1"/>
            </p:cNvSpPr>
            <p:nvPr/>
          </p:nvSpPr>
          <p:spPr bwMode="auto">
            <a:xfrm>
              <a:off x="4352925" y="3830638"/>
              <a:ext cx="1485900" cy="250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 b="1"/>
                <a:t>ORDER Carnivora</a:t>
              </a:r>
            </a:p>
          </p:txBody>
        </p:sp>
        <p:sp>
          <p:nvSpPr>
            <p:cNvPr id="13330" name="Text Box 14"/>
            <p:cNvSpPr txBox="1">
              <a:spLocks noChangeArrowheads="1"/>
            </p:cNvSpPr>
            <p:nvPr/>
          </p:nvSpPr>
          <p:spPr bwMode="auto">
            <a:xfrm>
              <a:off x="4419600" y="4459288"/>
              <a:ext cx="1352550" cy="250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 b="1"/>
                <a:t>FAMILY Ursidae</a:t>
              </a:r>
            </a:p>
          </p:txBody>
        </p:sp>
        <p:sp>
          <p:nvSpPr>
            <p:cNvPr id="13331" name="Text Box 15"/>
            <p:cNvSpPr txBox="1">
              <a:spLocks noChangeArrowheads="1"/>
            </p:cNvSpPr>
            <p:nvPr/>
          </p:nvSpPr>
          <p:spPr bwMode="auto">
            <a:xfrm>
              <a:off x="4497388" y="5087938"/>
              <a:ext cx="1198562" cy="250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 b="1"/>
                <a:t>GENUS Ursus</a:t>
              </a:r>
            </a:p>
          </p:txBody>
        </p:sp>
        <p:sp>
          <p:nvSpPr>
            <p:cNvPr id="13332" name="Text Box 16"/>
            <p:cNvSpPr txBox="1">
              <a:spLocks noChangeArrowheads="1"/>
            </p:cNvSpPr>
            <p:nvPr/>
          </p:nvSpPr>
          <p:spPr bwMode="auto">
            <a:xfrm>
              <a:off x="4187825" y="5751513"/>
              <a:ext cx="1816100" cy="250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 b="1"/>
                <a:t>SPECIES </a:t>
              </a:r>
              <a:r>
                <a:rPr lang="en-US" sz="1200" b="1" i="1"/>
                <a:t>Ursus arctos</a:t>
              </a:r>
            </a:p>
          </p:txBody>
        </p:sp>
      </p:grpSp>
      <p:sp>
        <p:nvSpPr>
          <p:cNvPr id="13315" name="Text Box 17"/>
          <p:cNvSpPr txBox="1">
            <a:spLocks noChangeArrowheads="1"/>
          </p:cNvSpPr>
          <p:nvPr/>
        </p:nvSpPr>
        <p:spPr bwMode="auto">
          <a:xfrm>
            <a:off x="838200" y="762000"/>
            <a:ext cx="139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Section 18-1</a:t>
            </a:r>
          </a:p>
        </p:txBody>
      </p:sp>
      <p:sp>
        <p:nvSpPr>
          <p:cNvPr id="13316" name="Text Box 18"/>
          <p:cNvSpPr txBox="1">
            <a:spLocks noChangeArrowheads="1"/>
          </p:cNvSpPr>
          <p:nvPr/>
        </p:nvSpPr>
        <p:spPr bwMode="auto">
          <a:xfrm>
            <a:off x="1605573" y="609600"/>
            <a:ext cx="629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Arial Black" charset="0"/>
              </a:rPr>
              <a:t>Figure 18-5 Classification of </a:t>
            </a:r>
            <a:r>
              <a:rPr lang="en-US" sz="2000" i="1" dirty="0" err="1">
                <a:latin typeface="Arial Black" charset="0"/>
              </a:rPr>
              <a:t>Ursus</a:t>
            </a:r>
            <a:r>
              <a:rPr lang="en-US" sz="2000" i="1" dirty="0">
                <a:latin typeface="Arial Black" charset="0"/>
              </a:rPr>
              <a:t> </a:t>
            </a:r>
            <a:r>
              <a:rPr lang="en-US" sz="2000" i="1" dirty="0" err="1">
                <a:latin typeface="Arial Black" charset="0"/>
              </a:rPr>
              <a:t>arctos</a:t>
            </a:r>
            <a:endParaRPr lang="en-US" sz="2000" i="1" dirty="0">
              <a:latin typeface="Arial Black" charset="0"/>
            </a:endParaRPr>
          </a:p>
        </p:txBody>
      </p:sp>
      <p:sp>
        <p:nvSpPr>
          <p:cNvPr id="13317" name="Text Box 19"/>
          <p:cNvSpPr txBox="1">
            <a:spLocks noChangeArrowheads="1"/>
          </p:cNvSpPr>
          <p:nvPr/>
        </p:nvSpPr>
        <p:spPr bwMode="auto">
          <a:xfrm>
            <a:off x="71438" y="6249988"/>
            <a:ext cx="9588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Go to Section:</a:t>
            </a:r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Modern Evolutionary Classification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Linnaeus focused on structures and anatomy.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Due to </a:t>
            </a:r>
            <a:r>
              <a:rPr lang="en-US" sz="2400" dirty="0" smtClean="0"/>
              <a:t>convergent (“coming together”) </a:t>
            </a:r>
            <a:r>
              <a:rPr lang="en-US" sz="2400" dirty="0"/>
              <a:t>evolution, organisms that were quite different evolved similar body structures</a:t>
            </a:r>
            <a:r>
              <a:rPr lang="en-US" sz="2400" dirty="0" smtClean="0"/>
              <a:t>.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Bat and Bird wings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Whale and fish fins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Darwin’s theory of evolution changed how biologists classify organisms.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Biologists now group organisms into categories that represent </a:t>
            </a:r>
            <a:r>
              <a:rPr lang="en-US" sz="2800" u="sng" dirty="0"/>
              <a:t>lines of evolutionary descent (the evolutionary history they share), not just similar traits = Evolutionary Classification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Cladograms</a:t>
            </a:r>
            <a:endParaRPr lang="en-US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/>
              <a:t>Cladogram</a:t>
            </a:r>
            <a:r>
              <a:rPr lang="en-US" dirty="0"/>
              <a:t> = a diagram that shows the </a:t>
            </a:r>
            <a:r>
              <a:rPr lang="en-US" u="sng" dirty="0"/>
              <a:t>evolutionary relationships </a:t>
            </a:r>
            <a:r>
              <a:rPr lang="en-US" dirty="0"/>
              <a:t>among a group of organisms (“evolution family tree”)</a:t>
            </a:r>
          </a:p>
          <a:p>
            <a:pPr eaLnBrk="1" hangingPunct="1">
              <a:lnSpc>
                <a:spcPct val="90000"/>
              </a:lnSpc>
            </a:pPr>
            <a:r>
              <a:rPr lang="en-US" u="sng" dirty="0" err="1"/>
              <a:t>Cladistic</a:t>
            </a:r>
            <a:r>
              <a:rPr lang="en-US" u="sng" dirty="0"/>
              <a:t> analysis</a:t>
            </a:r>
            <a:r>
              <a:rPr lang="en-US" dirty="0"/>
              <a:t> = using </a:t>
            </a:r>
            <a:r>
              <a:rPr lang="en-US" dirty="0" err="1"/>
              <a:t>cladograms</a:t>
            </a:r>
            <a:r>
              <a:rPr lang="en-US" dirty="0"/>
              <a:t> to map out evolutionary history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Based on </a:t>
            </a:r>
            <a:r>
              <a:rPr lang="en-US" u="sng" dirty="0"/>
              <a:t>derived characters</a:t>
            </a:r>
            <a:r>
              <a:rPr lang="en-US" dirty="0"/>
              <a:t> = new characteristics that appear in recent parts of a lineage arising as lineages evolve over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smtClean="0"/>
              <a:t> Some important terms used</a:t>
            </a:r>
            <a:br>
              <a:rPr lang="en-US" altLang="en-US" sz="3600" smtClean="0"/>
            </a:br>
            <a:r>
              <a:rPr lang="en-US" altLang="en-US" sz="3600" smtClean="0"/>
              <a:t> to describe phylogenetic trees and cladograms</a:t>
            </a:r>
          </a:p>
        </p:txBody>
      </p:sp>
      <p:pic>
        <p:nvPicPr>
          <p:cNvPr id="3584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82296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065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67200" y="838200"/>
            <a:ext cx="4648200" cy="2438400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chemeClr val="tx1"/>
                </a:solidFill>
              </a:rPr>
              <a:t>A</a:t>
            </a:r>
            <a:r>
              <a:rPr lang="en-US" altLang="en-US" sz="3600" b="1" smtClean="0">
                <a:solidFill>
                  <a:schemeClr val="tx1"/>
                </a:solidFill>
              </a:rPr>
              <a:t> clade</a:t>
            </a:r>
            <a:r>
              <a:rPr lang="en-US" altLang="en-US" sz="3600" smtClean="0">
                <a:solidFill>
                  <a:schemeClr val="tx1"/>
                </a:solidFill>
              </a:rPr>
              <a:t> </a:t>
            </a:r>
            <a:r>
              <a:rPr lang="en-US" altLang="en-US" sz="3600" smtClean="0"/>
              <a:t>includes </a:t>
            </a:r>
            <a:r>
              <a:rPr lang="en-US" altLang="en-US" sz="3600" i="1" smtClean="0"/>
              <a:t>all</a:t>
            </a:r>
            <a:r>
              <a:rPr lang="en-US" altLang="en-US" sz="3600" smtClean="0"/>
              <a:t> and </a:t>
            </a:r>
            <a:r>
              <a:rPr lang="en-US" altLang="en-US" sz="3600" i="1" smtClean="0"/>
              <a:t>only</a:t>
            </a:r>
            <a:r>
              <a:rPr lang="en-US" altLang="en-US" sz="3600" smtClean="0"/>
              <a:t> the descendants of a paticular ancestor</a:t>
            </a:r>
          </a:p>
        </p:txBody>
      </p:sp>
      <p:pic>
        <p:nvPicPr>
          <p:cNvPr id="3686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73038"/>
            <a:ext cx="4186237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673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791200" y="685800"/>
            <a:ext cx="3200400" cy="4572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 How trees show evolutionary history</a:t>
            </a:r>
            <a:br>
              <a:rPr lang="en-US" altLang="en-US" sz="3600" smtClean="0"/>
            </a:br>
            <a:r>
              <a:rPr lang="en-US" altLang="en-US" sz="3600" smtClean="0"/>
              <a:t/>
            </a:r>
            <a:br>
              <a:rPr lang="en-US" altLang="en-US" sz="3600" smtClean="0"/>
            </a:br>
            <a:r>
              <a:rPr lang="en-US" altLang="en-US" sz="3600" smtClean="0"/>
              <a:t/>
            </a:r>
            <a:br>
              <a:rPr lang="en-US" altLang="en-US" sz="3600" smtClean="0"/>
            </a:br>
            <a:r>
              <a:rPr lang="en-US" altLang="en-US" sz="3600" smtClean="0"/>
              <a:t/>
            </a:r>
            <a:br>
              <a:rPr lang="en-US" altLang="en-US" sz="3600" smtClean="0"/>
            </a:br>
            <a:r>
              <a:rPr lang="en-US" altLang="en-US" sz="2400" smtClean="0">
                <a:sym typeface="Wingdings" panose="05000000000000000000" pitchFamily="2" charset="2"/>
              </a:rPr>
              <a:t>Derived character</a:t>
            </a:r>
            <a:endParaRPr lang="en-US" altLang="en-US" sz="2400" smtClean="0"/>
          </a:p>
        </p:txBody>
      </p:sp>
      <p:pic>
        <p:nvPicPr>
          <p:cNvPr id="3789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58420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476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600" smtClean="0"/>
              <a:t>  Three trees, all depict the same </a:t>
            </a:r>
            <a:br>
              <a:rPr lang="en-US" altLang="en-US" sz="3600" smtClean="0"/>
            </a:br>
            <a:r>
              <a:rPr lang="en-US" altLang="en-US" sz="3600" smtClean="0"/>
              <a:t>evolutionary history </a:t>
            </a:r>
            <a:r>
              <a:rPr lang="en-US" altLang="en-US" sz="2800" i="1" smtClean="0"/>
              <a:t>(can ‘rotate’ the nodes)</a:t>
            </a:r>
          </a:p>
        </p:txBody>
      </p:sp>
      <p:pic>
        <p:nvPicPr>
          <p:cNvPr id="389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82296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860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ee_of_evolu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933" y="-1"/>
            <a:ext cx="5595621" cy="71119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>How would you group these organisms?</a:t>
            </a:r>
          </a:p>
        </p:txBody>
      </p:sp>
      <p:pic>
        <p:nvPicPr>
          <p:cNvPr id="18435" name="Picture 9" descr="crab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524000"/>
            <a:ext cx="4206875" cy="2741613"/>
          </a:xfrm>
        </p:spPr>
      </p:pic>
      <p:pic>
        <p:nvPicPr>
          <p:cNvPr id="18436" name="Picture 11" descr="barnacles%5B1%5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05400" y="1524000"/>
            <a:ext cx="3529013" cy="2741613"/>
          </a:xfrm>
        </p:spPr>
      </p:pic>
      <p:pic>
        <p:nvPicPr>
          <p:cNvPr id="18437" name="Picture 13" descr="Limpets%20&amp;%20scar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2895600" y="3810000"/>
            <a:ext cx="3692525" cy="2743200"/>
          </a:xfrm>
        </p:spPr>
      </p:pic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762000" y="16002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crabs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7315200" y="35814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barnacles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3505200" y="60960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limpets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800100" y="1624012"/>
            <a:ext cx="6432550" cy="4187825"/>
            <a:chOff x="1508125" y="1624013"/>
            <a:chExt cx="6432550" cy="4187825"/>
          </a:xfrm>
        </p:grpSpPr>
        <p:pic>
          <p:nvPicPr>
            <p:cNvPr id="19464" name="Picture 2" descr="bio_ch18_613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90700" y="1866900"/>
              <a:ext cx="5776913" cy="3357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5" name="Text Box 3"/>
            <p:cNvSpPr txBox="1">
              <a:spLocks noChangeArrowheads="1"/>
            </p:cNvSpPr>
            <p:nvPr/>
          </p:nvSpPr>
          <p:spPr bwMode="auto">
            <a:xfrm>
              <a:off x="2206625" y="5230813"/>
              <a:ext cx="2076450" cy="58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/>
                <a:t>TRADITIONAL CLASSIFICATION</a:t>
              </a:r>
            </a:p>
          </p:txBody>
        </p:sp>
        <p:sp>
          <p:nvSpPr>
            <p:cNvPr id="19466" name="Text Box 4"/>
            <p:cNvSpPr txBox="1">
              <a:spLocks noChangeArrowheads="1"/>
            </p:cNvSpPr>
            <p:nvPr/>
          </p:nvSpPr>
          <p:spPr bwMode="auto">
            <a:xfrm>
              <a:off x="5267325" y="5230813"/>
              <a:ext cx="20764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 b="1"/>
                <a:t>CLADOGRAM</a:t>
              </a:r>
            </a:p>
          </p:txBody>
        </p:sp>
        <p:sp>
          <p:nvSpPr>
            <p:cNvPr id="19467" name="Text Box 5"/>
            <p:cNvSpPr txBox="1">
              <a:spLocks noChangeArrowheads="1"/>
            </p:cNvSpPr>
            <p:nvPr/>
          </p:nvSpPr>
          <p:spPr bwMode="auto">
            <a:xfrm>
              <a:off x="1508125" y="1624013"/>
              <a:ext cx="139065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Appendages</a:t>
              </a:r>
            </a:p>
          </p:txBody>
        </p:sp>
        <p:sp>
          <p:nvSpPr>
            <p:cNvPr id="19468" name="Text Box 6"/>
            <p:cNvSpPr txBox="1">
              <a:spLocks noChangeArrowheads="1"/>
            </p:cNvSpPr>
            <p:nvPr/>
          </p:nvSpPr>
          <p:spPr bwMode="auto">
            <a:xfrm>
              <a:off x="3070225" y="1624013"/>
              <a:ext cx="139065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Conical Shells</a:t>
              </a:r>
            </a:p>
          </p:txBody>
        </p:sp>
        <p:sp>
          <p:nvSpPr>
            <p:cNvPr id="19469" name="Text Box 7"/>
            <p:cNvSpPr txBox="1">
              <a:spLocks noChangeArrowheads="1"/>
            </p:cNvSpPr>
            <p:nvPr/>
          </p:nvSpPr>
          <p:spPr bwMode="auto">
            <a:xfrm>
              <a:off x="1508125" y="2500313"/>
              <a:ext cx="139065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Crab</a:t>
              </a:r>
            </a:p>
          </p:txBody>
        </p:sp>
        <p:sp>
          <p:nvSpPr>
            <p:cNvPr id="19470" name="Text Box 8"/>
            <p:cNvSpPr txBox="1">
              <a:spLocks noChangeArrowheads="1"/>
            </p:cNvSpPr>
            <p:nvPr/>
          </p:nvSpPr>
          <p:spPr bwMode="auto">
            <a:xfrm>
              <a:off x="2536825" y="2525713"/>
              <a:ext cx="139065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Barnacle</a:t>
              </a:r>
            </a:p>
          </p:txBody>
        </p:sp>
        <p:sp>
          <p:nvSpPr>
            <p:cNvPr id="19471" name="Text Box 9"/>
            <p:cNvSpPr txBox="1">
              <a:spLocks noChangeArrowheads="1"/>
            </p:cNvSpPr>
            <p:nvPr/>
          </p:nvSpPr>
          <p:spPr bwMode="auto">
            <a:xfrm>
              <a:off x="3514725" y="2513013"/>
              <a:ext cx="139065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Limpet</a:t>
              </a:r>
            </a:p>
          </p:txBody>
        </p:sp>
        <p:sp>
          <p:nvSpPr>
            <p:cNvPr id="19472" name="Text Box 10"/>
            <p:cNvSpPr txBox="1">
              <a:spLocks noChangeArrowheads="1"/>
            </p:cNvSpPr>
            <p:nvPr/>
          </p:nvSpPr>
          <p:spPr bwMode="auto">
            <a:xfrm>
              <a:off x="4505325" y="2500313"/>
              <a:ext cx="139065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Crab</a:t>
              </a:r>
            </a:p>
          </p:txBody>
        </p:sp>
        <p:sp>
          <p:nvSpPr>
            <p:cNvPr id="19473" name="Text Box 11"/>
            <p:cNvSpPr txBox="1">
              <a:spLocks noChangeArrowheads="1"/>
            </p:cNvSpPr>
            <p:nvPr/>
          </p:nvSpPr>
          <p:spPr bwMode="auto">
            <a:xfrm>
              <a:off x="5572125" y="2513013"/>
              <a:ext cx="139065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Barnacle</a:t>
              </a:r>
            </a:p>
          </p:txBody>
        </p:sp>
        <p:sp>
          <p:nvSpPr>
            <p:cNvPr id="19474" name="Text Box 12"/>
            <p:cNvSpPr txBox="1">
              <a:spLocks noChangeArrowheads="1"/>
            </p:cNvSpPr>
            <p:nvPr/>
          </p:nvSpPr>
          <p:spPr bwMode="auto">
            <a:xfrm>
              <a:off x="6550025" y="2500313"/>
              <a:ext cx="139065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Limpet</a:t>
              </a:r>
            </a:p>
          </p:txBody>
        </p:sp>
        <p:sp>
          <p:nvSpPr>
            <p:cNvPr id="19475" name="Text Box 13"/>
            <p:cNvSpPr txBox="1">
              <a:spLocks noChangeArrowheads="1"/>
            </p:cNvSpPr>
            <p:nvPr/>
          </p:nvSpPr>
          <p:spPr bwMode="auto">
            <a:xfrm>
              <a:off x="4886325" y="1624013"/>
              <a:ext cx="139065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Crustaceans</a:t>
              </a:r>
            </a:p>
          </p:txBody>
        </p:sp>
        <p:sp>
          <p:nvSpPr>
            <p:cNvPr id="19476" name="Text Box 14"/>
            <p:cNvSpPr txBox="1">
              <a:spLocks noChangeArrowheads="1"/>
            </p:cNvSpPr>
            <p:nvPr/>
          </p:nvSpPr>
          <p:spPr bwMode="auto">
            <a:xfrm>
              <a:off x="6511925" y="1624013"/>
              <a:ext cx="139065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/>
                <a:t>Gastropod</a:t>
              </a:r>
            </a:p>
          </p:txBody>
        </p:sp>
        <p:sp>
          <p:nvSpPr>
            <p:cNvPr id="19477" name="Text Box 15"/>
            <p:cNvSpPr txBox="1">
              <a:spLocks noChangeArrowheads="1"/>
            </p:cNvSpPr>
            <p:nvPr/>
          </p:nvSpPr>
          <p:spPr bwMode="auto">
            <a:xfrm>
              <a:off x="4556125" y="4049713"/>
              <a:ext cx="1117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Molted exoskeleton</a:t>
              </a:r>
            </a:p>
          </p:txBody>
        </p:sp>
        <p:sp>
          <p:nvSpPr>
            <p:cNvPr id="19478" name="Text Box 16"/>
            <p:cNvSpPr txBox="1">
              <a:spLocks noChangeArrowheads="1"/>
            </p:cNvSpPr>
            <p:nvPr/>
          </p:nvSpPr>
          <p:spPr bwMode="auto">
            <a:xfrm>
              <a:off x="4454525" y="4481513"/>
              <a:ext cx="1400175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Segmentation</a:t>
              </a:r>
            </a:p>
          </p:txBody>
        </p:sp>
        <p:sp>
          <p:nvSpPr>
            <p:cNvPr id="19479" name="Text Box 17"/>
            <p:cNvSpPr txBox="1">
              <a:spLocks noChangeArrowheads="1"/>
            </p:cNvSpPr>
            <p:nvPr/>
          </p:nvSpPr>
          <p:spPr bwMode="auto">
            <a:xfrm>
              <a:off x="6270625" y="4811713"/>
              <a:ext cx="12731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0000"/>
                  </a:solidFill>
                </a:rPr>
                <a:t>Tiny free-swimming larva</a:t>
              </a:r>
            </a:p>
          </p:txBody>
        </p:sp>
      </p:grpSp>
      <p:sp>
        <p:nvSpPr>
          <p:cNvPr id="19460" name="Text Box 19"/>
          <p:cNvSpPr txBox="1">
            <a:spLocks noChangeArrowheads="1"/>
          </p:cNvSpPr>
          <p:nvPr/>
        </p:nvSpPr>
        <p:spPr bwMode="auto">
          <a:xfrm>
            <a:off x="2590800" y="136525"/>
            <a:ext cx="63627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Arial Black" charset="0"/>
              </a:rPr>
              <a:t>Traditional Classification Versus Cladogram</a:t>
            </a:r>
          </a:p>
        </p:txBody>
      </p:sp>
      <p:sp>
        <p:nvSpPr>
          <p:cNvPr id="19461" name="Text Box 20"/>
          <p:cNvSpPr txBox="1">
            <a:spLocks noChangeArrowheads="1"/>
          </p:cNvSpPr>
          <p:nvPr/>
        </p:nvSpPr>
        <p:spPr bwMode="auto">
          <a:xfrm>
            <a:off x="71438" y="6249988"/>
            <a:ext cx="9588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Go to Section:</a:t>
            </a:r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What’s the deal with Classification?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800" dirty="0"/>
              <a:t>Life on Earth is constantly changing (evolution)</a:t>
            </a:r>
          </a:p>
          <a:p>
            <a:pPr eaLnBrk="1" hangingPunct="1"/>
            <a:r>
              <a:rPr lang="en-US" sz="2800" dirty="0"/>
              <a:t>Scientists </a:t>
            </a:r>
            <a:r>
              <a:rPr lang="en-US" sz="2800" dirty="0" smtClean="0"/>
              <a:t>have currently identified around </a:t>
            </a:r>
            <a:r>
              <a:rPr lang="en-US" sz="2800" dirty="0"/>
              <a:t>1.5 million species (and estimate another 2-100 million species yet to be discovered)</a:t>
            </a:r>
          </a:p>
          <a:p>
            <a:pPr lvl="1" eaLnBrk="1" hangingPunct="1"/>
            <a:r>
              <a:rPr lang="en-US" sz="2400" dirty="0"/>
              <a:t>Remember: A </a:t>
            </a:r>
            <a:r>
              <a:rPr lang="en-US" sz="2400" u="sng" dirty="0"/>
              <a:t>species</a:t>
            </a:r>
            <a:r>
              <a:rPr lang="en-US" sz="2400" dirty="0"/>
              <a:t> is a population of organisms that share similar characteristics and can breed with one another and produce fertile offspring. </a:t>
            </a:r>
            <a:endParaRPr lang="en-US" sz="2400" dirty="0" smtClean="0"/>
          </a:p>
          <a:p>
            <a:pPr eaLnBrk="1" hangingPunct="1"/>
            <a:r>
              <a:rPr lang="en-US" sz="2800" dirty="0" smtClean="0"/>
              <a:t>This diversity creates an organizational challenge.</a:t>
            </a:r>
          </a:p>
          <a:p>
            <a:pPr lvl="1"/>
            <a:r>
              <a:rPr lang="en-US" sz="2400" dirty="0" smtClean="0"/>
              <a:t>To deal with this, Biologists </a:t>
            </a:r>
            <a:r>
              <a:rPr lang="en-US" sz="2400" dirty="0"/>
              <a:t>name each organism and attempt to </a:t>
            </a:r>
            <a:r>
              <a:rPr lang="en-US" sz="2400" u="sng" dirty="0"/>
              <a:t>organize</a:t>
            </a:r>
            <a:r>
              <a:rPr lang="en-US" sz="2400" dirty="0"/>
              <a:t> living things into groups that have biological meaning.</a:t>
            </a:r>
          </a:p>
          <a:p>
            <a:pPr eaLnBrk="1" hangingPunct="1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Similarities in DNA &amp; RNA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Other classification systems are based on anatomical similarities and differences, but how would you compare very different organisms?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All organisms use DNA &amp; RNA to </a:t>
            </a:r>
            <a:r>
              <a:rPr lang="en-US" sz="2400" u="sng"/>
              <a:t>pass on information </a:t>
            </a:r>
            <a:r>
              <a:rPr lang="en-US" sz="2400"/>
              <a:t>and control </a:t>
            </a:r>
            <a:r>
              <a:rPr lang="en-US" sz="2400" u="sng"/>
              <a:t>growth and development</a:t>
            </a:r>
            <a:r>
              <a:rPr lang="en-US" sz="2400"/>
              <a:t>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Since there are many </a:t>
            </a:r>
            <a:r>
              <a:rPr lang="en-US" sz="2400" u="sng"/>
              <a:t>similar genes</a:t>
            </a:r>
            <a:r>
              <a:rPr lang="en-US" sz="2400"/>
              <a:t> in all forms of life suggesting a </a:t>
            </a:r>
            <a:r>
              <a:rPr lang="en-US" sz="2400" u="sng"/>
              <a:t>common ancestry</a:t>
            </a:r>
            <a:r>
              <a:rPr lang="en-US" sz="2400"/>
              <a:t>, these molecules are an excellent way to compare organisms.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The genes of many organisms show important similarities at the molecular level. These </a:t>
            </a:r>
            <a:r>
              <a:rPr lang="en-US" sz="2400" u="sng"/>
              <a:t>molecular similarities </a:t>
            </a:r>
            <a:r>
              <a:rPr lang="en-US" sz="2400"/>
              <a:t>can be used as criteria to help </a:t>
            </a:r>
            <a:r>
              <a:rPr lang="en-US" sz="2400" u="sng"/>
              <a:t>determine classification</a:t>
            </a:r>
            <a:r>
              <a:rPr lang="en-US" sz="240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Vultures and Storks?</a:t>
            </a:r>
          </a:p>
        </p:txBody>
      </p:sp>
      <p:pic>
        <p:nvPicPr>
          <p:cNvPr id="21507" name="Picture 9" descr="TkVu_086A_4x6_02422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12825" y="1709738"/>
            <a:ext cx="2925763" cy="1951037"/>
          </a:xfrm>
        </p:spPr>
      </p:pic>
      <p:sp>
        <p:nvSpPr>
          <p:cNvPr id="21508" name="Text Box 10"/>
          <p:cNvSpPr txBox="1">
            <a:spLocks noChangeArrowheads="1"/>
          </p:cNvSpPr>
          <p:nvPr/>
        </p:nvSpPr>
        <p:spPr bwMode="auto">
          <a:xfrm>
            <a:off x="1600200" y="13716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American vulture</a:t>
            </a:r>
          </a:p>
        </p:txBody>
      </p:sp>
      <p:pic>
        <p:nvPicPr>
          <p:cNvPr id="21509" name="Picture 14" descr="wbvul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10188" y="1728788"/>
            <a:ext cx="2714625" cy="1914525"/>
          </a:xfrm>
        </p:spPr>
      </p:pic>
      <p:sp>
        <p:nvSpPr>
          <p:cNvPr id="21510" name="Text Box 15"/>
          <p:cNvSpPr txBox="1">
            <a:spLocks noChangeArrowheads="1"/>
          </p:cNvSpPr>
          <p:nvPr/>
        </p:nvSpPr>
        <p:spPr bwMode="auto">
          <a:xfrm>
            <a:off x="5791200" y="14478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African vulture</a:t>
            </a:r>
          </a:p>
        </p:txBody>
      </p:sp>
      <p:pic>
        <p:nvPicPr>
          <p:cNvPr id="21511" name="Picture 17" descr="gtotem_stork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608138" y="3924300"/>
            <a:ext cx="1736725" cy="2171700"/>
          </a:xfrm>
        </p:spPr>
      </p:pic>
      <p:sp>
        <p:nvSpPr>
          <p:cNvPr id="21512" name="Text Box 18"/>
          <p:cNvSpPr txBox="1">
            <a:spLocks noChangeArrowheads="1"/>
          </p:cNvSpPr>
          <p:nvPr/>
        </p:nvSpPr>
        <p:spPr bwMode="auto">
          <a:xfrm>
            <a:off x="1905000" y="60960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Stork</a:t>
            </a:r>
          </a:p>
        </p:txBody>
      </p:sp>
      <p:sp>
        <p:nvSpPr>
          <p:cNvPr id="21513" name="Text Box 19"/>
          <p:cNvSpPr txBox="1">
            <a:spLocks noChangeArrowheads="1"/>
          </p:cNvSpPr>
          <p:nvPr/>
        </p:nvSpPr>
        <p:spPr bwMode="auto">
          <a:xfrm>
            <a:off x="4114800" y="3810000"/>
            <a:ext cx="48768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Traditionally, American vultures and African vultures were classified together in the falcon family. Recently, because the American vulture and stork share a common cooling behavior, scientists compared their DNA, and discovered that the American vulture and stork are more closely related than the American vulture and African vulture.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Molecular Clocks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Uses DNA comparisons to estimate the length of time that two species have been evolving independently. </a:t>
            </a:r>
          </a:p>
          <a:p>
            <a:pPr eaLnBrk="1" hangingPunct="1">
              <a:lnSpc>
                <a:spcPct val="90000"/>
              </a:lnSpc>
            </a:pPr>
            <a:r>
              <a:rPr lang="en-US" u="sng"/>
              <a:t>Mutations</a:t>
            </a:r>
            <a:r>
              <a:rPr lang="en-US"/>
              <a:t> occur all the time, causing slight </a:t>
            </a:r>
            <a:r>
              <a:rPr lang="en-US" u="sng"/>
              <a:t>changes in DNA</a:t>
            </a:r>
            <a:r>
              <a:rPr lang="en-US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Mutations build up with time and the </a:t>
            </a:r>
            <a:r>
              <a:rPr lang="en-US" u="sng"/>
              <a:t>more difference in mutations</a:t>
            </a:r>
            <a:r>
              <a:rPr lang="en-US"/>
              <a:t> of specific genes, the </a:t>
            </a:r>
            <a:r>
              <a:rPr lang="en-US" u="sng"/>
              <a:t>less related </a:t>
            </a:r>
            <a:r>
              <a:rPr lang="en-US"/>
              <a:t>they are with a common ancestor further back in history.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New Kingdoms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/>
              <a:t>As evidence about different organisms continues to accumulate, biologists adjust the classification system.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/>
              <a:t>The current classification system includes six kingdoms: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Eubacteria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Archaebacteria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Protista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Fungi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Plantae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Animalia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114800" y="35052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Formerly Monera</a:t>
            </a:r>
          </a:p>
        </p:txBody>
      </p:sp>
      <p:sp>
        <p:nvSpPr>
          <p:cNvPr id="19461" name="AutoShape 5"/>
          <p:cNvSpPr>
            <a:spLocks/>
          </p:cNvSpPr>
          <p:nvPr/>
        </p:nvSpPr>
        <p:spPr bwMode="auto">
          <a:xfrm>
            <a:off x="3581400" y="3429000"/>
            <a:ext cx="457200" cy="762000"/>
          </a:xfrm>
          <a:prstGeom prst="rightBrace">
            <a:avLst>
              <a:gd name="adj1" fmla="val 13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19460" grpId="0"/>
      <p:bldP spid="1946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Pearson Prentice Hall</a:t>
            </a:r>
          </a:p>
        </p:txBody>
      </p:sp>
      <p:sp>
        <p:nvSpPr>
          <p:cNvPr id="18841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Tree of Life Evolves</a:t>
            </a:r>
          </a:p>
        </p:txBody>
      </p:sp>
      <p:pic>
        <p:nvPicPr>
          <p:cNvPr id="188420" name="Picture 10" descr="ch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488" y="2209800"/>
            <a:ext cx="8707437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21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073" r="4195" b="-2409"/>
          <a:stretch>
            <a:fillRect/>
          </a:stretch>
        </p:blipFill>
        <p:spPr bwMode="auto">
          <a:xfrm>
            <a:off x="217487" y="2268137"/>
            <a:ext cx="8707437" cy="279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422" name="Text Box 18"/>
          <p:cNvSpPr txBox="1">
            <a:spLocks noChangeArrowheads="1"/>
          </p:cNvSpPr>
          <p:nvPr/>
        </p:nvSpPr>
        <p:spPr bwMode="auto">
          <a:xfrm>
            <a:off x="2192338" y="2168525"/>
            <a:ext cx="47736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236538" indent="-236538">
              <a:tabLst>
                <a:tab pos="1828800" algn="l"/>
              </a:tabLst>
            </a:pPr>
            <a:r>
              <a:rPr lang="en-US" sz="2400">
                <a:solidFill>
                  <a:schemeClr val="bg1"/>
                </a:solidFill>
              </a:rPr>
              <a:t>Changing Number of Kingdoms</a:t>
            </a:r>
          </a:p>
        </p:txBody>
      </p:sp>
      <p:sp>
        <p:nvSpPr>
          <p:cNvPr id="188423" name="Text Box 19"/>
          <p:cNvSpPr txBox="1">
            <a:spLocks noChangeArrowheads="1"/>
          </p:cNvSpPr>
          <p:nvPr/>
        </p:nvSpPr>
        <p:spPr bwMode="auto">
          <a:xfrm>
            <a:off x="179388" y="2644775"/>
            <a:ext cx="18002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36538" indent="-236538">
              <a:tabLst>
                <a:tab pos="1828800" algn="l"/>
              </a:tabLst>
            </a:pPr>
            <a:r>
              <a:rPr lang="en-US" sz="2000"/>
              <a:t>Introduced</a:t>
            </a:r>
          </a:p>
        </p:txBody>
      </p:sp>
      <p:sp>
        <p:nvSpPr>
          <p:cNvPr id="188424" name="Text Box 20"/>
          <p:cNvSpPr txBox="1">
            <a:spLocks noChangeArrowheads="1"/>
          </p:cNvSpPr>
          <p:nvPr/>
        </p:nvSpPr>
        <p:spPr bwMode="auto">
          <a:xfrm>
            <a:off x="3849688" y="2632075"/>
            <a:ext cx="26479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36538" indent="-236538">
              <a:tabLst>
                <a:tab pos="1828800" algn="l"/>
              </a:tabLst>
            </a:pPr>
            <a:r>
              <a:rPr lang="en-US" sz="2000"/>
              <a:t>Names of Kingdoms</a:t>
            </a:r>
          </a:p>
        </p:txBody>
      </p:sp>
      <p:sp>
        <p:nvSpPr>
          <p:cNvPr id="188425" name="Text Box 21"/>
          <p:cNvSpPr txBox="1">
            <a:spLocks noChangeArrowheads="1"/>
          </p:cNvSpPr>
          <p:nvPr/>
        </p:nvSpPr>
        <p:spPr bwMode="auto">
          <a:xfrm>
            <a:off x="628650" y="3106738"/>
            <a:ext cx="8826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236538" indent="-236538">
              <a:tabLst>
                <a:tab pos="1828800" algn="l"/>
              </a:tabLst>
            </a:pPr>
            <a:r>
              <a:rPr lang="en-US"/>
              <a:t>1700’s</a:t>
            </a:r>
          </a:p>
        </p:txBody>
      </p:sp>
      <p:sp>
        <p:nvSpPr>
          <p:cNvPr id="188426" name="Text Box 22"/>
          <p:cNvSpPr txBox="1">
            <a:spLocks noChangeArrowheads="1"/>
          </p:cNvSpPr>
          <p:nvPr/>
        </p:nvSpPr>
        <p:spPr bwMode="auto">
          <a:xfrm>
            <a:off x="407988" y="3540125"/>
            <a:ext cx="141763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236538" indent="-236538">
              <a:tabLst>
                <a:tab pos="1828800" algn="l"/>
              </a:tabLst>
            </a:pPr>
            <a:r>
              <a:rPr lang="en-US"/>
              <a:t>Late 1800’s</a:t>
            </a:r>
          </a:p>
        </p:txBody>
      </p:sp>
      <p:sp>
        <p:nvSpPr>
          <p:cNvPr id="188427" name="Text Box 23"/>
          <p:cNvSpPr txBox="1">
            <a:spLocks noChangeArrowheads="1"/>
          </p:cNvSpPr>
          <p:nvPr/>
        </p:nvSpPr>
        <p:spPr bwMode="auto">
          <a:xfrm>
            <a:off x="639763" y="3970338"/>
            <a:ext cx="8826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236538" indent="-236538">
              <a:tabLst>
                <a:tab pos="1828800" algn="l"/>
              </a:tabLst>
            </a:pPr>
            <a:r>
              <a:rPr lang="en-US"/>
              <a:t>1950’s</a:t>
            </a:r>
          </a:p>
        </p:txBody>
      </p:sp>
      <p:sp>
        <p:nvSpPr>
          <p:cNvPr id="188428" name="Text Box 24"/>
          <p:cNvSpPr txBox="1">
            <a:spLocks noChangeArrowheads="1"/>
          </p:cNvSpPr>
          <p:nvPr/>
        </p:nvSpPr>
        <p:spPr bwMode="auto">
          <a:xfrm>
            <a:off x="628650" y="4418013"/>
            <a:ext cx="8826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236538" indent="-236538">
              <a:tabLst>
                <a:tab pos="1828800" algn="l"/>
              </a:tabLst>
            </a:pPr>
            <a:r>
              <a:rPr lang="en-US"/>
              <a:t>1990’s</a:t>
            </a:r>
          </a:p>
        </p:txBody>
      </p:sp>
      <p:sp>
        <p:nvSpPr>
          <p:cNvPr id="188429" name="Text Box 25"/>
          <p:cNvSpPr txBox="1">
            <a:spLocks noChangeArrowheads="1"/>
          </p:cNvSpPr>
          <p:nvPr/>
        </p:nvSpPr>
        <p:spPr bwMode="auto">
          <a:xfrm>
            <a:off x="4119563" y="3111500"/>
            <a:ext cx="90646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236538" indent="-236538">
              <a:tabLst>
                <a:tab pos="1828800" algn="l"/>
              </a:tabLst>
            </a:pPr>
            <a:r>
              <a:rPr lang="en-US" sz="1600"/>
              <a:t>Plantae</a:t>
            </a:r>
            <a:endParaRPr lang="en-US"/>
          </a:p>
        </p:txBody>
      </p:sp>
      <p:sp>
        <p:nvSpPr>
          <p:cNvPr id="188430" name="Text Box 26"/>
          <p:cNvSpPr txBox="1">
            <a:spLocks noChangeArrowheads="1"/>
          </p:cNvSpPr>
          <p:nvPr/>
        </p:nvSpPr>
        <p:spPr bwMode="auto">
          <a:xfrm>
            <a:off x="7694613" y="3117850"/>
            <a:ext cx="1031875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236538" indent="-236538" algn="l">
              <a:tabLst>
                <a:tab pos="1828800" algn="l"/>
              </a:tabLst>
            </a:pPr>
            <a:r>
              <a:rPr lang="en-US" sz="1600"/>
              <a:t>Animalia</a:t>
            </a:r>
            <a:endParaRPr lang="en-US"/>
          </a:p>
        </p:txBody>
      </p:sp>
      <p:sp>
        <p:nvSpPr>
          <p:cNvPr id="188431" name="Text Box 27"/>
          <p:cNvSpPr txBox="1">
            <a:spLocks noChangeArrowheads="1"/>
          </p:cNvSpPr>
          <p:nvPr/>
        </p:nvSpPr>
        <p:spPr bwMode="auto">
          <a:xfrm>
            <a:off x="2730500" y="3584575"/>
            <a:ext cx="941388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236538" indent="-236538">
              <a:tabLst>
                <a:tab pos="1828800" algn="l"/>
              </a:tabLst>
            </a:pPr>
            <a:r>
              <a:rPr lang="en-US" sz="1600"/>
              <a:t>Protista</a:t>
            </a:r>
          </a:p>
        </p:txBody>
      </p:sp>
      <p:sp>
        <p:nvSpPr>
          <p:cNvPr id="188432" name="Text Box 28"/>
          <p:cNvSpPr txBox="1">
            <a:spLocks noChangeArrowheads="1"/>
          </p:cNvSpPr>
          <p:nvPr/>
        </p:nvSpPr>
        <p:spPr bwMode="auto">
          <a:xfrm>
            <a:off x="5926138" y="3576638"/>
            <a:ext cx="906462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236538" indent="-236538">
              <a:tabLst>
                <a:tab pos="1828800" algn="l"/>
              </a:tabLst>
            </a:pPr>
            <a:r>
              <a:rPr lang="en-US" sz="1600"/>
              <a:t>Plantae</a:t>
            </a:r>
          </a:p>
        </p:txBody>
      </p:sp>
      <p:sp>
        <p:nvSpPr>
          <p:cNvPr id="188433" name="Text Box 29"/>
          <p:cNvSpPr txBox="1">
            <a:spLocks noChangeArrowheads="1"/>
          </p:cNvSpPr>
          <p:nvPr/>
        </p:nvSpPr>
        <p:spPr bwMode="auto">
          <a:xfrm>
            <a:off x="2487613" y="3990975"/>
            <a:ext cx="90646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236538" indent="-236538">
              <a:tabLst>
                <a:tab pos="1828800" algn="l"/>
              </a:tabLst>
            </a:pPr>
            <a:r>
              <a:rPr lang="en-US" sz="1600"/>
              <a:t>Monera</a:t>
            </a:r>
          </a:p>
        </p:txBody>
      </p:sp>
      <p:sp>
        <p:nvSpPr>
          <p:cNvPr id="188434" name="Text Box 30"/>
          <p:cNvSpPr txBox="1">
            <a:spLocks noChangeArrowheads="1"/>
          </p:cNvSpPr>
          <p:nvPr/>
        </p:nvSpPr>
        <p:spPr bwMode="auto">
          <a:xfrm>
            <a:off x="4368800" y="3990975"/>
            <a:ext cx="941388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236538" indent="-236538">
              <a:tabLst>
                <a:tab pos="1828800" algn="l"/>
              </a:tabLst>
            </a:pPr>
            <a:r>
              <a:rPr lang="en-US" sz="1600"/>
              <a:t>Protista</a:t>
            </a:r>
          </a:p>
        </p:txBody>
      </p:sp>
      <p:sp>
        <p:nvSpPr>
          <p:cNvPr id="188435" name="Text Box 31"/>
          <p:cNvSpPr txBox="1">
            <a:spLocks noChangeArrowheads="1"/>
          </p:cNvSpPr>
          <p:nvPr/>
        </p:nvSpPr>
        <p:spPr bwMode="auto">
          <a:xfrm>
            <a:off x="5622925" y="3994150"/>
            <a:ext cx="7366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236538" indent="-236538">
              <a:tabLst>
                <a:tab pos="1828800" algn="l"/>
              </a:tabLst>
            </a:pPr>
            <a:r>
              <a:rPr lang="en-US" sz="1600"/>
              <a:t>Fungi</a:t>
            </a:r>
          </a:p>
        </p:txBody>
      </p:sp>
      <p:sp>
        <p:nvSpPr>
          <p:cNvPr id="188436" name="Text Box 32"/>
          <p:cNvSpPr txBox="1">
            <a:spLocks noChangeArrowheads="1"/>
          </p:cNvSpPr>
          <p:nvPr/>
        </p:nvSpPr>
        <p:spPr bwMode="auto">
          <a:xfrm>
            <a:off x="6665913" y="3992563"/>
            <a:ext cx="906462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236538" indent="-236538">
              <a:tabLst>
                <a:tab pos="1828800" algn="l"/>
              </a:tabLst>
            </a:pPr>
            <a:r>
              <a:rPr lang="en-US" sz="1600"/>
              <a:t>Plantae</a:t>
            </a:r>
          </a:p>
        </p:txBody>
      </p:sp>
      <p:sp>
        <p:nvSpPr>
          <p:cNvPr id="188437" name="Text Box 33"/>
          <p:cNvSpPr txBox="1">
            <a:spLocks noChangeArrowheads="1"/>
          </p:cNvSpPr>
          <p:nvPr/>
        </p:nvSpPr>
        <p:spPr bwMode="auto">
          <a:xfrm>
            <a:off x="1782763" y="4421188"/>
            <a:ext cx="1223962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236538" indent="-236538">
              <a:tabLst>
                <a:tab pos="1828800" algn="l"/>
              </a:tabLst>
            </a:pPr>
            <a:r>
              <a:rPr lang="en-US" sz="1600"/>
              <a:t>Eubacteria</a:t>
            </a:r>
          </a:p>
        </p:txBody>
      </p:sp>
      <p:sp>
        <p:nvSpPr>
          <p:cNvPr id="188438" name="Text Box 34"/>
          <p:cNvSpPr txBox="1">
            <a:spLocks noChangeArrowheads="1"/>
          </p:cNvSpPr>
          <p:nvPr/>
        </p:nvSpPr>
        <p:spPr bwMode="auto">
          <a:xfrm>
            <a:off x="3038475" y="4421187"/>
            <a:ext cx="10810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tabLst>
                <a:tab pos="1828800" algn="l"/>
              </a:tabLst>
            </a:pPr>
            <a:r>
              <a:rPr lang="en-US" sz="1600" dirty="0" smtClean="0"/>
              <a:t>Archaea-bacteria</a:t>
            </a:r>
            <a:endParaRPr lang="en-US" sz="1600" dirty="0"/>
          </a:p>
        </p:txBody>
      </p:sp>
      <p:sp>
        <p:nvSpPr>
          <p:cNvPr id="188439" name="Text Box 35"/>
          <p:cNvSpPr txBox="1">
            <a:spLocks noChangeArrowheads="1"/>
          </p:cNvSpPr>
          <p:nvPr/>
        </p:nvSpPr>
        <p:spPr bwMode="auto">
          <a:xfrm>
            <a:off x="7693025" y="3584575"/>
            <a:ext cx="1031875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236538" indent="-236538" algn="l">
              <a:tabLst>
                <a:tab pos="1828800" algn="l"/>
              </a:tabLst>
            </a:pPr>
            <a:r>
              <a:rPr lang="en-US" sz="1600"/>
              <a:t>Animalia</a:t>
            </a:r>
          </a:p>
        </p:txBody>
      </p:sp>
      <p:sp>
        <p:nvSpPr>
          <p:cNvPr id="188440" name="Text Box 36"/>
          <p:cNvSpPr txBox="1">
            <a:spLocks noChangeArrowheads="1"/>
          </p:cNvSpPr>
          <p:nvPr/>
        </p:nvSpPr>
        <p:spPr bwMode="auto">
          <a:xfrm>
            <a:off x="7693024" y="4081046"/>
            <a:ext cx="1031875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236538" indent="-236538" algn="l">
              <a:tabLst>
                <a:tab pos="1828800" algn="l"/>
              </a:tabLst>
            </a:pPr>
            <a:r>
              <a:rPr lang="en-US" sz="1600" dirty="0"/>
              <a:t>Animalia</a:t>
            </a:r>
          </a:p>
        </p:txBody>
      </p:sp>
      <p:sp>
        <p:nvSpPr>
          <p:cNvPr id="188441" name="Text Box 37"/>
          <p:cNvSpPr txBox="1">
            <a:spLocks noChangeArrowheads="1"/>
          </p:cNvSpPr>
          <p:nvPr/>
        </p:nvSpPr>
        <p:spPr bwMode="auto">
          <a:xfrm>
            <a:off x="7659526" y="4500145"/>
            <a:ext cx="1031875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236538" indent="-236538" algn="l">
              <a:tabLst>
                <a:tab pos="1828800" algn="l"/>
              </a:tabLst>
            </a:pPr>
            <a:r>
              <a:rPr lang="en-US" sz="1600"/>
              <a:t>Animalia</a:t>
            </a:r>
            <a:endParaRPr lang="en-US"/>
          </a:p>
        </p:txBody>
      </p:sp>
      <p:sp>
        <p:nvSpPr>
          <p:cNvPr id="188442" name="Text Box 38"/>
          <p:cNvSpPr txBox="1">
            <a:spLocks noChangeArrowheads="1"/>
          </p:cNvSpPr>
          <p:nvPr/>
        </p:nvSpPr>
        <p:spPr bwMode="auto">
          <a:xfrm>
            <a:off x="4375150" y="4427538"/>
            <a:ext cx="941388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236538" indent="-236538">
              <a:tabLst>
                <a:tab pos="1828800" algn="l"/>
              </a:tabLst>
            </a:pPr>
            <a:r>
              <a:rPr lang="en-US" sz="1600"/>
              <a:t>Protista</a:t>
            </a:r>
            <a:endParaRPr lang="en-US"/>
          </a:p>
        </p:txBody>
      </p:sp>
      <p:sp>
        <p:nvSpPr>
          <p:cNvPr id="188443" name="Text Box 39"/>
          <p:cNvSpPr txBox="1">
            <a:spLocks noChangeArrowheads="1"/>
          </p:cNvSpPr>
          <p:nvPr/>
        </p:nvSpPr>
        <p:spPr bwMode="auto">
          <a:xfrm>
            <a:off x="5602288" y="4427538"/>
            <a:ext cx="7366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236538" indent="-236538">
              <a:tabLst>
                <a:tab pos="1828800" algn="l"/>
              </a:tabLst>
            </a:pPr>
            <a:r>
              <a:rPr lang="en-US" sz="1600"/>
              <a:t>Fungi</a:t>
            </a:r>
          </a:p>
        </p:txBody>
      </p:sp>
      <p:sp>
        <p:nvSpPr>
          <p:cNvPr id="188444" name="Text Box 40"/>
          <p:cNvSpPr txBox="1">
            <a:spLocks noChangeArrowheads="1"/>
          </p:cNvSpPr>
          <p:nvPr/>
        </p:nvSpPr>
        <p:spPr bwMode="auto">
          <a:xfrm>
            <a:off x="6667500" y="4427538"/>
            <a:ext cx="906463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236538" indent="-236538">
              <a:tabLst>
                <a:tab pos="1828800" algn="l"/>
              </a:tabLst>
            </a:pPr>
            <a:r>
              <a:rPr lang="en-US" sz="1600"/>
              <a:t>Plantae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9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Three-Domain System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Using molecular analyses, scientists group modern organisms into three, more general categories (</a:t>
            </a:r>
            <a:r>
              <a:rPr lang="en-US" u="sng"/>
              <a:t>domains</a:t>
            </a:r>
            <a:r>
              <a:rPr lang="en-US"/>
              <a:t>) according to how long they have been evolving independently.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The three domains are: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Bacteria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Archaea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Eukarya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1438" y="1459898"/>
            <a:ext cx="9007475" cy="4091175"/>
            <a:chOff x="403225" y="1473990"/>
            <a:chExt cx="8675688" cy="3660775"/>
          </a:xfrm>
        </p:grpSpPr>
        <p:pic>
          <p:nvPicPr>
            <p:cNvPr id="24584" name="Picture 2" descr="bio_ch18_440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3225" y="1473990"/>
              <a:ext cx="8675688" cy="3660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5" name="Text Box 3"/>
            <p:cNvSpPr txBox="1">
              <a:spLocks noChangeArrowheads="1"/>
            </p:cNvSpPr>
            <p:nvPr/>
          </p:nvSpPr>
          <p:spPr bwMode="auto">
            <a:xfrm>
              <a:off x="6943725" y="3913188"/>
              <a:ext cx="1050925" cy="275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Kingdoms</a:t>
              </a:r>
            </a:p>
          </p:txBody>
        </p:sp>
        <p:sp>
          <p:nvSpPr>
            <p:cNvPr id="24586" name="Text Box 4"/>
            <p:cNvSpPr txBox="1">
              <a:spLocks noChangeArrowheads="1"/>
            </p:cNvSpPr>
            <p:nvPr/>
          </p:nvSpPr>
          <p:spPr bwMode="auto">
            <a:xfrm>
              <a:off x="6991350" y="4012793"/>
              <a:ext cx="1042273" cy="1045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117000"/>
                </a:lnSpc>
              </a:pPr>
              <a:r>
                <a:rPr lang="en-US" sz="1000" dirty="0" err="1">
                  <a:solidFill>
                    <a:srgbClr val="595959"/>
                  </a:solidFill>
                </a:rPr>
                <a:t>Eubacteria</a:t>
              </a:r>
              <a:endParaRPr lang="en-US" sz="1000" dirty="0">
                <a:solidFill>
                  <a:srgbClr val="595959"/>
                </a:solidFill>
              </a:endParaRPr>
            </a:p>
            <a:p>
              <a:pPr>
                <a:lnSpc>
                  <a:spcPct val="117000"/>
                </a:lnSpc>
              </a:pPr>
              <a:r>
                <a:rPr lang="en-US" sz="1000" dirty="0" err="1">
                  <a:solidFill>
                    <a:srgbClr val="595959"/>
                  </a:solidFill>
                </a:rPr>
                <a:t>Archaebacteria</a:t>
              </a:r>
              <a:endParaRPr lang="en-US" sz="1000" dirty="0">
                <a:solidFill>
                  <a:srgbClr val="595959"/>
                </a:solidFill>
              </a:endParaRPr>
            </a:p>
            <a:p>
              <a:pPr>
                <a:lnSpc>
                  <a:spcPct val="117000"/>
                </a:lnSpc>
              </a:pPr>
              <a:r>
                <a:rPr lang="en-US" sz="1000" dirty="0" err="1">
                  <a:solidFill>
                    <a:srgbClr val="595959"/>
                  </a:solidFill>
                </a:rPr>
                <a:t>Protista</a:t>
              </a:r>
              <a:endParaRPr lang="en-US" sz="1000" dirty="0">
                <a:solidFill>
                  <a:srgbClr val="595959"/>
                </a:solidFill>
              </a:endParaRPr>
            </a:p>
            <a:p>
              <a:pPr>
                <a:lnSpc>
                  <a:spcPct val="117000"/>
                </a:lnSpc>
              </a:pPr>
              <a:r>
                <a:rPr lang="en-US" sz="1000" dirty="0" err="1">
                  <a:solidFill>
                    <a:srgbClr val="595959"/>
                  </a:solidFill>
                </a:rPr>
                <a:t>Plantae</a:t>
              </a:r>
              <a:endParaRPr lang="en-US" sz="1000" dirty="0">
                <a:solidFill>
                  <a:srgbClr val="595959"/>
                </a:solidFill>
              </a:endParaRPr>
            </a:p>
            <a:p>
              <a:pPr>
                <a:lnSpc>
                  <a:spcPct val="117000"/>
                </a:lnSpc>
              </a:pPr>
              <a:r>
                <a:rPr lang="en-US" sz="1000" dirty="0">
                  <a:solidFill>
                    <a:srgbClr val="595959"/>
                  </a:solidFill>
                </a:rPr>
                <a:t>Fungi</a:t>
              </a:r>
            </a:p>
            <a:p>
              <a:pPr>
                <a:lnSpc>
                  <a:spcPct val="117000"/>
                </a:lnSpc>
              </a:pPr>
              <a:r>
                <a:rPr lang="en-US" sz="1000" dirty="0" err="1">
                  <a:solidFill>
                    <a:srgbClr val="595959"/>
                  </a:solidFill>
                </a:rPr>
                <a:t>Animalia</a:t>
              </a:r>
              <a:endParaRPr lang="en-US" sz="1000" dirty="0">
                <a:solidFill>
                  <a:srgbClr val="595959"/>
                </a:solidFill>
              </a:endParaRPr>
            </a:p>
          </p:txBody>
        </p:sp>
        <p:sp>
          <p:nvSpPr>
            <p:cNvPr id="24587" name="Text Box 5"/>
            <p:cNvSpPr txBox="1">
              <a:spLocks noChangeArrowheads="1"/>
            </p:cNvSpPr>
            <p:nvPr/>
          </p:nvSpPr>
          <p:spPr bwMode="auto">
            <a:xfrm>
              <a:off x="3997325" y="2579688"/>
              <a:ext cx="1200150" cy="468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DOMAIN EUKARYA</a:t>
              </a:r>
            </a:p>
          </p:txBody>
        </p:sp>
        <p:sp>
          <p:nvSpPr>
            <p:cNvPr id="24588" name="Text Box 6"/>
            <p:cNvSpPr txBox="1">
              <a:spLocks noChangeArrowheads="1"/>
            </p:cNvSpPr>
            <p:nvPr/>
          </p:nvSpPr>
          <p:spPr bwMode="auto">
            <a:xfrm>
              <a:off x="733425" y="1804988"/>
              <a:ext cx="1200150" cy="468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595959"/>
                  </a:solidFill>
                </a:rPr>
                <a:t>DOMAIN ARCHAEA</a:t>
              </a:r>
            </a:p>
          </p:txBody>
        </p:sp>
        <p:sp>
          <p:nvSpPr>
            <p:cNvPr id="24589" name="Text Box 7"/>
            <p:cNvSpPr txBox="1">
              <a:spLocks noChangeArrowheads="1"/>
            </p:cNvSpPr>
            <p:nvPr/>
          </p:nvSpPr>
          <p:spPr bwMode="auto">
            <a:xfrm>
              <a:off x="403225" y="4344988"/>
              <a:ext cx="1200150" cy="468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595959"/>
                  </a:solidFill>
                </a:rPr>
                <a:t>DOMAIN BACTERIA</a:t>
              </a:r>
            </a:p>
          </p:txBody>
        </p:sp>
      </p:grpSp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838200" y="762000"/>
            <a:ext cx="139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Section 18-3</a:t>
            </a:r>
          </a:p>
        </p:txBody>
      </p:sp>
      <p:sp>
        <p:nvSpPr>
          <p:cNvPr id="24580" name="Text Box 9"/>
          <p:cNvSpPr txBox="1">
            <a:spLocks noChangeArrowheads="1"/>
          </p:cNvSpPr>
          <p:nvPr/>
        </p:nvSpPr>
        <p:spPr bwMode="auto">
          <a:xfrm>
            <a:off x="2590800" y="136525"/>
            <a:ext cx="51054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Arial Black" charset="0"/>
              </a:rPr>
              <a:t>Figure 18-13 Cladogram of Six Kingdoms and Three Domains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Domain Bacteria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Kingdom: Eubacteria</a:t>
            </a:r>
          </a:p>
          <a:p>
            <a:pPr eaLnBrk="1" hangingPunct="1"/>
            <a:r>
              <a:rPr lang="en-US" sz="2800" dirty="0"/>
              <a:t>Unicellular</a:t>
            </a:r>
          </a:p>
          <a:p>
            <a:pPr eaLnBrk="1" hangingPunct="1"/>
            <a:r>
              <a:rPr lang="en-US" sz="2800" dirty="0"/>
              <a:t>Prokaryotic</a:t>
            </a:r>
          </a:p>
          <a:p>
            <a:pPr eaLnBrk="1" hangingPunct="1"/>
            <a:r>
              <a:rPr lang="en-US" sz="2800" dirty="0"/>
              <a:t>Cell wall with peptidoglycan</a:t>
            </a:r>
          </a:p>
          <a:p>
            <a:pPr eaLnBrk="1" hangingPunct="1"/>
            <a:r>
              <a:rPr lang="en-US" sz="2800" dirty="0"/>
              <a:t>Range from </a:t>
            </a:r>
            <a:r>
              <a:rPr lang="en-US" sz="2800" u="sng" dirty="0"/>
              <a:t>free-living</a:t>
            </a:r>
            <a:r>
              <a:rPr lang="en-US" sz="2800" dirty="0"/>
              <a:t> soil organisms to deadly </a:t>
            </a:r>
            <a:r>
              <a:rPr lang="en-US" sz="2800" u="sng" dirty="0"/>
              <a:t>parasites</a:t>
            </a:r>
            <a:r>
              <a:rPr lang="en-US" sz="2800" dirty="0"/>
              <a:t>.</a:t>
            </a:r>
          </a:p>
          <a:p>
            <a:pPr eaLnBrk="1" hangingPunct="1"/>
            <a:endParaRPr lang="en-US" sz="2800" dirty="0"/>
          </a:p>
        </p:txBody>
      </p:sp>
      <p:pic>
        <p:nvPicPr>
          <p:cNvPr id="25607" name="Picture 7" descr="See full size image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91200" y="1741488"/>
            <a:ext cx="1828800" cy="1814512"/>
          </a:xfrm>
        </p:spPr>
      </p:pic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6096000" y="14478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E. coli</a:t>
            </a:r>
          </a:p>
        </p:txBody>
      </p:sp>
      <p:pic>
        <p:nvPicPr>
          <p:cNvPr id="25610" name="Picture 10" descr="lactobacillu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715000" y="4057650"/>
            <a:ext cx="1905000" cy="1905000"/>
          </a:xfrm>
        </p:spPr>
      </p:pic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6019800" y="37338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lactobacillus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25608" grpId="0"/>
      <p:bldP spid="256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3379" y="412102"/>
            <a:ext cx="7772400" cy="89217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Bacteria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772400" cy="3886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Have nucleoid region (NO nuclear membrane)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 smtClean="0"/>
              <a:t>Large circular chromosome; also has plasmids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Bacteria- Usually 1-10 um long</a:t>
            </a:r>
          </a:p>
          <a:p>
            <a:pPr>
              <a:lnSpc>
                <a:spcPct val="80000"/>
              </a:lnSpc>
            </a:pPr>
            <a:r>
              <a:rPr lang="en-US" altLang="en-US" sz="2800" dirty="0"/>
              <a:t>Many secrete sticky substance that forms </a:t>
            </a:r>
            <a:r>
              <a:rPr lang="en-US" altLang="en-US" sz="2800" b="1" dirty="0"/>
              <a:t>capsule</a:t>
            </a:r>
            <a:r>
              <a:rPr lang="en-US" altLang="en-US" sz="2800" dirty="0"/>
              <a:t> outside wall.  </a:t>
            </a:r>
            <a:endParaRPr lang="en-US" alt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Cell wall prevents osmotic rupture.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u="sng" dirty="0" smtClean="0"/>
              <a:t>Penicillin</a:t>
            </a:r>
            <a:r>
              <a:rPr lang="en-US" altLang="en-US" sz="2800" dirty="0" smtClean="0"/>
              <a:t>, the first successful antibiotic, was derived from the </a:t>
            </a:r>
            <a:r>
              <a:rPr lang="en-US" altLang="en-US" sz="2800" i="1" dirty="0" err="1"/>
              <a:t>P</a:t>
            </a:r>
            <a:r>
              <a:rPr lang="en-US" altLang="en-US" sz="2800" i="1" dirty="0" err="1" smtClean="0"/>
              <a:t>enicillium</a:t>
            </a:r>
            <a:r>
              <a:rPr lang="en-US" altLang="en-US" sz="2800" b="1" dirty="0" smtClean="0"/>
              <a:t> </a:t>
            </a:r>
            <a:r>
              <a:rPr lang="en-US" altLang="en-US" sz="2800" dirty="0" smtClean="0"/>
              <a:t>mold. It is able to</a:t>
            </a:r>
            <a:r>
              <a:rPr lang="en-US" altLang="en-US" sz="2800" b="1" dirty="0" smtClean="0"/>
              <a:t> </a:t>
            </a:r>
            <a:r>
              <a:rPr lang="en-US" altLang="en-US" sz="2800" dirty="0" smtClean="0"/>
              <a:t>break down cell wall and allows osmotic rupture </a:t>
            </a:r>
          </a:p>
        </p:txBody>
      </p:sp>
    </p:spTree>
    <p:extLst>
      <p:ext uri="{BB962C8B-B14F-4D97-AF65-F5344CB8AC3E}">
        <p14:creationId xmlns:p14="http://schemas.microsoft.com/office/powerpoint/2010/main" val="179485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Bacteria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10343"/>
            <a:ext cx="8187612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Some use O</a:t>
            </a:r>
            <a:r>
              <a:rPr lang="en-US" altLang="en-US" sz="2400" baseline="-25000" dirty="0" smtClean="0"/>
              <a:t>2</a:t>
            </a:r>
            <a:r>
              <a:rPr lang="en-US" altLang="en-US" sz="2400" dirty="0" smtClean="0"/>
              <a:t>—others are anaerobes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Some are flagellated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u="sng" dirty="0" smtClean="0"/>
              <a:t>Fimbriae</a:t>
            </a:r>
            <a:r>
              <a:rPr lang="en-US" altLang="en-US" sz="2400" dirty="0" smtClean="0"/>
              <a:t> (extensions) help bacteria to adhere to surfaces.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u="sng" dirty="0" smtClean="0"/>
              <a:t>Pili</a:t>
            </a:r>
            <a:r>
              <a:rPr lang="en-US" altLang="en-US" sz="2400" dirty="0" smtClean="0"/>
              <a:t> used for conjugation (sexual reproduction)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Reproduce asexually by </a:t>
            </a:r>
            <a:r>
              <a:rPr lang="en-US" altLang="en-US" sz="2400" u="sng" dirty="0" smtClean="0"/>
              <a:t>binary fission </a:t>
            </a:r>
          </a:p>
          <a:p>
            <a:r>
              <a:rPr lang="en-US" altLang="en-US" sz="2400" dirty="0"/>
              <a:t>Shapes: </a:t>
            </a:r>
          </a:p>
          <a:p>
            <a:pPr lvl="1"/>
            <a:r>
              <a:rPr lang="en-US" altLang="en-US" sz="2400" dirty="0"/>
              <a:t>Cocci-spheres</a:t>
            </a:r>
          </a:p>
          <a:p>
            <a:pPr lvl="1"/>
            <a:r>
              <a:rPr lang="en-US" altLang="en-US" sz="2400" dirty="0"/>
              <a:t>Spirillum (spirochete)-spiral (helical)</a:t>
            </a:r>
          </a:p>
          <a:p>
            <a:pPr lvl="1"/>
            <a:r>
              <a:rPr lang="en-US" altLang="en-US" sz="2400" dirty="0" err="1" smtClean="0"/>
              <a:t>Bacillum</a:t>
            </a:r>
            <a:r>
              <a:rPr lang="en-US" altLang="en-US" sz="2400" dirty="0" smtClean="0"/>
              <a:t>-rod shaped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400" u="sng" dirty="0" smtClean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960" y="5068078"/>
            <a:ext cx="2857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mage result for E. co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71592" y="2639008"/>
            <a:ext cx="2565574" cy="14431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77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1.5 - 2 </a:t>
            </a:r>
            <a:r>
              <a:rPr lang="en-US" dirty="0">
                <a:ea typeface="+mj-ea"/>
                <a:cs typeface="+mj-cs"/>
              </a:rPr>
              <a:t>million known species…</a:t>
            </a:r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1371600" y="2209800"/>
            <a:ext cx="6858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>
              <a:tabLst>
                <a:tab pos="1314450" algn="l"/>
                <a:tab pos="1828800" algn="l"/>
                <a:tab pos="3943350" algn="l"/>
              </a:tabLst>
            </a:pPr>
            <a:r>
              <a:rPr lang="en-US" sz="2400" b="1">
                <a:latin typeface="Arial" charset="0"/>
                <a:cs typeface="Times" charset="0"/>
              </a:rPr>
              <a:t>Bacteria 			    4,000</a:t>
            </a:r>
          </a:p>
          <a:p>
            <a:pPr>
              <a:tabLst>
                <a:tab pos="1314450" algn="l"/>
                <a:tab pos="1828800" algn="l"/>
                <a:tab pos="3943350" algn="l"/>
              </a:tabLst>
            </a:pPr>
            <a:r>
              <a:rPr lang="en-US" sz="2400" b="1">
                <a:latin typeface="Arial" charset="0"/>
                <a:cs typeface="Times" charset="0"/>
              </a:rPr>
              <a:t>Protozoa, algae, etc.	  80,000</a:t>
            </a:r>
            <a:endParaRPr lang="en-US" sz="2400" b="1">
              <a:latin typeface="Arial" charset="0"/>
            </a:endParaRPr>
          </a:p>
          <a:p>
            <a:pPr>
              <a:tabLst>
                <a:tab pos="1314450" algn="l"/>
                <a:tab pos="1828800" algn="l"/>
                <a:tab pos="3943350" algn="l"/>
              </a:tabLst>
            </a:pPr>
            <a:r>
              <a:rPr lang="en-US" sz="2400" b="1">
                <a:latin typeface="Arial" charset="0"/>
                <a:cs typeface="Times" charset="0"/>
              </a:rPr>
              <a:t>Fungi			  70,000</a:t>
            </a:r>
            <a:endParaRPr lang="en-US" sz="2400" b="1">
              <a:latin typeface="Arial" charset="0"/>
            </a:endParaRPr>
          </a:p>
          <a:p>
            <a:pPr>
              <a:tabLst>
                <a:tab pos="1314450" algn="l"/>
                <a:tab pos="1828800" algn="l"/>
                <a:tab pos="3943350" algn="l"/>
              </a:tabLst>
            </a:pPr>
            <a:r>
              <a:rPr lang="en-US" sz="2400" b="1">
                <a:latin typeface="Arial" charset="0"/>
                <a:cs typeface="Times" charset="0"/>
              </a:rPr>
              <a:t>Plants			321,000</a:t>
            </a:r>
            <a:endParaRPr lang="en-US" sz="2400" b="1">
              <a:latin typeface="Arial" charset="0"/>
            </a:endParaRPr>
          </a:p>
          <a:p>
            <a:pPr>
              <a:tabLst>
                <a:tab pos="1314450" algn="l"/>
                <a:tab pos="1828800" algn="l"/>
                <a:tab pos="3943350" algn="l"/>
              </a:tabLst>
            </a:pPr>
            <a:r>
              <a:rPr lang="en-US" sz="2400" b="1">
                <a:latin typeface="Arial" charset="0"/>
                <a:cs typeface="Times" charset="0"/>
              </a:rPr>
              <a:t>Animals		                      1,320,000</a:t>
            </a:r>
            <a:endParaRPr lang="en-US" sz="2400" b="1">
              <a:latin typeface="Arial" charset="0"/>
            </a:endParaRPr>
          </a:p>
          <a:p>
            <a:pPr>
              <a:buFont typeface="Symbol" charset="2"/>
              <a:buChar char=""/>
              <a:tabLst>
                <a:tab pos="1314450" algn="l"/>
                <a:tab pos="1828800" algn="l"/>
                <a:tab pos="3943350" algn="l"/>
              </a:tabLst>
            </a:pPr>
            <a:r>
              <a:rPr lang="en-US" sz="2400" b="1">
                <a:latin typeface="Arial" charset="0"/>
                <a:cs typeface="Times" charset="0"/>
              </a:rPr>
              <a:t>insects		                      1,000,000</a:t>
            </a:r>
            <a:endParaRPr lang="en-US" sz="2400" b="1">
              <a:latin typeface="Arial" charset="0"/>
            </a:endParaRPr>
          </a:p>
          <a:p>
            <a:pPr>
              <a:buFont typeface="Symbol" charset="2"/>
              <a:buChar char=""/>
              <a:tabLst>
                <a:tab pos="1314450" algn="l"/>
                <a:tab pos="1828800" algn="l"/>
                <a:tab pos="3943350" algn="l"/>
              </a:tabLst>
            </a:pPr>
            <a:r>
              <a:rPr lang="en-US" sz="2400" b="1">
                <a:latin typeface="Arial" charset="0"/>
                <a:cs typeface="Times" charset="0"/>
              </a:rPr>
              <a:t>vertebrates	 	  62,000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‘Typical’ Bacterial Cell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09" y="1417638"/>
            <a:ext cx="7669763" cy="509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087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7665" y="261258"/>
            <a:ext cx="6503437" cy="1082351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b="1" dirty="0" smtClean="0"/>
              <a:t>Prokaryotes are the foundation of life on earth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943" y="1603311"/>
            <a:ext cx="7772400" cy="478815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Most Bacteria are beneficial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Decompose dead organisms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Decomposers, saprobes, saprophytes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Perform nitrogen fixation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Live in our digestive system and are also used in the food industry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/>
              <a:t>Cheese, yogurt, </a:t>
            </a:r>
            <a:r>
              <a:rPr lang="en-US" altLang="en-US" sz="2400" dirty="0" err="1" smtClean="0"/>
              <a:t>etc</a:t>
            </a: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Used to decompose waste in sewage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 smtClean="0"/>
              <a:t>However, some bacteria cause disease – Usually produce toxins.  Ex- bacteria that causes botulism (paralyzes nerve cells). Other diseases: Lyme disease; strep throat; syphilis; gonorrhea</a:t>
            </a:r>
          </a:p>
        </p:txBody>
      </p:sp>
    </p:spTree>
    <p:extLst>
      <p:ext uri="{BB962C8B-B14F-4D97-AF65-F5344CB8AC3E}">
        <p14:creationId xmlns:p14="http://schemas.microsoft.com/office/powerpoint/2010/main" val="301084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Some Prokaryotes Cause Disease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Usually produce toxins.  Ex- bacteria that causes botulism (paralyzes nerve cells). Other diseases: Lyme disease; strep throat; syphilis; gonorrhea </a:t>
            </a:r>
          </a:p>
          <a:p>
            <a:pPr eaLnBrk="1" hangingPunct="1"/>
            <a:r>
              <a:rPr lang="en-US" altLang="en-US" smtClean="0"/>
              <a:t>Antibiotics are the most effective means of fighting bacterial infections</a:t>
            </a:r>
          </a:p>
          <a:p>
            <a:pPr eaLnBrk="1" hangingPunct="1"/>
            <a:r>
              <a:rPr lang="en-US" altLang="en-US" smtClean="0"/>
              <a:t>**No known Archaea cause disease</a:t>
            </a:r>
          </a:p>
        </p:txBody>
      </p:sp>
    </p:spTree>
    <p:extLst>
      <p:ext uri="{BB962C8B-B14F-4D97-AF65-F5344CB8AC3E}">
        <p14:creationId xmlns:p14="http://schemas.microsoft.com/office/powerpoint/2010/main" val="231306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Pearson Prentice Hall</a:t>
            </a:r>
          </a:p>
        </p:txBody>
      </p:sp>
      <p:sp>
        <p:nvSpPr>
          <p:cNvPr id="2007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Domain Bacteria</a:t>
            </a:r>
          </a:p>
        </p:txBody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010169"/>
            <a:ext cx="3524250" cy="4848225"/>
          </a:xfrm>
          <a:noFill/>
        </p:spPr>
        <p:txBody>
          <a:bodyPr/>
          <a:lstStyle/>
          <a:p>
            <a:pPr marL="0" indent="0" eaLnBrk="1" hangingPunct="1"/>
            <a:r>
              <a:rPr lang="en-US" dirty="0"/>
              <a:t>The domain Bacteria corresponds to the kingdom </a:t>
            </a:r>
            <a:r>
              <a:rPr lang="en-US" b="1" dirty="0"/>
              <a:t>Eubacteria</a:t>
            </a:r>
            <a:r>
              <a:rPr lang="en-US" dirty="0"/>
              <a:t>.</a:t>
            </a:r>
          </a:p>
        </p:txBody>
      </p:sp>
      <p:pic>
        <p:nvPicPr>
          <p:cNvPr id="200709" name="Picture 7" descr="sb4377f1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4963" y="1129003"/>
            <a:ext cx="4311100" cy="572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487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Domain </a:t>
            </a:r>
            <a:r>
              <a:rPr lang="en-US" dirty="0" err="1" smtClean="0"/>
              <a:t>Archaea</a:t>
            </a:r>
            <a:endParaRPr lang="en-US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Kingdom: </a:t>
            </a:r>
            <a:r>
              <a:rPr lang="en-US" sz="2000" dirty="0" err="1"/>
              <a:t>Archaebacteria</a:t>
            </a: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Unicellular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Prokaryotic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Live in the most </a:t>
            </a:r>
            <a:r>
              <a:rPr lang="en-US" sz="2000" u="sng" dirty="0"/>
              <a:t>extreme</a:t>
            </a:r>
            <a:r>
              <a:rPr lang="en-US" sz="2000" dirty="0"/>
              <a:t> environments (volcanic hot springs, brine pools, black organic mud without oxygen)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Live in absence of oxygen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Cell wall </a:t>
            </a:r>
            <a:r>
              <a:rPr lang="en-US" sz="2000" dirty="0" smtClean="0"/>
              <a:t>lacks </a:t>
            </a:r>
            <a:r>
              <a:rPr lang="en-US" sz="2000" dirty="0"/>
              <a:t>peptidoglycan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Cell membranes contain unusual lipids not found in any other </a:t>
            </a:r>
            <a:r>
              <a:rPr lang="en-US" sz="2000" dirty="0" smtClean="0"/>
              <a:t>organism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No known archaea cause disease</a:t>
            </a:r>
            <a:endParaRPr lang="en-US" sz="2000" dirty="0"/>
          </a:p>
        </p:txBody>
      </p:sp>
      <p:pic>
        <p:nvPicPr>
          <p:cNvPr id="26631" name="Picture 7" descr="84150f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10188" y="1600200"/>
            <a:ext cx="2714625" cy="2171700"/>
          </a:xfrm>
        </p:spPr>
      </p:pic>
      <p:pic>
        <p:nvPicPr>
          <p:cNvPr id="26633" name="Picture 9" descr="grand_prismatic_256">
            <a:hlinkClick r:id="rId3" tooltip="Thermophiles!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397500" y="4057650"/>
            <a:ext cx="2540000" cy="1905000"/>
          </a:xfrm>
        </p:spPr>
      </p:pic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5638800" y="5943600"/>
            <a:ext cx="304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Living in a hot spring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5562600" y="12192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Living in methane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  <p:bldP spid="26634" grpId="0"/>
      <p:bldP spid="2663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Major Groups of </a:t>
            </a:r>
            <a:r>
              <a:rPr lang="en-US" altLang="en-US" b="1" u="sng" smtClean="0"/>
              <a:t>Archaea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Extremophiles-3 types</a:t>
            </a:r>
          </a:p>
          <a:p>
            <a:pPr lvl="1" eaLnBrk="1" hangingPunct="1"/>
            <a:r>
              <a:rPr lang="en-US" altLang="en-US" u="sng" smtClean="0"/>
              <a:t>Methanogens</a:t>
            </a:r>
            <a:r>
              <a:rPr lang="en-US" altLang="en-US" smtClean="0"/>
              <a:t>- are poisoned by oxygen;use CO</a:t>
            </a:r>
            <a:r>
              <a:rPr lang="en-US" altLang="en-US" sz="1400" smtClean="0"/>
              <a:t>2</a:t>
            </a:r>
            <a:r>
              <a:rPr lang="en-US" altLang="en-US" smtClean="0"/>
              <a:t> as the electron acceptor in respiration; produces methane as a waste product</a:t>
            </a:r>
          </a:p>
          <a:p>
            <a:pPr lvl="1" eaLnBrk="1" hangingPunct="1"/>
            <a:r>
              <a:rPr lang="en-US" altLang="en-US" u="sng" smtClean="0"/>
              <a:t>Halophiles</a:t>
            </a:r>
            <a:r>
              <a:rPr lang="en-US" altLang="en-US" smtClean="0"/>
              <a:t>- lives in very saline places</a:t>
            </a:r>
          </a:p>
          <a:p>
            <a:pPr lvl="1" eaLnBrk="1" hangingPunct="1"/>
            <a:r>
              <a:rPr lang="en-US" altLang="en-US" u="sng" smtClean="0"/>
              <a:t>Thermophiles</a:t>
            </a:r>
            <a:r>
              <a:rPr lang="en-US" altLang="en-US" smtClean="0"/>
              <a:t> (aka hyperthermophiles)</a:t>
            </a:r>
          </a:p>
        </p:txBody>
      </p:sp>
    </p:spTree>
    <p:extLst>
      <p:ext uri="{BB962C8B-B14F-4D97-AF65-F5344CB8AC3E}">
        <p14:creationId xmlns:p14="http://schemas.microsoft.com/office/powerpoint/2010/main" val="235321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Archaea</a:t>
            </a:r>
          </a:p>
        </p:txBody>
      </p:sp>
      <p:pic>
        <p:nvPicPr>
          <p:cNvPr id="5734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981200"/>
            <a:ext cx="4572000" cy="4419600"/>
          </a:xfrm>
        </p:spPr>
      </p:pic>
    </p:spTree>
    <p:extLst>
      <p:ext uri="{BB962C8B-B14F-4D97-AF65-F5344CB8AC3E}">
        <p14:creationId xmlns:p14="http://schemas.microsoft.com/office/powerpoint/2010/main" val="39829382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altLang="en-US" sz="4000" b="1" smtClean="0"/>
              <a:t>Archaeabacteria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7772400" cy="6705600"/>
          </a:xfrm>
        </p:spPr>
        <p:txBody>
          <a:bodyPr/>
          <a:lstStyle/>
          <a:p>
            <a:r>
              <a:rPr lang="en-US" altLang="en-US" sz="2800" dirty="0" smtClean="0"/>
              <a:t>Used to be grouped with bacteria and called </a:t>
            </a:r>
            <a:r>
              <a:rPr lang="en-US" altLang="en-US" sz="2800" dirty="0" err="1" smtClean="0"/>
              <a:t>monerans</a:t>
            </a:r>
            <a:endParaRPr lang="en-US" altLang="en-US" sz="2800" dirty="0" smtClean="0"/>
          </a:p>
          <a:p>
            <a:r>
              <a:rPr lang="en-US" altLang="en-US" sz="2800" dirty="0" smtClean="0"/>
              <a:t>Now believed eukaryotes evolved from archaeal line of descent</a:t>
            </a:r>
          </a:p>
          <a:p>
            <a:r>
              <a:rPr lang="en-US" altLang="en-US" sz="2800" dirty="0" smtClean="0"/>
              <a:t>Archaea and Eukarya share some of the same </a:t>
            </a:r>
            <a:r>
              <a:rPr lang="en-US" altLang="en-US" sz="2800" dirty="0" err="1" smtClean="0"/>
              <a:t>rRNA</a:t>
            </a:r>
            <a:r>
              <a:rPr lang="en-US" altLang="en-US" sz="2800" dirty="0" smtClean="0"/>
              <a:t> sequences and ribosomal proteins; also, similar </a:t>
            </a:r>
            <a:r>
              <a:rPr lang="en-US" altLang="en-US" sz="2800" dirty="0" err="1" smtClean="0"/>
              <a:t>tRNA</a:t>
            </a:r>
            <a:endParaRPr lang="en-US" altLang="en-US" sz="2800" dirty="0" smtClean="0"/>
          </a:p>
          <a:p>
            <a:r>
              <a:rPr lang="en-US" altLang="en-US" sz="2800" dirty="0" smtClean="0"/>
              <a:t>Archaea have “unusual” diverse lipids in membrane that allow them to live under extreme conditions</a:t>
            </a:r>
          </a:p>
          <a:p>
            <a:r>
              <a:rPr lang="en-US" altLang="en-US" sz="2800" dirty="0" smtClean="0"/>
              <a:t>Cell walls are not peptidoglycan </a:t>
            </a:r>
          </a:p>
          <a:p>
            <a:r>
              <a:rPr lang="en-US" altLang="en-US" sz="2800" dirty="0" smtClean="0"/>
              <a:t>**Some Archaea have introns; bacteria do not</a:t>
            </a:r>
          </a:p>
        </p:txBody>
      </p:sp>
    </p:spTree>
    <p:extLst>
      <p:ext uri="{BB962C8B-B14F-4D97-AF65-F5344CB8AC3E}">
        <p14:creationId xmlns:p14="http://schemas.microsoft.com/office/powerpoint/2010/main" val="133977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Pearson Prentice Hall</a:t>
            </a:r>
          </a:p>
        </p:txBody>
      </p:sp>
      <p:sp>
        <p:nvSpPr>
          <p:cNvPr id="2048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Domain Archaea</a:t>
            </a:r>
            <a:br>
              <a:rPr lang="en-US" dirty="0"/>
            </a:br>
            <a:endParaRPr lang="en-US" dirty="0"/>
          </a:p>
        </p:txBody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43433"/>
            <a:ext cx="3041650" cy="4848225"/>
          </a:xfrm>
          <a:noFill/>
        </p:spPr>
        <p:txBody>
          <a:bodyPr/>
          <a:lstStyle/>
          <a:p>
            <a:pPr marL="0" indent="0" eaLnBrk="1" hangingPunct="1"/>
            <a:r>
              <a:rPr lang="en-US" dirty="0"/>
              <a:t>The domain Archaea corresponds to the kingdom </a:t>
            </a:r>
            <a:r>
              <a:rPr lang="en-US" b="1" dirty="0" err="1" smtClean="0"/>
              <a:t>Archaeabacteria</a:t>
            </a:r>
            <a:endParaRPr lang="en-US" b="1" dirty="0"/>
          </a:p>
        </p:txBody>
      </p:sp>
      <p:pic>
        <p:nvPicPr>
          <p:cNvPr id="204805" name="Picture 6" descr="sb4377f1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8850" y="788866"/>
            <a:ext cx="4343400" cy="584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949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Origin of the Eukaryotic Cell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Eukaryotic cells arose through a combination of 2 processes:</a:t>
            </a:r>
          </a:p>
          <a:p>
            <a:pPr eaLnBrk="1" hangingPunct="1">
              <a:buFontTx/>
              <a:buNone/>
            </a:pPr>
            <a:r>
              <a:rPr lang="en-US" altLang="en-US" dirty="0" smtClean="0"/>
              <a:t>		- </a:t>
            </a:r>
            <a:r>
              <a:rPr lang="en-US" altLang="en-US" sz="2800" b="1" dirty="0" smtClean="0"/>
              <a:t>membrane </a:t>
            </a:r>
            <a:r>
              <a:rPr lang="en-US" altLang="en-US" sz="2800" b="1" dirty="0" err="1" smtClean="0"/>
              <a:t>infolding</a:t>
            </a:r>
            <a:r>
              <a:rPr lang="en-US" altLang="en-US" sz="2800" b="1" dirty="0" smtClean="0"/>
              <a:t>- </a:t>
            </a:r>
            <a:r>
              <a:rPr lang="en-US" altLang="en-US" sz="2800" dirty="0" smtClean="0"/>
              <a:t>produced all the membrane-bound organelles except the mitochondrion and the </a:t>
            </a:r>
            <a:r>
              <a:rPr lang="en-US" altLang="en-US" sz="2800" dirty="0" err="1" smtClean="0"/>
              <a:t>choloroplasts</a:t>
            </a:r>
            <a:r>
              <a:rPr lang="en-US" altLang="en-US" dirty="0" smtClean="0"/>
              <a:t>.</a:t>
            </a:r>
          </a:p>
          <a:p>
            <a:pPr lvl="1" eaLnBrk="1" hangingPunct="1"/>
            <a:r>
              <a:rPr lang="en-US" altLang="en-US" b="1" dirty="0" smtClean="0"/>
              <a:t>Endosymbiosis</a:t>
            </a:r>
            <a:r>
              <a:rPr lang="en-US" altLang="en-US" dirty="0" smtClean="0"/>
              <a:t>-Mitochondria and chloroplasts believed to once be prokaryotic cells that were ingested or absorbed by another prokaryotic cell.  </a:t>
            </a:r>
          </a:p>
        </p:txBody>
      </p:sp>
    </p:spTree>
    <p:extLst>
      <p:ext uri="{BB962C8B-B14F-4D97-AF65-F5344CB8AC3E}">
        <p14:creationId xmlns:p14="http://schemas.microsoft.com/office/powerpoint/2010/main" val="340844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Taxonomy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Scientists </a:t>
            </a:r>
            <a:r>
              <a:rPr lang="en-US" sz="2800" dirty="0"/>
              <a:t>classify organisms and assign each organism a universally accepted </a:t>
            </a:r>
            <a:r>
              <a:rPr lang="en-US" sz="2800" u="sng" dirty="0"/>
              <a:t>name based on a common criteria</a:t>
            </a:r>
            <a:r>
              <a:rPr lang="en-US" sz="2800" dirty="0"/>
              <a:t> = </a:t>
            </a:r>
            <a:r>
              <a:rPr lang="en-US" sz="2800" u="sng" dirty="0"/>
              <a:t>taxonomy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Science requires both general and very specific categories to properly categorize all organisms.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Organisms placed into a particular group are more similar to each other that they are to organisms in other groups.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Endosymbiotic Theory</a:t>
            </a:r>
          </a:p>
        </p:txBody>
      </p:sp>
      <p:pic>
        <p:nvPicPr>
          <p:cNvPr id="6041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752600"/>
            <a:ext cx="6858000" cy="4495800"/>
          </a:xfrm>
        </p:spPr>
      </p:pic>
    </p:spTree>
    <p:extLst>
      <p:ext uri="{BB962C8B-B14F-4D97-AF65-F5344CB8AC3E}">
        <p14:creationId xmlns:p14="http://schemas.microsoft.com/office/powerpoint/2010/main" val="18382589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Domain </a:t>
            </a:r>
            <a:r>
              <a:rPr lang="en-US" b="1" dirty="0" err="1" smtClean="0"/>
              <a:t>Eukarya</a:t>
            </a:r>
            <a:endParaRPr lang="en-US" b="1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All of the organisms that have </a:t>
            </a:r>
            <a:r>
              <a:rPr lang="en-US" dirty="0" smtClean="0"/>
              <a:t>a true </a:t>
            </a:r>
            <a:r>
              <a:rPr lang="en-US" u="sng" dirty="0"/>
              <a:t>nucleus</a:t>
            </a:r>
          </a:p>
          <a:p>
            <a:pPr eaLnBrk="1" hangingPunct="1"/>
            <a:r>
              <a:rPr lang="en-US" b="1" dirty="0"/>
              <a:t>Kingdoms</a:t>
            </a:r>
            <a:r>
              <a:rPr lang="en-US" dirty="0"/>
              <a:t>: </a:t>
            </a:r>
          </a:p>
          <a:p>
            <a:pPr lvl="1" eaLnBrk="1" hangingPunct="1"/>
            <a:r>
              <a:rPr lang="en-US" dirty="0"/>
              <a:t>Protista</a:t>
            </a:r>
          </a:p>
          <a:p>
            <a:pPr lvl="1" eaLnBrk="1" hangingPunct="1"/>
            <a:r>
              <a:rPr lang="en-US" dirty="0"/>
              <a:t>Fungi</a:t>
            </a:r>
          </a:p>
          <a:p>
            <a:pPr lvl="1" eaLnBrk="1" hangingPunct="1"/>
            <a:r>
              <a:rPr lang="en-US" dirty="0"/>
              <a:t>Plantae</a:t>
            </a:r>
          </a:p>
          <a:p>
            <a:pPr lvl="1" eaLnBrk="1" hangingPunct="1"/>
            <a:r>
              <a:rPr lang="en-US" dirty="0"/>
              <a:t>Animalia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Pearson Prentice Hall</a:t>
            </a:r>
          </a:p>
        </p:txBody>
      </p:sp>
      <p:sp>
        <p:nvSpPr>
          <p:cNvPr id="2088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Domain Eukarya</a:t>
            </a:r>
            <a:br>
              <a:rPr lang="en-US"/>
            </a:br>
            <a:endParaRPr lang="en-US"/>
          </a:p>
        </p:txBody>
      </p:sp>
      <p:pic>
        <p:nvPicPr>
          <p:cNvPr id="208900" name="Picture 5" descr="sb4377f1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1088" y="446088"/>
            <a:ext cx="686752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242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345233" y="-184091"/>
            <a:ext cx="8229600" cy="100518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Domain </a:t>
            </a:r>
            <a:r>
              <a:rPr lang="en-US" b="1" dirty="0" err="1" smtClean="0"/>
              <a:t>Eukarya</a:t>
            </a:r>
            <a:endParaRPr lang="en-US" b="1" dirty="0" smtClean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34951" y="940997"/>
            <a:ext cx="4038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Kingdom Protista</a:t>
            </a:r>
            <a:endParaRPr lang="en-US" b="1" dirty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Most diverse kingdom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Most </a:t>
            </a:r>
            <a:r>
              <a:rPr lang="en-US" dirty="0"/>
              <a:t>are unicellular, but some are multicellular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Some are </a:t>
            </a:r>
            <a:r>
              <a:rPr lang="en-US" dirty="0" smtClean="0"/>
              <a:t>autotrophic (</a:t>
            </a:r>
            <a:r>
              <a:rPr lang="en-US" u="sng" dirty="0" smtClean="0"/>
              <a:t>Algae</a:t>
            </a:r>
            <a:r>
              <a:rPr lang="en-US" dirty="0" smtClean="0"/>
              <a:t>), </a:t>
            </a:r>
            <a:r>
              <a:rPr lang="en-US" dirty="0"/>
              <a:t>while other are </a:t>
            </a:r>
            <a:r>
              <a:rPr lang="en-US" dirty="0" smtClean="0"/>
              <a:t>heterotrophic (</a:t>
            </a:r>
            <a:r>
              <a:rPr lang="en-US" u="sng" dirty="0" smtClean="0"/>
              <a:t>Protozoans</a:t>
            </a:r>
            <a:r>
              <a:rPr lang="en-US" dirty="0" smtClean="0"/>
              <a:t>)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Some share </a:t>
            </a:r>
            <a:r>
              <a:rPr lang="en-US" dirty="0" smtClean="0"/>
              <a:t>characteristics </a:t>
            </a:r>
            <a:r>
              <a:rPr lang="en-US" dirty="0"/>
              <a:t>with plants, others with fungi, and others with </a:t>
            </a:r>
            <a:r>
              <a:rPr lang="en-US" dirty="0" smtClean="0"/>
              <a:t>animals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Ex- Amoeba; Diatoms</a:t>
            </a:r>
          </a:p>
          <a:p>
            <a:pPr lvl="1" eaLnBrk="1" hangingPunct="1">
              <a:lnSpc>
                <a:spcPct val="90000"/>
              </a:lnSpc>
            </a:pPr>
            <a:endParaRPr lang="en-US" dirty="0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07767" y="861843"/>
            <a:ext cx="4368282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Kingdom Fungi</a:t>
            </a:r>
            <a:endParaRPr lang="en-US" b="1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Heterotrophs </a:t>
            </a:r>
            <a:r>
              <a:rPr lang="en-US" dirty="0" smtClean="0"/>
              <a:t>(digest food extracellularly &amp; then </a:t>
            </a:r>
            <a:r>
              <a:rPr lang="en-US" u="sng" dirty="0" smtClean="0"/>
              <a:t>absorb</a:t>
            </a:r>
            <a:r>
              <a:rPr lang="en-US" dirty="0" smtClean="0"/>
              <a:t> it)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Multicellular (except </a:t>
            </a:r>
            <a:r>
              <a:rPr lang="en-US" dirty="0" smtClean="0"/>
              <a:t>yeast)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 </a:t>
            </a:r>
            <a:r>
              <a:rPr lang="en-US" u="sng" dirty="0" smtClean="0"/>
              <a:t>Important decomposers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Cell walls: made of chitin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 some cause disease (ex- athlete’s foot)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Ex- mushrooms; mold</a:t>
            </a:r>
            <a:endParaRPr lang="en-US" sz="2000" dirty="0"/>
          </a:p>
        </p:txBody>
      </p:sp>
      <p:pic>
        <p:nvPicPr>
          <p:cNvPr id="28682" name="Picture 10" descr="LargeBrownMushro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9216" y="4573450"/>
            <a:ext cx="199072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68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774379"/>
              </p:ext>
            </p:extLst>
          </p:nvPr>
        </p:nvGraphicFramePr>
        <p:xfrm>
          <a:off x="7099041" y="4595473"/>
          <a:ext cx="1501775" cy="195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8" name="Bitmap Image" r:id="rId4" imgW="1501270" imgH="1950889" progId="">
                  <p:embed/>
                </p:oleObj>
              </mc:Choice>
              <mc:Fallback>
                <p:oleObj name="Bitmap Image" r:id="rId4" imgW="1501270" imgH="1950889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9041" y="4595473"/>
                        <a:ext cx="1501775" cy="195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2" y="5321648"/>
            <a:ext cx="1666131" cy="128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3107" y="5321033"/>
            <a:ext cx="1780063" cy="1287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8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8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8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8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8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8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86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build="p"/>
      <p:bldP spid="28678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13840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Domain </a:t>
            </a:r>
            <a:r>
              <a:rPr lang="en-US" b="1" dirty="0" err="1" smtClean="0"/>
              <a:t>Eukarya</a:t>
            </a:r>
            <a:endParaRPr lang="en-US" b="1" dirty="0" smtClean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09538" y="1600200"/>
            <a:ext cx="41148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Kingdom Plantae</a:t>
            </a:r>
            <a:endParaRPr lang="en-US" b="1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Multicellular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Photosynthetic autotrophs (make food)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/>
              <a:t>Nonmotile</a:t>
            </a:r>
            <a:r>
              <a:rPr lang="en-US" dirty="0"/>
              <a:t> (can’t move from place to place)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Cell walls with cellulose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Cone-bearing, flowering-plants, mosses, &amp; </a:t>
            </a:r>
            <a:r>
              <a:rPr lang="en-US" dirty="0" smtClean="0"/>
              <a:t>ferns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*More in next unit</a:t>
            </a:r>
            <a:endParaRPr lang="en-US" dirty="0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67250" y="1281404"/>
            <a:ext cx="4267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Kingdom Animalia</a:t>
            </a:r>
            <a:endParaRPr lang="en-US" b="1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Multicellular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Heterotrophic (eat food)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No cell walls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Motile (can move</a:t>
            </a:r>
            <a:r>
              <a:rPr lang="en-US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*More in next unit</a:t>
            </a:r>
            <a:endParaRPr lang="en-US" dirty="0"/>
          </a:p>
        </p:txBody>
      </p:sp>
      <p:pic>
        <p:nvPicPr>
          <p:cNvPr id="29705" name="Picture 9" descr="12_13_4---Flowers-in-a-Garden-Border_we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1" y="0"/>
            <a:ext cx="1549732" cy="151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7" descr="biol_01_img00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50302" cy="151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11" descr="koke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634038"/>
            <a:ext cx="19335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Picture 14" descr="fern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0" y="5638800"/>
            <a:ext cx="1498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711" name="Object 15"/>
          <p:cNvGraphicFramePr>
            <a:graphicFrameLocks noChangeAspect="1"/>
          </p:cNvGraphicFramePr>
          <p:nvPr/>
        </p:nvGraphicFramePr>
        <p:xfrm>
          <a:off x="5410200" y="3733800"/>
          <a:ext cx="1981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7" name="Bitmap Image" r:id="rId7" imgW="5409524" imgH="2499577" progId="">
                  <p:embed/>
                </p:oleObj>
              </mc:Choice>
              <mc:Fallback>
                <p:oleObj name="Bitmap Image" r:id="rId7" imgW="5409524" imgH="2499577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733800"/>
                        <a:ext cx="19812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13" name="Picture 17" descr="newchimlink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10200" y="4648200"/>
            <a:ext cx="15811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5" name="Picture 19" descr="topview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29400" y="54102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7" name="Picture 21" descr="36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686675" y="5749925"/>
            <a:ext cx="14573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9" name="Picture 23" descr="PuspanPuspita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39000" y="3733800"/>
            <a:ext cx="19050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build="p"/>
      <p:bldP spid="29701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764440" y="428912"/>
            <a:ext cx="7748588" cy="5775551"/>
            <a:chOff x="782777" y="1528763"/>
            <a:chExt cx="7748588" cy="4292312"/>
          </a:xfrm>
        </p:grpSpPr>
        <p:pic>
          <p:nvPicPr>
            <p:cNvPr id="29704" name="Picture 2" descr="bio_ch18_4377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2777" y="1771362"/>
              <a:ext cx="7748588" cy="4049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5" name="Text Box 3"/>
            <p:cNvSpPr txBox="1">
              <a:spLocks noChangeArrowheads="1"/>
            </p:cNvSpPr>
            <p:nvPr/>
          </p:nvSpPr>
          <p:spPr bwMode="auto">
            <a:xfrm>
              <a:off x="1000522" y="1865313"/>
              <a:ext cx="1073150" cy="3405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5000"/>
                </a:lnSpc>
              </a:pPr>
              <a:r>
                <a:rPr lang="en-US" sz="1000" b="1" dirty="0"/>
                <a:t>DOMAIN</a:t>
              </a:r>
            </a:p>
            <a:p>
              <a:pPr algn="ctr">
                <a:lnSpc>
                  <a:spcPct val="105000"/>
                </a:lnSpc>
              </a:pPr>
              <a:endParaRPr lang="en-US" sz="1000" b="1" dirty="0"/>
            </a:p>
            <a:p>
              <a:pPr algn="ctr">
                <a:lnSpc>
                  <a:spcPct val="105000"/>
                </a:lnSpc>
              </a:pPr>
              <a:r>
                <a:rPr lang="en-US" sz="1000" b="1" dirty="0"/>
                <a:t>KINGDOM</a:t>
              </a:r>
            </a:p>
            <a:p>
              <a:pPr algn="ctr">
                <a:lnSpc>
                  <a:spcPct val="105000"/>
                </a:lnSpc>
              </a:pPr>
              <a:endParaRPr lang="en-US" sz="1000" b="1" dirty="0"/>
            </a:p>
            <a:p>
              <a:pPr algn="ctr">
                <a:lnSpc>
                  <a:spcPct val="105000"/>
                </a:lnSpc>
              </a:pPr>
              <a:r>
                <a:rPr lang="en-US" sz="1000" b="1" dirty="0"/>
                <a:t>CELL TYPE</a:t>
              </a:r>
            </a:p>
            <a:p>
              <a:pPr algn="ctr">
                <a:lnSpc>
                  <a:spcPct val="105000"/>
                </a:lnSpc>
              </a:pPr>
              <a:endParaRPr lang="en-US" sz="1000" b="1" dirty="0"/>
            </a:p>
            <a:p>
              <a:pPr algn="ctr">
                <a:lnSpc>
                  <a:spcPct val="105000"/>
                </a:lnSpc>
              </a:pPr>
              <a:r>
                <a:rPr lang="en-US" sz="1000" b="1" dirty="0"/>
                <a:t>CELL STRUCTURES</a:t>
              </a:r>
            </a:p>
            <a:p>
              <a:pPr algn="ctr">
                <a:lnSpc>
                  <a:spcPct val="105000"/>
                </a:lnSpc>
              </a:pPr>
              <a:endParaRPr lang="en-US" sz="1000" b="1" dirty="0"/>
            </a:p>
            <a:p>
              <a:pPr algn="ctr">
                <a:lnSpc>
                  <a:spcPct val="105000"/>
                </a:lnSpc>
              </a:pPr>
              <a:endParaRPr lang="en-US" sz="1000" b="1" dirty="0"/>
            </a:p>
            <a:p>
              <a:pPr algn="ctr">
                <a:lnSpc>
                  <a:spcPct val="105000"/>
                </a:lnSpc>
              </a:pPr>
              <a:endParaRPr lang="en-US" sz="1000" b="1" dirty="0"/>
            </a:p>
            <a:p>
              <a:pPr algn="ctr">
                <a:lnSpc>
                  <a:spcPct val="105000"/>
                </a:lnSpc>
              </a:pPr>
              <a:r>
                <a:rPr lang="en-US" sz="1000" b="1" dirty="0"/>
                <a:t>NUMBER OF CELLS</a:t>
              </a:r>
            </a:p>
            <a:p>
              <a:pPr algn="ctr">
                <a:lnSpc>
                  <a:spcPct val="105000"/>
                </a:lnSpc>
              </a:pPr>
              <a:endParaRPr lang="en-US" sz="1000" b="1" dirty="0"/>
            </a:p>
            <a:p>
              <a:pPr algn="ctr">
                <a:lnSpc>
                  <a:spcPct val="105000"/>
                </a:lnSpc>
              </a:pPr>
              <a:endParaRPr lang="en-US" sz="1000" b="1" dirty="0"/>
            </a:p>
            <a:p>
              <a:pPr algn="ctr">
                <a:lnSpc>
                  <a:spcPct val="130000"/>
                </a:lnSpc>
              </a:pPr>
              <a:endParaRPr lang="en-US" sz="1000" b="1" dirty="0"/>
            </a:p>
            <a:p>
              <a:pPr algn="ctr">
                <a:lnSpc>
                  <a:spcPct val="105000"/>
                </a:lnSpc>
              </a:pPr>
              <a:r>
                <a:rPr lang="en-US" sz="1000" b="1" dirty="0"/>
                <a:t>MODE OF NUTRITION</a:t>
              </a:r>
            </a:p>
            <a:p>
              <a:pPr algn="ctr">
                <a:lnSpc>
                  <a:spcPct val="150000"/>
                </a:lnSpc>
              </a:pPr>
              <a:endParaRPr lang="en-US" sz="1000" b="1" dirty="0"/>
            </a:p>
            <a:p>
              <a:pPr algn="ctr">
                <a:lnSpc>
                  <a:spcPct val="105000"/>
                </a:lnSpc>
              </a:pPr>
              <a:r>
                <a:rPr lang="en-US" sz="1000" b="1" dirty="0"/>
                <a:t>EXAMPLES</a:t>
              </a:r>
            </a:p>
          </p:txBody>
        </p:sp>
        <p:sp>
          <p:nvSpPr>
            <p:cNvPr id="29706" name="Text Box 4"/>
            <p:cNvSpPr txBox="1">
              <a:spLocks noChangeArrowheads="1"/>
            </p:cNvSpPr>
            <p:nvPr/>
          </p:nvSpPr>
          <p:spPr bwMode="auto">
            <a:xfrm>
              <a:off x="2147888" y="1956689"/>
              <a:ext cx="1104900" cy="3419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5000"/>
                </a:lnSpc>
              </a:pPr>
              <a:r>
                <a:rPr lang="en-US" sz="1000" b="1" dirty="0"/>
                <a:t>Bacteria</a:t>
              </a:r>
            </a:p>
            <a:p>
              <a:pPr algn="ctr">
                <a:lnSpc>
                  <a:spcPct val="105000"/>
                </a:lnSpc>
              </a:pPr>
              <a:endParaRPr lang="en-US" sz="1000" b="1" dirty="0"/>
            </a:p>
            <a:p>
              <a:pPr algn="ctr">
                <a:lnSpc>
                  <a:spcPct val="105000"/>
                </a:lnSpc>
              </a:pPr>
              <a:r>
                <a:rPr lang="en-US" sz="1000" b="1" dirty="0"/>
                <a:t>Eubacteria</a:t>
              </a:r>
            </a:p>
            <a:p>
              <a:pPr algn="ctr">
                <a:lnSpc>
                  <a:spcPct val="105000"/>
                </a:lnSpc>
              </a:pPr>
              <a:endParaRPr lang="en-US" sz="1000" b="1" dirty="0"/>
            </a:p>
            <a:p>
              <a:pPr>
                <a:lnSpc>
                  <a:spcPct val="105000"/>
                </a:lnSpc>
              </a:pPr>
              <a:r>
                <a:rPr lang="en-US" sz="1000" dirty="0"/>
                <a:t>Prokaryote</a:t>
              </a:r>
            </a:p>
            <a:p>
              <a:pPr>
                <a:lnSpc>
                  <a:spcPct val="50000"/>
                </a:lnSpc>
              </a:pPr>
              <a:endParaRPr lang="en-US" sz="1000" dirty="0"/>
            </a:p>
            <a:p>
              <a:pPr>
                <a:lnSpc>
                  <a:spcPct val="105000"/>
                </a:lnSpc>
              </a:pPr>
              <a:r>
                <a:rPr lang="en-US" sz="1000" dirty="0"/>
                <a:t>Cell walls with peptidoglycan</a:t>
              </a:r>
            </a:p>
            <a:p>
              <a:pPr>
                <a:lnSpc>
                  <a:spcPct val="105000"/>
                </a:lnSpc>
              </a:pPr>
              <a:endParaRPr lang="en-US" sz="1000" dirty="0"/>
            </a:p>
            <a:p>
              <a:pPr>
                <a:lnSpc>
                  <a:spcPct val="105000"/>
                </a:lnSpc>
              </a:pPr>
              <a:endParaRPr lang="en-US" sz="1000" dirty="0"/>
            </a:p>
            <a:p>
              <a:pPr>
                <a:lnSpc>
                  <a:spcPct val="105000"/>
                </a:lnSpc>
              </a:pPr>
              <a:endParaRPr lang="en-US" sz="1000" dirty="0"/>
            </a:p>
            <a:p>
              <a:pPr>
                <a:lnSpc>
                  <a:spcPct val="105000"/>
                </a:lnSpc>
              </a:pPr>
              <a:endParaRPr lang="en-US" sz="1000" dirty="0"/>
            </a:p>
            <a:p>
              <a:pPr>
                <a:lnSpc>
                  <a:spcPct val="105000"/>
                </a:lnSpc>
              </a:pPr>
              <a:r>
                <a:rPr lang="en-US" sz="1000" dirty="0"/>
                <a:t>Unicellular</a:t>
              </a:r>
            </a:p>
            <a:p>
              <a:endParaRPr lang="en-US" sz="1000" dirty="0"/>
            </a:p>
            <a:p>
              <a:endParaRPr lang="en-US" sz="1000" dirty="0"/>
            </a:p>
            <a:p>
              <a:endParaRPr lang="en-US" sz="1000" dirty="0"/>
            </a:p>
            <a:p>
              <a:endParaRPr lang="en-US" sz="1000" dirty="0"/>
            </a:p>
            <a:p>
              <a:pPr>
                <a:lnSpc>
                  <a:spcPct val="105000"/>
                </a:lnSpc>
              </a:pPr>
              <a:r>
                <a:rPr lang="en-US" sz="1000" dirty="0"/>
                <a:t>Autotroph or heterotroph</a:t>
              </a:r>
            </a:p>
            <a:p>
              <a:pPr>
                <a:lnSpc>
                  <a:spcPct val="50000"/>
                </a:lnSpc>
              </a:pPr>
              <a:endParaRPr lang="en-US" sz="1000" dirty="0"/>
            </a:p>
            <a:p>
              <a:pPr>
                <a:lnSpc>
                  <a:spcPct val="105000"/>
                </a:lnSpc>
              </a:pPr>
              <a:r>
                <a:rPr lang="en-US" sz="1000" i="1" dirty="0"/>
                <a:t>Streptococcus, Escherichia coli</a:t>
              </a:r>
            </a:p>
          </p:txBody>
        </p:sp>
        <p:sp>
          <p:nvSpPr>
            <p:cNvPr id="29707" name="Text Box 5"/>
            <p:cNvSpPr txBox="1">
              <a:spLocks noChangeArrowheads="1"/>
            </p:cNvSpPr>
            <p:nvPr/>
          </p:nvSpPr>
          <p:spPr bwMode="auto">
            <a:xfrm>
              <a:off x="3173413" y="1865313"/>
              <a:ext cx="1127125" cy="3285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5000"/>
                </a:lnSpc>
              </a:pPr>
              <a:r>
                <a:rPr lang="en-US" sz="1000" b="1" dirty="0" err="1"/>
                <a:t>Archaea</a:t>
              </a:r>
              <a:endParaRPr lang="en-US" sz="1000" b="1" dirty="0"/>
            </a:p>
            <a:p>
              <a:pPr algn="ctr">
                <a:lnSpc>
                  <a:spcPct val="105000"/>
                </a:lnSpc>
              </a:pPr>
              <a:endParaRPr lang="en-US" sz="1000" b="1" dirty="0"/>
            </a:p>
            <a:p>
              <a:pPr algn="ctr">
                <a:lnSpc>
                  <a:spcPct val="105000"/>
                </a:lnSpc>
              </a:pPr>
              <a:r>
                <a:rPr lang="en-US" sz="1000" b="1" dirty="0" err="1"/>
                <a:t>Archaebacteria</a:t>
              </a:r>
              <a:endParaRPr lang="en-US" sz="1000" b="1" dirty="0"/>
            </a:p>
            <a:p>
              <a:pPr algn="ctr">
                <a:lnSpc>
                  <a:spcPct val="105000"/>
                </a:lnSpc>
              </a:pPr>
              <a:endParaRPr lang="en-US" sz="1000" b="1" dirty="0"/>
            </a:p>
            <a:p>
              <a:pPr>
                <a:lnSpc>
                  <a:spcPct val="105000"/>
                </a:lnSpc>
              </a:pPr>
              <a:r>
                <a:rPr lang="en-US" sz="1000" dirty="0"/>
                <a:t>Prokaryote</a:t>
              </a:r>
            </a:p>
            <a:p>
              <a:pPr>
                <a:lnSpc>
                  <a:spcPct val="50000"/>
                </a:lnSpc>
              </a:pPr>
              <a:endParaRPr lang="en-US" sz="1000" dirty="0"/>
            </a:p>
            <a:p>
              <a:pPr>
                <a:lnSpc>
                  <a:spcPct val="105000"/>
                </a:lnSpc>
              </a:pPr>
              <a:r>
                <a:rPr lang="en-US" sz="1000" dirty="0"/>
                <a:t>Cell walls without peptidoglycan</a:t>
              </a:r>
            </a:p>
            <a:p>
              <a:pPr>
                <a:lnSpc>
                  <a:spcPct val="105000"/>
                </a:lnSpc>
              </a:pPr>
              <a:endParaRPr lang="en-US" sz="1000" dirty="0"/>
            </a:p>
            <a:p>
              <a:pPr>
                <a:lnSpc>
                  <a:spcPct val="105000"/>
                </a:lnSpc>
              </a:pPr>
              <a:endParaRPr lang="en-US" sz="1000" dirty="0"/>
            </a:p>
            <a:p>
              <a:pPr>
                <a:lnSpc>
                  <a:spcPct val="105000"/>
                </a:lnSpc>
              </a:pPr>
              <a:endParaRPr lang="en-US" sz="1000" dirty="0"/>
            </a:p>
            <a:p>
              <a:pPr>
                <a:lnSpc>
                  <a:spcPct val="105000"/>
                </a:lnSpc>
              </a:pPr>
              <a:r>
                <a:rPr lang="en-US" sz="1000" dirty="0"/>
                <a:t>Unicellular</a:t>
              </a:r>
            </a:p>
            <a:p>
              <a:endParaRPr lang="en-US" sz="1000" dirty="0"/>
            </a:p>
            <a:p>
              <a:endParaRPr lang="en-US" sz="1000" dirty="0"/>
            </a:p>
            <a:p>
              <a:endParaRPr lang="en-US" sz="1000" dirty="0"/>
            </a:p>
            <a:p>
              <a:endParaRPr lang="en-US" sz="1000" dirty="0"/>
            </a:p>
            <a:p>
              <a:pPr>
                <a:lnSpc>
                  <a:spcPct val="105000"/>
                </a:lnSpc>
              </a:pPr>
              <a:r>
                <a:rPr lang="en-US" sz="1000" dirty="0"/>
                <a:t>Autotroph or heterotroph</a:t>
              </a:r>
            </a:p>
            <a:p>
              <a:pPr>
                <a:lnSpc>
                  <a:spcPct val="50000"/>
                </a:lnSpc>
              </a:pPr>
              <a:endParaRPr lang="en-US" sz="1000" dirty="0"/>
            </a:p>
            <a:p>
              <a:pPr>
                <a:lnSpc>
                  <a:spcPct val="105000"/>
                </a:lnSpc>
              </a:pPr>
              <a:r>
                <a:rPr lang="en-US" sz="1000" dirty="0"/>
                <a:t>Methanogens, halophiles</a:t>
              </a:r>
            </a:p>
          </p:txBody>
        </p:sp>
        <p:sp>
          <p:nvSpPr>
            <p:cNvPr id="29708" name="Text Box 6"/>
            <p:cNvSpPr txBox="1">
              <a:spLocks noChangeArrowheads="1"/>
            </p:cNvSpPr>
            <p:nvPr/>
          </p:nvSpPr>
          <p:spPr bwMode="auto">
            <a:xfrm>
              <a:off x="4273550" y="1865313"/>
              <a:ext cx="1133475" cy="3714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5000"/>
                </a:lnSpc>
              </a:pPr>
              <a:endParaRPr lang="en-US" sz="1000" b="1" dirty="0">
                <a:solidFill>
                  <a:schemeClr val="bg1"/>
                </a:solidFill>
              </a:endParaRPr>
            </a:p>
            <a:p>
              <a:pPr algn="ctr">
                <a:lnSpc>
                  <a:spcPct val="105000"/>
                </a:lnSpc>
              </a:pPr>
              <a:endParaRPr lang="en-US" sz="1000" b="1" dirty="0">
                <a:solidFill>
                  <a:schemeClr val="bg1"/>
                </a:solidFill>
              </a:endParaRPr>
            </a:p>
            <a:p>
              <a:pPr algn="ctr">
                <a:lnSpc>
                  <a:spcPct val="105000"/>
                </a:lnSpc>
              </a:pPr>
              <a:r>
                <a:rPr lang="en-US" sz="1000" b="1" dirty="0"/>
                <a:t>Protista</a:t>
              </a:r>
            </a:p>
            <a:p>
              <a:pPr algn="ctr">
                <a:lnSpc>
                  <a:spcPct val="105000"/>
                </a:lnSpc>
              </a:pPr>
              <a:endParaRPr lang="en-US" sz="1000" b="1" dirty="0"/>
            </a:p>
            <a:p>
              <a:pPr>
                <a:lnSpc>
                  <a:spcPct val="105000"/>
                </a:lnSpc>
              </a:pPr>
              <a:r>
                <a:rPr lang="en-US" sz="1000" dirty="0"/>
                <a:t>Eukaryote</a:t>
              </a:r>
            </a:p>
            <a:p>
              <a:pPr>
                <a:lnSpc>
                  <a:spcPct val="50000"/>
                </a:lnSpc>
              </a:pPr>
              <a:endParaRPr lang="en-US" sz="1000" dirty="0"/>
            </a:p>
            <a:p>
              <a:r>
                <a:rPr lang="en-US" sz="1000" dirty="0"/>
                <a:t>Cell walls of cellulose in some; some have chloroplasts</a:t>
              </a:r>
            </a:p>
            <a:p>
              <a:endParaRPr lang="en-US" sz="1000" dirty="0"/>
            </a:p>
            <a:p>
              <a:pPr>
                <a:lnSpc>
                  <a:spcPct val="20000"/>
                </a:lnSpc>
              </a:pPr>
              <a:endParaRPr lang="en-US" sz="1000" dirty="0"/>
            </a:p>
            <a:p>
              <a:r>
                <a:rPr lang="en-US" sz="1000" dirty="0"/>
                <a:t>Most unicellular; some colonial; some multicellular</a:t>
              </a:r>
            </a:p>
            <a:p>
              <a:endParaRPr lang="en-US" sz="1000" dirty="0"/>
            </a:p>
            <a:p>
              <a:pPr>
                <a:lnSpc>
                  <a:spcPct val="105000"/>
                </a:lnSpc>
              </a:pPr>
              <a:r>
                <a:rPr lang="en-US" sz="1000" dirty="0"/>
                <a:t>Autotroph or heterotroph</a:t>
              </a:r>
            </a:p>
            <a:p>
              <a:pPr>
                <a:lnSpc>
                  <a:spcPct val="50000"/>
                </a:lnSpc>
              </a:pPr>
              <a:endParaRPr lang="en-US" sz="1000" dirty="0"/>
            </a:p>
            <a:p>
              <a:pPr>
                <a:lnSpc>
                  <a:spcPct val="105000"/>
                </a:lnSpc>
              </a:pPr>
              <a:r>
                <a:rPr lang="en-US" sz="1000" i="1" dirty="0"/>
                <a:t>Amoeba, Paramecium, </a:t>
              </a:r>
              <a:r>
                <a:rPr lang="en-US" sz="1000" dirty="0"/>
                <a:t>slime molds, giant kelp</a:t>
              </a:r>
            </a:p>
          </p:txBody>
        </p:sp>
        <p:sp>
          <p:nvSpPr>
            <p:cNvPr id="29709" name="Text Box 7"/>
            <p:cNvSpPr txBox="1">
              <a:spLocks noChangeArrowheads="1"/>
            </p:cNvSpPr>
            <p:nvPr/>
          </p:nvSpPr>
          <p:spPr bwMode="auto">
            <a:xfrm>
              <a:off x="5321300" y="1865313"/>
              <a:ext cx="1019175" cy="337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5000"/>
                </a:lnSpc>
              </a:pPr>
              <a:endParaRPr lang="en-US" sz="1000" b="1" dirty="0">
                <a:solidFill>
                  <a:schemeClr val="bg1"/>
                </a:solidFill>
              </a:endParaRPr>
            </a:p>
            <a:p>
              <a:pPr algn="ctr">
                <a:lnSpc>
                  <a:spcPct val="105000"/>
                </a:lnSpc>
              </a:pPr>
              <a:endParaRPr lang="en-US" sz="1000" b="1" dirty="0">
                <a:solidFill>
                  <a:schemeClr val="bg1"/>
                </a:solidFill>
              </a:endParaRPr>
            </a:p>
            <a:p>
              <a:pPr algn="ctr">
                <a:lnSpc>
                  <a:spcPct val="105000"/>
                </a:lnSpc>
              </a:pPr>
              <a:r>
                <a:rPr lang="en-US" sz="1000" b="1" dirty="0"/>
                <a:t>Fungi</a:t>
              </a:r>
            </a:p>
            <a:p>
              <a:pPr algn="ctr">
                <a:lnSpc>
                  <a:spcPct val="105000"/>
                </a:lnSpc>
              </a:pPr>
              <a:endParaRPr lang="en-US" sz="1000" b="1" dirty="0"/>
            </a:p>
            <a:p>
              <a:pPr>
                <a:lnSpc>
                  <a:spcPct val="105000"/>
                </a:lnSpc>
              </a:pPr>
              <a:r>
                <a:rPr lang="en-US" sz="1000" dirty="0"/>
                <a:t>Eukaryote</a:t>
              </a:r>
            </a:p>
            <a:p>
              <a:pPr>
                <a:lnSpc>
                  <a:spcPct val="50000"/>
                </a:lnSpc>
              </a:pPr>
              <a:endParaRPr lang="en-US" sz="1000" dirty="0"/>
            </a:p>
            <a:p>
              <a:r>
                <a:rPr lang="en-US" sz="1000" dirty="0"/>
                <a:t>Cell walls of chitin</a:t>
              </a:r>
            </a:p>
            <a:p>
              <a:endParaRPr lang="en-US" sz="1000" dirty="0"/>
            </a:p>
            <a:p>
              <a:endParaRPr lang="en-US" sz="1000" dirty="0"/>
            </a:p>
            <a:p>
              <a:endParaRPr lang="en-US" sz="1000" dirty="0"/>
            </a:p>
            <a:p>
              <a:endParaRPr lang="en-US" sz="1000" dirty="0"/>
            </a:p>
            <a:p>
              <a:pPr>
                <a:lnSpc>
                  <a:spcPct val="20000"/>
                </a:lnSpc>
              </a:pPr>
              <a:endParaRPr lang="en-US" sz="1000" dirty="0"/>
            </a:p>
            <a:p>
              <a:r>
                <a:rPr lang="en-US" sz="1000" dirty="0"/>
                <a:t>Most multicellular; some unicellular</a:t>
              </a:r>
            </a:p>
            <a:p>
              <a:endParaRPr lang="en-US" sz="1000" dirty="0"/>
            </a:p>
            <a:p>
              <a:pPr>
                <a:lnSpc>
                  <a:spcPct val="105000"/>
                </a:lnSpc>
              </a:pPr>
              <a:r>
                <a:rPr lang="en-US" sz="1000" dirty="0"/>
                <a:t>Heterotroph</a:t>
              </a:r>
            </a:p>
            <a:p>
              <a:pPr>
                <a:lnSpc>
                  <a:spcPct val="105000"/>
                </a:lnSpc>
              </a:pPr>
              <a:endParaRPr lang="en-US" sz="1000" dirty="0"/>
            </a:p>
            <a:p>
              <a:endParaRPr lang="en-US" sz="1000" dirty="0"/>
            </a:p>
            <a:p>
              <a:pPr>
                <a:lnSpc>
                  <a:spcPct val="75000"/>
                </a:lnSpc>
              </a:pPr>
              <a:r>
                <a:rPr lang="en-US" sz="1000" dirty="0"/>
                <a:t>Mushrooms, yeasts</a:t>
              </a:r>
            </a:p>
          </p:txBody>
        </p:sp>
        <p:sp>
          <p:nvSpPr>
            <p:cNvPr id="29710" name="Text Box 8"/>
            <p:cNvSpPr txBox="1">
              <a:spLocks noChangeArrowheads="1"/>
            </p:cNvSpPr>
            <p:nvPr/>
          </p:nvSpPr>
          <p:spPr bwMode="auto">
            <a:xfrm>
              <a:off x="6337300" y="1865313"/>
              <a:ext cx="1006475" cy="3560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5000"/>
                </a:lnSpc>
              </a:pPr>
              <a:endParaRPr lang="en-US" sz="1000" b="1" dirty="0">
                <a:solidFill>
                  <a:schemeClr val="bg1"/>
                </a:solidFill>
              </a:endParaRPr>
            </a:p>
            <a:p>
              <a:pPr algn="ctr">
                <a:lnSpc>
                  <a:spcPct val="105000"/>
                </a:lnSpc>
              </a:pPr>
              <a:endParaRPr lang="en-US" sz="1000" b="1" dirty="0">
                <a:solidFill>
                  <a:schemeClr val="bg1"/>
                </a:solidFill>
              </a:endParaRPr>
            </a:p>
            <a:p>
              <a:pPr algn="ctr">
                <a:lnSpc>
                  <a:spcPct val="105000"/>
                </a:lnSpc>
              </a:pPr>
              <a:r>
                <a:rPr lang="en-US" sz="1000" b="1" dirty="0"/>
                <a:t>Plantae</a:t>
              </a:r>
            </a:p>
            <a:p>
              <a:pPr algn="ctr">
                <a:lnSpc>
                  <a:spcPct val="105000"/>
                </a:lnSpc>
              </a:pPr>
              <a:endParaRPr lang="en-US" sz="1000" b="1" dirty="0"/>
            </a:p>
            <a:p>
              <a:pPr>
                <a:lnSpc>
                  <a:spcPct val="105000"/>
                </a:lnSpc>
              </a:pPr>
              <a:r>
                <a:rPr lang="en-US" sz="1000" dirty="0"/>
                <a:t>Eukaryote</a:t>
              </a:r>
            </a:p>
            <a:p>
              <a:pPr>
                <a:lnSpc>
                  <a:spcPct val="50000"/>
                </a:lnSpc>
              </a:pPr>
              <a:endParaRPr lang="en-US" sz="1000" dirty="0"/>
            </a:p>
            <a:p>
              <a:r>
                <a:rPr lang="en-US" sz="1000" dirty="0"/>
                <a:t>Cell walls of cellulose; chloroplasts</a:t>
              </a:r>
            </a:p>
            <a:p>
              <a:endParaRPr lang="en-US" sz="1000" dirty="0"/>
            </a:p>
            <a:p>
              <a:endParaRPr lang="en-US" sz="1000" dirty="0"/>
            </a:p>
            <a:p>
              <a:endParaRPr lang="en-US" sz="1000" dirty="0"/>
            </a:p>
            <a:p>
              <a:pPr>
                <a:lnSpc>
                  <a:spcPct val="20000"/>
                </a:lnSpc>
              </a:pPr>
              <a:endParaRPr lang="en-US" sz="1000" dirty="0"/>
            </a:p>
            <a:p>
              <a:r>
                <a:rPr lang="en-US" sz="1000" dirty="0"/>
                <a:t>Multicellular</a:t>
              </a:r>
            </a:p>
            <a:p>
              <a:endParaRPr lang="en-US" sz="1000" dirty="0"/>
            </a:p>
            <a:p>
              <a:endParaRPr lang="en-US" sz="1000" dirty="0"/>
            </a:p>
            <a:p>
              <a:endParaRPr lang="en-US" sz="1000" dirty="0"/>
            </a:p>
            <a:p>
              <a:endParaRPr lang="en-US" sz="1000" dirty="0"/>
            </a:p>
            <a:p>
              <a:pPr>
                <a:lnSpc>
                  <a:spcPct val="105000"/>
                </a:lnSpc>
              </a:pPr>
              <a:r>
                <a:rPr lang="en-US" sz="1000" dirty="0"/>
                <a:t>Autotroph</a:t>
              </a:r>
            </a:p>
            <a:p>
              <a:endParaRPr lang="en-US" sz="1000" dirty="0"/>
            </a:p>
            <a:p>
              <a:pPr>
                <a:lnSpc>
                  <a:spcPct val="75000"/>
                </a:lnSpc>
              </a:pPr>
              <a:endParaRPr lang="en-US" sz="1000" dirty="0"/>
            </a:p>
            <a:p>
              <a:r>
                <a:rPr lang="en-US" sz="1000" dirty="0"/>
                <a:t>Mosses, ferns, flowering plants</a:t>
              </a:r>
            </a:p>
          </p:txBody>
        </p:sp>
        <p:sp>
          <p:nvSpPr>
            <p:cNvPr id="29711" name="Text Box 9"/>
            <p:cNvSpPr txBox="1">
              <a:spLocks noChangeArrowheads="1"/>
            </p:cNvSpPr>
            <p:nvPr/>
          </p:nvSpPr>
          <p:spPr bwMode="auto">
            <a:xfrm>
              <a:off x="7366000" y="1865313"/>
              <a:ext cx="1031875" cy="371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5000"/>
                </a:lnSpc>
              </a:pPr>
              <a:endParaRPr lang="en-US" sz="1000" b="1" dirty="0">
                <a:solidFill>
                  <a:schemeClr val="bg1"/>
                </a:solidFill>
              </a:endParaRPr>
            </a:p>
            <a:p>
              <a:pPr algn="ctr">
                <a:lnSpc>
                  <a:spcPct val="105000"/>
                </a:lnSpc>
              </a:pPr>
              <a:endParaRPr lang="en-US" sz="1000" b="1" dirty="0">
                <a:solidFill>
                  <a:schemeClr val="bg1"/>
                </a:solidFill>
              </a:endParaRPr>
            </a:p>
            <a:p>
              <a:pPr algn="ctr">
                <a:lnSpc>
                  <a:spcPct val="105000"/>
                </a:lnSpc>
              </a:pPr>
              <a:r>
                <a:rPr lang="en-US" sz="1000" b="1" dirty="0"/>
                <a:t>Animalia</a:t>
              </a:r>
            </a:p>
            <a:p>
              <a:pPr algn="ctr">
                <a:lnSpc>
                  <a:spcPct val="105000"/>
                </a:lnSpc>
              </a:pPr>
              <a:endParaRPr lang="en-US" sz="1000" b="1" dirty="0"/>
            </a:p>
            <a:p>
              <a:pPr>
                <a:lnSpc>
                  <a:spcPct val="105000"/>
                </a:lnSpc>
              </a:pPr>
              <a:r>
                <a:rPr lang="en-US" sz="1000" dirty="0"/>
                <a:t>Eukaryote</a:t>
              </a:r>
            </a:p>
            <a:p>
              <a:pPr>
                <a:lnSpc>
                  <a:spcPct val="50000"/>
                </a:lnSpc>
              </a:pPr>
              <a:endParaRPr lang="en-US" sz="1000" dirty="0"/>
            </a:p>
            <a:p>
              <a:r>
                <a:rPr lang="en-US" sz="1000" dirty="0"/>
                <a:t>No cell walls or chloroplasts</a:t>
              </a:r>
            </a:p>
            <a:p>
              <a:endParaRPr lang="en-US" sz="1000" dirty="0"/>
            </a:p>
            <a:p>
              <a:endParaRPr lang="en-US" sz="1000" dirty="0"/>
            </a:p>
            <a:p>
              <a:endParaRPr lang="en-US" sz="1000" dirty="0"/>
            </a:p>
            <a:p>
              <a:endParaRPr lang="en-US" sz="1000" dirty="0"/>
            </a:p>
            <a:p>
              <a:pPr>
                <a:lnSpc>
                  <a:spcPct val="20000"/>
                </a:lnSpc>
              </a:pPr>
              <a:endParaRPr lang="en-US" sz="1000" dirty="0"/>
            </a:p>
            <a:p>
              <a:r>
                <a:rPr lang="en-US" sz="1000" dirty="0"/>
                <a:t>Multicellular</a:t>
              </a:r>
            </a:p>
            <a:p>
              <a:endParaRPr lang="en-US" sz="1000" dirty="0"/>
            </a:p>
            <a:p>
              <a:endParaRPr lang="en-US" sz="1000" dirty="0"/>
            </a:p>
            <a:p>
              <a:endParaRPr lang="en-US" sz="1000" dirty="0"/>
            </a:p>
            <a:p>
              <a:endParaRPr lang="en-US" sz="1000" dirty="0"/>
            </a:p>
            <a:p>
              <a:pPr>
                <a:lnSpc>
                  <a:spcPct val="105000"/>
                </a:lnSpc>
              </a:pPr>
              <a:r>
                <a:rPr lang="en-US" sz="1000" dirty="0"/>
                <a:t>Heterotroph</a:t>
              </a:r>
            </a:p>
            <a:p>
              <a:endParaRPr lang="en-US" sz="1000" dirty="0"/>
            </a:p>
            <a:p>
              <a:pPr>
                <a:lnSpc>
                  <a:spcPct val="75000"/>
                </a:lnSpc>
              </a:pPr>
              <a:endParaRPr lang="en-US" sz="1000" dirty="0"/>
            </a:p>
            <a:p>
              <a:r>
                <a:rPr lang="en-US" sz="1000" dirty="0"/>
                <a:t>Sponges, worms, insects, fishes, mammals</a:t>
              </a:r>
            </a:p>
          </p:txBody>
        </p:sp>
        <p:sp>
          <p:nvSpPr>
            <p:cNvPr id="29712" name="Text Box 10"/>
            <p:cNvSpPr txBox="1">
              <a:spLocks noChangeArrowheads="1"/>
            </p:cNvSpPr>
            <p:nvPr/>
          </p:nvSpPr>
          <p:spPr bwMode="auto">
            <a:xfrm>
              <a:off x="5824538" y="1865313"/>
              <a:ext cx="1000125" cy="25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5000"/>
                </a:lnSpc>
              </a:pPr>
              <a:r>
                <a:rPr lang="en-US" sz="1000" b="1" dirty="0" err="1"/>
                <a:t>Eukarya</a:t>
              </a:r>
              <a:endParaRPr lang="en-US" sz="1000" b="1" dirty="0"/>
            </a:p>
          </p:txBody>
        </p:sp>
        <p:sp>
          <p:nvSpPr>
            <p:cNvPr id="29713" name="Text Box 11"/>
            <p:cNvSpPr txBox="1">
              <a:spLocks noChangeArrowheads="1"/>
            </p:cNvSpPr>
            <p:nvPr/>
          </p:nvSpPr>
          <p:spPr bwMode="auto">
            <a:xfrm>
              <a:off x="3318671" y="1528763"/>
              <a:ext cx="2505867" cy="242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105000"/>
                </a:lnSpc>
              </a:pPr>
              <a:r>
                <a:rPr lang="en-US" sz="1400" b="1" dirty="0">
                  <a:solidFill>
                    <a:schemeClr val="bg1"/>
                  </a:solidFill>
                </a:rPr>
                <a:t>Classification of Living Things</a:t>
              </a:r>
            </a:p>
          </p:txBody>
        </p:sp>
      </p:grpSp>
      <p:sp>
        <p:nvSpPr>
          <p:cNvPr id="29699" name="Text Box 12"/>
          <p:cNvSpPr txBox="1">
            <a:spLocks noChangeArrowheads="1"/>
          </p:cNvSpPr>
          <p:nvPr/>
        </p:nvSpPr>
        <p:spPr bwMode="auto">
          <a:xfrm>
            <a:off x="1030288" y="679189"/>
            <a:ext cx="21621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DOMAINS and Kingdoms: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9700" name="Text Box 13"/>
          <p:cNvSpPr txBox="1">
            <a:spLocks noChangeArrowheads="1"/>
          </p:cNvSpPr>
          <p:nvPr/>
        </p:nvSpPr>
        <p:spPr bwMode="auto">
          <a:xfrm>
            <a:off x="3173412" y="136525"/>
            <a:ext cx="58181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  <a:latin typeface="Arial Black" charset="0"/>
              </a:rPr>
              <a:t>Figure 18-12 Key Characteristics of </a:t>
            </a:r>
            <a:r>
              <a:rPr lang="en-US" sz="2000" dirty="0">
                <a:latin typeface="Arial Black" charset="0"/>
              </a:rPr>
              <a:t>Kingdoms and Domains</a:t>
            </a:r>
          </a:p>
        </p:txBody>
      </p:sp>
      <p:sp>
        <p:nvSpPr>
          <p:cNvPr id="29701" name="Text Box 14"/>
          <p:cNvSpPr txBox="1">
            <a:spLocks noChangeArrowheads="1"/>
          </p:cNvSpPr>
          <p:nvPr/>
        </p:nvSpPr>
        <p:spPr bwMode="auto">
          <a:xfrm>
            <a:off x="71438" y="6249988"/>
            <a:ext cx="9588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Go to Section:</a:t>
            </a:r>
            <a:endParaRPr 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2"/>
          <p:cNvSpPr>
            <a:spLocks noChangeShapeType="1"/>
          </p:cNvSpPr>
          <p:nvPr/>
        </p:nvSpPr>
        <p:spPr bwMode="auto">
          <a:xfrm>
            <a:off x="2108200" y="3557588"/>
            <a:ext cx="0" cy="436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>
            <a:off x="4706938" y="2997200"/>
            <a:ext cx="0" cy="498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838200" y="762000"/>
            <a:ext cx="139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Section 18-3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590800" y="136525"/>
            <a:ext cx="51054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  <a:latin typeface="Arial Black" charset="0"/>
              </a:rPr>
              <a:t>Concept Map</a:t>
            </a:r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3919538" y="1076325"/>
            <a:ext cx="1574800" cy="8255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1400" b="1"/>
          </a:p>
        </p:txBody>
      </p:sp>
      <p:sp>
        <p:nvSpPr>
          <p:cNvPr id="30727" name="Oval 7"/>
          <p:cNvSpPr>
            <a:spLocks noChangeArrowheads="1"/>
          </p:cNvSpPr>
          <p:nvPr/>
        </p:nvSpPr>
        <p:spPr bwMode="auto">
          <a:xfrm>
            <a:off x="1479550" y="2973388"/>
            <a:ext cx="1219200" cy="6096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30728" name="Oval 8"/>
          <p:cNvSpPr>
            <a:spLocks noChangeArrowheads="1"/>
          </p:cNvSpPr>
          <p:nvPr/>
        </p:nvSpPr>
        <p:spPr bwMode="auto">
          <a:xfrm>
            <a:off x="360363" y="5235575"/>
            <a:ext cx="1371600" cy="6223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30729" name="Oval 9"/>
          <p:cNvSpPr>
            <a:spLocks noChangeArrowheads="1"/>
          </p:cNvSpPr>
          <p:nvPr/>
        </p:nvSpPr>
        <p:spPr bwMode="auto">
          <a:xfrm>
            <a:off x="6489700" y="1884363"/>
            <a:ext cx="1371600" cy="6223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30730" name="Oval 10"/>
          <p:cNvSpPr>
            <a:spLocks noChangeArrowheads="1"/>
          </p:cNvSpPr>
          <p:nvPr/>
        </p:nvSpPr>
        <p:spPr bwMode="auto">
          <a:xfrm>
            <a:off x="360363" y="4171950"/>
            <a:ext cx="1371600" cy="6223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30731" name="Oval 11"/>
          <p:cNvSpPr>
            <a:spLocks noChangeArrowheads="1"/>
          </p:cNvSpPr>
          <p:nvPr/>
        </p:nvSpPr>
        <p:spPr bwMode="auto">
          <a:xfrm>
            <a:off x="2652713" y="4171950"/>
            <a:ext cx="1219200" cy="6096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30732" name="Oval 12"/>
          <p:cNvSpPr>
            <a:spLocks noChangeArrowheads="1"/>
          </p:cNvSpPr>
          <p:nvPr/>
        </p:nvSpPr>
        <p:spPr bwMode="auto">
          <a:xfrm>
            <a:off x="6096000" y="4070350"/>
            <a:ext cx="1219200" cy="6096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30733" name="Oval 13"/>
          <p:cNvSpPr>
            <a:spLocks noChangeArrowheads="1"/>
          </p:cNvSpPr>
          <p:nvPr/>
        </p:nvSpPr>
        <p:spPr bwMode="auto">
          <a:xfrm>
            <a:off x="2379663" y="5267325"/>
            <a:ext cx="1765300" cy="6096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30734" name="Oval 14"/>
          <p:cNvSpPr>
            <a:spLocks noChangeArrowheads="1"/>
          </p:cNvSpPr>
          <p:nvPr/>
        </p:nvSpPr>
        <p:spPr bwMode="auto">
          <a:xfrm>
            <a:off x="1206500" y="1935163"/>
            <a:ext cx="1765300" cy="6096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30735" name="Oval 15"/>
          <p:cNvSpPr>
            <a:spLocks noChangeArrowheads="1"/>
          </p:cNvSpPr>
          <p:nvPr/>
        </p:nvSpPr>
        <p:spPr bwMode="auto">
          <a:xfrm>
            <a:off x="3824288" y="2387600"/>
            <a:ext cx="1765300" cy="6096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30736" name="Oval 16"/>
          <p:cNvSpPr>
            <a:spLocks noChangeArrowheads="1"/>
          </p:cNvSpPr>
          <p:nvPr/>
        </p:nvSpPr>
        <p:spPr bwMode="auto">
          <a:xfrm>
            <a:off x="6489700" y="2909888"/>
            <a:ext cx="1371600" cy="6223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30737" name="Oval 17"/>
          <p:cNvSpPr>
            <a:spLocks noChangeArrowheads="1"/>
          </p:cNvSpPr>
          <p:nvPr/>
        </p:nvSpPr>
        <p:spPr bwMode="auto">
          <a:xfrm>
            <a:off x="7632700" y="4070350"/>
            <a:ext cx="1219200" cy="6096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30738" name="Oval 18"/>
          <p:cNvSpPr>
            <a:spLocks noChangeArrowheads="1"/>
          </p:cNvSpPr>
          <p:nvPr/>
        </p:nvSpPr>
        <p:spPr bwMode="auto">
          <a:xfrm>
            <a:off x="5308600" y="4768850"/>
            <a:ext cx="1219200" cy="6096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30739" name="Oval 19"/>
          <p:cNvSpPr>
            <a:spLocks noChangeArrowheads="1"/>
          </p:cNvSpPr>
          <p:nvPr/>
        </p:nvSpPr>
        <p:spPr bwMode="auto">
          <a:xfrm>
            <a:off x="6794500" y="4768850"/>
            <a:ext cx="1219200" cy="6096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sz="1200"/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>
            <a:off x="4706938" y="1927225"/>
            <a:ext cx="0" cy="460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3457575" y="2016125"/>
            <a:ext cx="2498725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are characterized by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4249738" y="3111500"/>
            <a:ext cx="9144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such as</a:t>
            </a:r>
          </a:p>
        </p:txBody>
      </p:sp>
      <p:sp>
        <p:nvSpPr>
          <p:cNvPr id="30743" name="Line 23"/>
          <p:cNvSpPr>
            <a:spLocks noChangeShapeType="1"/>
          </p:cNvSpPr>
          <p:nvPr/>
        </p:nvSpPr>
        <p:spPr bwMode="auto">
          <a:xfrm>
            <a:off x="3829050" y="3495675"/>
            <a:ext cx="1608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4" name="Line 24"/>
          <p:cNvSpPr>
            <a:spLocks noChangeShapeType="1"/>
          </p:cNvSpPr>
          <p:nvPr/>
        </p:nvSpPr>
        <p:spPr bwMode="auto">
          <a:xfrm>
            <a:off x="2108200" y="2544763"/>
            <a:ext cx="0" cy="441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>
            <a:off x="7188200" y="2506663"/>
            <a:ext cx="0" cy="415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1403350" y="2592388"/>
            <a:ext cx="137160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and differing</a:t>
            </a: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6061075" y="2540000"/>
            <a:ext cx="2232025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which place them in</a:t>
            </a:r>
          </a:p>
        </p:txBody>
      </p:sp>
      <p:sp>
        <p:nvSpPr>
          <p:cNvPr id="30748" name="Line 28"/>
          <p:cNvSpPr>
            <a:spLocks noChangeShapeType="1"/>
          </p:cNvSpPr>
          <p:nvPr/>
        </p:nvSpPr>
        <p:spPr bwMode="auto">
          <a:xfrm>
            <a:off x="1046163" y="4794250"/>
            <a:ext cx="0" cy="441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49" name="Line 29"/>
          <p:cNvSpPr>
            <a:spLocks noChangeShapeType="1"/>
          </p:cNvSpPr>
          <p:nvPr/>
        </p:nvSpPr>
        <p:spPr bwMode="auto">
          <a:xfrm>
            <a:off x="3262313" y="4826000"/>
            <a:ext cx="0" cy="441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2146300" y="4875213"/>
            <a:ext cx="2232025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which coincides with</a:t>
            </a:r>
          </a:p>
        </p:txBody>
      </p:sp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214313" y="4837113"/>
            <a:ext cx="1663700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which coincides with</a:t>
            </a:r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1046163" y="4006850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>
            <a:off x="3262313" y="4008438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54" name="Text Box 34"/>
          <p:cNvSpPr txBox="1">
            <a:spLocks noChangeArrowheads="1"/>
          </p:cNvSpPr>
          <p:nvPr/>
        </p:nvSpPr>
        <p:spPr bwMode="auto">
          <a:xfrm>
            <a:off x="973138" y="3643313"/>
            <a:ext cx="2232025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which place them in</a:t>
            </a:r>
          </a:p>
        </p:txBody>
      </p:sp>
      <p:sp>
        <p:nvSpPr>
          <p:cNvPr id="30755" name="Line 35"/>
          <p:cNvSpPr>
            <a:spLocks noChangeShapeType="1"/>
          </p:cNvSpPr>
          <p:nvPr/>
        </p:nvSpPr>
        <p:spPr bwMode="auto">
          <a:xfrm>
            <a:off x="7188200" y="353218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56" name="Line 36"/>
          <p:cNvSpPr>
            <a:spLocks noChangeShapeType="1"/>
          </p:cNvSpPr>
          <p:nvPr/>
        </p:nvSpPr>
        <p:spPr bwMode="auto">
          <a:xfrm>
            <a:off x="5905500" y="3892550"/>
            <a:ext cx="0" cy="88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57" name="Line 37"/>
          <p:cNvSpPr>
            <a:spLocks noChangeShapeType="1"/>
          </p:cNvSpPr>
          <p:nvPr/>
        </p:nvSpPr>
        <p:spPr bwMode="auto">
          <a:xfrm>
            <a:off x="7391400" y="3892550"/>
            <a:ext cx="0" cy="88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58" name="Text Box 38"/>
          <p:cNvSpPr txBox="1">
            <a:spLocks noChangeArrowheads="1"/>
          </p:cNvSpPr>
          <p:nvPr/>
        </p:nvSpPr>
        <p:spPr bwMode="auto">
          <a:xfrm>
            <a:off x="6059488" y="3579813"/>
            <a:ext cx="2232025" cy="2746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which is subdivided into</a:t>
            </a:r>
          </a:p>
        </p:txBody>
      </p:sp>
      <p:sp>
        <p:nvSpPr>
          <p:cNvPr id="30759" name="Line 39"/>
          <p:cNvSpPr>
            <a:spLocks noChangeShapeType="1"/>
          </p:cNvSpPr>
          <p:nvPr/>
        </p:nvSpPr>
        <p:spPr bwMode="auto">
          <a:xfrm>
            <a:off x="6680200" y="3905250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0" name="Line 40"/>
          <p:cNvSpPr>
            <a:spLocks noChangeShapeType="1"/>
          </p:cNvSpPr>
          <p:nvPr/>
        </p:nvSpPr>
        <p:spPr bwMode="auto">
          <a:xfrm>
            <a:off x="8240713" y="3905250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1" name="Line 41"/>
          <p:cNvSpPr>
            <a:spLocks noChangeShapeType="1"/>
          </p:cNvSpPr>
          <p:nvPr/>
        </p:nvSpPr>
        <p:spPr bwMode="auto">
          <a:xfrm flipH="1" flipV="1">
            <a:off x="2851150" y="2387600"/>
            <a:ext cx="977900" cy="110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2" name="Line 42"/>
          <p:cNvSpPr>
            <a:spLocks noChangeShapeType="1"/>
          </p:cNvSpPr>
          <p:nvPr/>
        </p:nvSpPr>
        <p:spPr bwMode="auto">
          <a:xfrm flipV="1">
            <a:off x="5437188" y="2290763"/>
            <a:ext cx="1090612" cy="1204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3" name="Oval 43"/>
          <p:cNvSpPr>
            <a:spLocks noChangeArrowheads="1"/>
          </p:cNvSpPr>
          <p:nvPr/>
        </p:nvSpPr>
        <p:spPr bwMode="auto">
          <a:xfrm>
            <a:off x="3919538" y="1076325"/>
            <a:ext cx="1574800" cy="8255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Living Things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60363" y="5235575"/>
            <a:ext cx="3784600" cy="641350"/>
            <a:chOff x="227" y="3298"/>
            <a:chExt cx="2384" cy="404"/>
          </a:xfrm>
        </p:grpSpPr>
        <p:sp>
          <p:nvSpPr>
            <p:cNvPr id="30784" name="Oval 45"/>
            <p:cNvSpPr>
              <a:spLocks noChangeArrowheads="1"/>
            </p:cNvSpPr>
            <p:nvPr/>
          </p:nvSpPr>
          <p:spPr bwMode="auto">
            <a:xfrm>
              <a:off x="227" y="3298"/>
              <a:ext cx="864" cy="39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Kingdom Eubacteria</a:t>
              </a:r>
            </a:p>
          </p:txBody>
        </p:sp>
        <p:sp>
          <p:nvSpPr>
            <p:cNvPr id="30785" name="Oval 46"/>
            <p:cNvSpPr>
              <a:spLocks noChangeArrowheads="1"/>
            </p:cNvSpPr>
            <p:nvPr/>
          </p:nvSpPr>
          <p:spPr bwMode="auto">
            <a:xfrm>
              <a:off x="1499" y="3318"/>
              <a:ext cx="1112" cy="384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Kingdom Archaebacteria</a:t>
              </a:r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1206500" y="1884363"/>
            <a:ext cx="6654800" cy="660400"/>
            <a:chOff x="760" y="1187"/>
            <a:chExt cx="4192" cy="416"/>
          </a:xfrm>
        </p:grpSpPr>
        <p:sp>
          <p:nvSpPr>
            <p:cNvPr id="30782" name="Oval 48"/>
            <p:cNvSpPr>
              <a:spLocks noChangeArrowheads="1"/>
            </p:cNvSpPr>
            <p:nvPr/>
          </p:nvSpPr>
          <p:spPr bwMode="auto">
            <a:xfrm>
              <a:off x="4088" y="1187"/>
              <a:ext cx="864" cy="39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Eukaryotic cells</a:t>
              </a:r>
            </a:p>
          </p:txBody>
        </p:sp>
        <p:sp>
          <p:nvSpPr>
            <p:cNvPr id="30783" name="Oval 49"/>
            <p:cNvSpPr>
              <a:spLocks noChangeArrowheads="1"/>
            </p:cNvSpPr>
            <p:nvPr/>
          </p:nvSpPr>
          <p:spPr bwMode="auto">
            <a:xfrm>
              <a:off x="760" y="1219"/>
              <a:ext cx="1112" cy="384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Prokaryotic cells</a:t>
              </a:r>
            </a:p>
          </p:txBody>
        </p:sp>
      </p:grpSp>
      <p:sp>
        <p:nvSpPr>
          <p:cNvPr id="21554" name="Oval 50"/>
          <p:cNvSpPr>
            <a:spLocks noChangeArrowheads="1"/>
          </p:cNvSpPr>
          <p:nvPr/>
        </p:nvSpPr>
        <p:spPr bwMode="auto">
          <a:xfrm>
            <a:off x="3824288" y="2387600"/>
            <a:ext cx="1765300" cy="609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Important characteristics</a:t>
            </a:r>
          </a:p>
        </p:txBody>
      </p:sp>
      <p:sp>
        <p:nvSpPr>
          <p:cNvPr id="21555" name="Oval 51"/>
          <p:cNvSpPr>
            <a:spLocks noChangeArrowheads="1"/>
          </p:cNvSpPr>
          <p:nvPr/>
        </p:nvSpPr>
        <p:spPr bwMode="auto">
          <a:xfrm>
            <a:off x="1493838" y="2974975"/>
            <a:ext cx="1219200" cy="609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Cell wall structures</a:t>
            </a:r>
          </a:p>
        </p:txBody>
      </p:sp>
      <p:sp>
        <p:nvSpPr>
          <p:cNvPr id="21556" name="Oval 52"/>
          <p:cNvSpPr>
            <a:spLocks noChangeArrowheads="1"/>
          </p:cNvSpPr>
          <p:nvPr/>
        </p:nvSpPr>
        <p:spPr bwMode="auto">
          <a:xfrm>
            <a:off x="6489700" y="2909888"/>
            <a:ext cx="1371600" cy="6223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Domain Eukarya</a:t>
            </a:r>
          </a:p>
        </p:txBody>
      </p: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360363" y="4171950"/>
            <a:ext cx="3511550" cy="622300"/>
            <a:chOff x="227" y="2628"/>
            <a:chExt cx="2212" cy="392"/>
          </a:xfrm>
        </p:grpSpPr>
        <p:sp>
          <p:nvSpPr>
            <p:cNvPr id="30780" name="Oval 54"/>
            <p:cNvSpPr>
              <a:spLocks noChangeArrowheads="1"/>
            </p:cNvSpPr>
            <p:nvPr/>
          </p:nvSpPr>
          <p:spPr bwMode="auto">
            <a:xfrm>
              <a:off x="227" y="2628"/>
              <a:ext cx="864" cy="392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Domain Bacteria</a:t>
              </a:r>
            </a:p>
          </p:txBody>
        </p:sp>
        <p:sp>
          <p:nvSpPr>
            <p:cNvPr id="30781" name="Oval 55"/>
            <p:cNvSpPr>
              <a:spLocks noChangeArrowheads="1"/>
            </p:cNvSpPr>
            <p:nvPr/>
          </p:nvSpPr>
          <p:spPr bwMode="auto">
            <a:xfrm>
              <a:off x="1671" y="2628"/>
              <a:ext cx="768" cy="384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Domain Archaea</a:t>
              </a:r>
            </a:p>
          </p:txBody>
        </p: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5308600" y="4070350"/>
            <a:ext cx="3543300" cy="1308100"/>
            <a:chOff x="3344" y="2564"/>
            <a:chExt cx="2232" cy="824"/>
          </a:xfrm>
        </p:grpSpPr>
        <p:sp>
          <p:nvSpPr>
            <p:cNvPr id="30776" name="Oval 57"/>
            <p:cNvSpPr>
              <a:spLocks noChangeArrowheads="1"/>
            </p:cNvSpPr>
            <p:nvPr/>
          </p:nvSpPr>
          <p:spPr bwMode="auto">
            <a:xfrm>
              <a:off x="3840" y="2564"/>
              <a:ext cx="768" cy="384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Kingdom Plantae</a:t>
              </a:r>
            </a:p>
          </p:txBody>
        </p:sp>
        <p:sp>
          <p:nvSpPr>
            <p:cNvPr id="30777" name="Oval 58"/>
            <p:cNvSpPr>
              <a:spLocks noChangeArrowheads="1"/>
            </p:cNvSpPr>
            <p:nvPr/>
          </p:nvSpPr>
          <p:spPr bwMode="auto">
            <a:xfrm>
              <a:off x="4808" y="2564"/>
              <a:ext cx="768" cy="384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Kingdom Protista</a:t>
              </a:r>
            </a:p>
          </p:txBody>
        </p:sp>
        <p:sp>
          <p:nvSpPr>
            <p:cNvPr id="30778" name="Oval 59"/>
            <p:cNvSpPr>
              <a:spLocks noChangeArrowheads="1"/>
            </p:cNvSpPr>
            <p:nvPr/>
          </p:nvSpPr>
          <p:spPr bwMode="auto">
            <a:xfrm>
              <a:off x="3344" y="3004"/>
              <a:ext cx="768" cy="384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Kingdom Fungi</a:t>
              </a:r>
            </a:p>
          </p:txBody>
        </p:sp>
        <p:sp>
          <p:nvSpPr>
            <p:cNvPr id="30779" name="Oval 60"/>
            <p:cNvSpPr>
              <a:spLocks noChangeArrowheads="1"/>
            </p:cNvSpPr>
            <p:nvPr/>
          </p:nvSpPr>
          <p:spPr bwMode="auto">
            <a:xfrm>
              <a:off x="4280" y="3004"/>
              <a:ext cx="768" cy="384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</a:rPr>
                <a:t>Kingdom Animalia</a:t>
              </a:r>
            </a:p>
          </p:txBody>
        </p:sp>
      </p:grpSp>
      <p:sp>
        <p:nvSpPr>
          <p:cNvPr id="30771" name="Line 61"/>
          <p:cNvSpPr>
            <a:spLocks noChangeShapeType="1"/>
          </p:cNvSpPr>
          <p:nvPr/>
        </p:nvSpPr>
        <p:spPr bwMode="auto">
          <a:xfrm>
            <a:off x="1046163" y="4006850"/>
            <a:ext cx="2216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72" name="Line 62"/>
          <p:cNvSpPr>
            <a:spLocks noChangeShapeType="1"/>
          </p:cNvSpPr>
          <p:nvPr/>
        </p:nvSpPr>
        <p:spPr bwMode="auto">
          <a:xfrm>
            <a:off x="5905500" y="3892550"/>
            <a:ext cx="2335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73" name="Text Box 63"/>
          <p:cNvSpPr txBox="1">
            <a:spLocks noChangeArrowheads="1"/>
          </p:cNvSpPr>
          <p:nvPr/>
        </p:nvSpPr>
        <p:spPr bwMode="auto">
          <a:xfrm>
            <a:off x="71438" y="6249988"/>
            <a:ext cx="9588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Go to Section:</a:t>
            </a:r>
            <a:endParaRPr lang="en-US" sz="2400"/>
          </a:p>
        </p:txBody>
      </p:sp>
      <p:pic>
        <p:nvPicPr>
          <p:cNvPr id="30774" name="Picture 64" descr="Bio Nav - left 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1225" y="6038850"/>
            <a:ext cx="7191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5" name="Picture 65" descr="Bio Nav - right arrow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78775" y="6038850"/>
            <a:ext cx="71913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54" grpId="0" autoUpdateAnimBg="0"/>
      <p:bldP spid="21555" grpId="0" autoUpdateAnimBg="0"/>
      <p:bldP spid="21556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Dichotomous Key</a:t>
            </a:r>
            <a:endParaRPr lang="en-US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Dichotomous keys are tools used to </a:t>
            </a:r>
            <a:r>
              <a:rPr lang="en-US" u="sng" dirty="0"/>
              <a:t>identify</a:t>
            </a:r>
            <a:r>
              <a:rPr lang="en-US" dirty="0"/>
              <a:t> organisms.</a:t>
            </a:r>
          </a:p>
          <a:p>
            <a:r>
              <a:rPr lang="en-US" dirty="0"/>
              <a:t>Dichotomous means “divided into two parts”</a:t>
            </a:r>
          </a:p>
          <a:p>
            <a:r>
              <a:rPr lang="en-US" dirty="0"/>
              <a:t>It includes a series of </a:t>
            </a:r>
            <a:r>
              <a:rPr lang="en-US" u="sng" dirty="0"/>
              <a:t>paired statements </a:t>
            </a:r>
            <a:r>
              <a:rPr lang="en-US" dirty="0"/>
              <a:t>based on </a:t>
            </a:r>
            <a:r>
              <a:rPr lang="en-US" u="sng" dirty="0"/>
              <a:t>physical characteristics </a:t>
            </a:r>
            <a:r>
              <a:rPr lang="en-US" dirty="0"/>
              <a:t>that are chosen and lead the user to the correct name of the organism.</a:t>
            </a:r>
          </a:p>
          <a:p>
            <a:r>
              <a:rPr lang="en-US" dirty="0"/>
              <a:t>Let’s make one together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-914400" y="2133600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 smtClean="0"/>
              <a:t>IV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pic>
        <p:nvPicPr>
          <p:cNvPr id="36868" name="Picture 2" descr="Lance's Fencing and Supply - 614-276-27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0"/>
            <a:ext cx="167640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4" descr="pecan lea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505200"/>
            <a:ext cx="190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http://www.discoverscience.rutgers.edu/extras/trees/images/SweetGumLar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828800"/>
            <a:ext cx="16129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10" descr="http://www.aces.edu/forestry/images/dendrology/southern_magnoli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4724400"/>
            <a:ext cx="17526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11" descr="Black locust leaf Royalty Free Stock Phot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2239275">
            <a:off x="6492875" y="3841750"/>
            <a:ext cx="1417638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3" name="TextBox 9"/>
          <p:cNvSpPr txBox="1">
            <a:spLocks noChangeArrowheads="1"/>
          </p:cNvSpPr>
          <p:nvPr/>
        </p:nvSpPr>
        <p:spPr bwMode="auto">
          <a:xfrm>
            <a:off x="5791200" y="685800"/>
            <a:ext cx="5730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6000">
                <a:latin typeface="Calibri" charset="0"/>
              </a:rPr>
              <a:t>II</a:t>
            </a:r>
          </a:p>
        </p:txBody>
      </p:sp>
      <p:sp>
        <p:nvSpPr>
          <p:cNvPr id="36874" name="TextBox 10"/>
          <p:cNvSpPr txBox="1">
            <a:spLocks noChangeArrowheads="1"/>
          </p:cNvSpPr>
          <p:nvPr/>
        </p:nvSpPr>
        <p:spPr bwMode="auto">
          <a:xfrm>
            <a:off x="6019800" y="6019800"/>
            <a:ext cx="10080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6000">
                <a:latin typeface="Calibri" charset="0"/>
              </a:rPr>
              <a:t>VII</a:t>
            </a:r>
          </a:p>
        </p:txBody>
      </p:sp>
      <p:sp>
        <p:nvSpPr>
          <p:cNvPr id="36875" name="TextBox 11"/>
          <p:cNvSpPr txBox="1">
            <a:spLocks noChangeArrowheads="1"/>
          </p:cNvSpPr>
          <p:nvPr/>
        </p:nvSpPr>
        <p:spPr bwMode="auto">
          <a:xfrm>
            <a:off x="304800" y="2743200"/>
            <a:ext cx="7096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5400">
                <a:latin typeface="Calibri" charset="0"/>
              </a:rPr>
              <a:t>III</a:t>
            </a:r>
          </a:p>
        </p:txBody>
      </p:sp>
      <p:sp>
        <p:nvSpPr>
          <p:cNvPr id="36876" name="TextBox 12"/>
          <p:cNvSpPr txBox="1">
            <a:spLocks noChangeArrowheads="1"/>
          </p:cNvSpPr>
          <p:nvPr/>
        </p:nvSpPr>
        <p:spPr bwMode="auto">
          <a:xfrm>
            <a:off x="152400" y="304800"/>
            <a:ext cx="914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400">
                <a:latin typeface="Calibri" charset="0"/>
              </a:rPr>
              <a:t>I</a:t>
            </a:r>
          </a:p>
        </p:txBody>
      </p:sp>
      <p:pic>
        <p:nvPicPr>
          <p:cNvPr id="36877" name="Picture 13" descr="http://www.justtrees.biz/images/Redbud%20leaf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338274">
            <a:off x="7142163" y="2493963"/>
            <a:ext cx="1538287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8" name="TextBox 14"/>
          <p:cNvSpPr txBox="1">
            <a:spLocks noChangeArrowheads="1"/>
          </p:cNvSpPr>
          <p:nvPr/>
        </p:nvSpPr>
        <p:spPr bwMode="auto">
          <a:xfrm>
            <a:off x="6400800" y="2590800"/>
            <a:ext cx="6207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6000">
                <a:latin typeface="Calibri" charset="0"/>
              </a:rPr>
              <a:t>V</a:t>
            </a:r>
          </a:p>
        </p:txBody>
      </p:sp>
      <p:sp>
        <p:nvSpPr>
          <p:cNvPr id="36879" name="TextBox 15"/>
          <p:cNvSpPr txBox="1">
            <a:spLocks noChangeArrowheads="1"/>
          </p:cNvSpPr>
          <p:nvPr/>
        </p:nvSpPr>
        <p:spPr bwMode="auto">
          <a:xfrm>
            <a:off x="2971800" y="5181600"/>
            <a:ext cx="6889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800">
                <a:latin typeface="Calibri" charset="0"/>
              </a:rPr>
              <a:t>VI</a:t>
            </a:r>
          </a:p>
        </p:txBody>
      </p:sp>
      <p:pic>
        <p:nvPicPr>
          <p:cNvPr id="36880" name="Picture 2" descr="http://www.lullymoreheritagepark.com/images/Birch%20leaf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3990446">
            <a:off x="508000" y="71437"/>
            <a:ext cx="2511426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Pearson Prentice Hall</a:t>
            </a:r>
          </a:p>
        </p:txBody>
      </p:sp>
      <p:sp>
        <p:nvSpPr>
          <p:cNvPr id="18841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Tree of Life Evolves</a:t>
            </a:r>
          </a:p>
        </p:txBody>
      </p:sp>
      <p:pic>
        <p:nvPicPr>
          <p:cNvPr id="188420" name="Picture 10" descr="ch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7488" y="2209800"/>
            <a:ext cx="8707437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21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073" r="4195" b="-2409"/>
          <a:stretch>
            <a:fillRect/>
          </a:stretch>
        </p:blipFill>
        <p:spPr bwMode="auto">
          <a:xfrm>
            <a:off x="290513" y="2192338"/>
            <a:ext cx="866298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422" name="Text Box 18"/>
          <p:cNvSpPr txBox="1">
            <a:spLocks noChangeArrowheads="1"/>
          </p:cNvSpPr>
          <p:nvPr/>
        </p:nvSpPr>
        <p:spPr bwMode="auto">
          <a:xfrm>
            <a:off x="2192338" y="2168525"/>
            <a:ext cx="47736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236538" indent="-236538">
              <a:tabLst>
                <a:tab pos="1828800" algn="l"/>
              </a:tabLst>
            </a:pPr>
            <a:r>
              <a:rPr lang="en-US" sz="2400">
                <a:solidFill>
                  <a:schemeClr val="bg1"/>
                </a:solidFill>
              </a:rPr>
              <a:t>Changing Number of Kingdoms</a:t>
            </a:r>
          </a:p>
        </p:txBody>
      </p:sp>
      <p:sp>
        <p:nvSpPr>
          <p:cNvPr id="188423" name="Text Box 19"/>
          <p:cNvSpPr txBox="1">
            <a:spLocks noChangeArrowheads="1"/>
          </p:cNvSpPr>
          <p:nvPr/>
        </p:nvSpPr>
        <p:spPr bwMode="auto">
          <a:xfrm>
            <a:off x="179388" y="2644775"/>
            <a:ext cx="18002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36538" indent="-236538">
              <a:tabLst>
                <a:tab pos="1828800" algn="l"/>
              </a:tabLst>
            </a:pPr>
            <a:r>
              <a:rPr lang="en-US" sz="2000"/>
              <a:t>Introduced</a:t>
            </a:r>
          </a:p>
        </p:txBody>
      </p:sp>
      <p:sp>
        <p:nvSpPr>
          <p:cNvPr id="188424" name="Text Box 20"/>
          <p:cNvSpPr txBox="1">
            <a:spLocks noChangeArrowheads="1"/>
          </p:cNvSpPr>
          <p:nvPr/>
        </p:nvSpPr>
        <p:spPr bwMode="auto">
          <a:xfrm>
            <a:off x="3849688" y="2632075"/>
            <a:ext cx="26479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36538" indent="-236538">
              <a:tabLst>
                <a:tab pos="1828800" algn="l"/>
              </a:tabLst>
            </a:pPr>
            <a:r>
              <a:rPr lang="en-US" sz="2000"/>
              <a:t>Names of Kingdoms</a:t>
            </a:r>
          </a:p>
        </p:txBody>
      </p:sp>
      <p:sp>
        <p:nvSpPr>
          <p:cNvPr id="188425" name="Text Box 21"/>
          <p:cNvSpPr txBox="1">
            <a:spLocks noChangeArrowheads="1"/>
          </p:cNvSpPr>
          <p:nvPr/>
        </p:nvSpPr>
        <p:spPr bwMode="auto">
          <a:xfrm>
            <a:off x="628650" y="3106738"/>
            <a:ext cx="8826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236538" indent="-236538">
              <a:tabLst>
                <a:tab pos="1828800" algn="l"/>
              </a:tabLst>
            </a:pPr>
            <a:r>
              <a:rPr lang="en-US"/>
              <a:t>1700’s</a:t>
            </a:r>
          </a:p>
        </p:txBody>
      </p:sp>
      <p:sp>
        <p:nvSpPr>
          <p:cNvPr id="188426" name="Text Box 22"/>
          <p:cNvSpPr txBox="1">
            <a:spLocks noChangeArrowheads="1"/>
          </p:cNvSpPr>
          <p:nvPr/>
        </p:nvSpPr>
        <p:spPr bwMode="auto">
          <a:xfrm>
            <a:off x="407988" y="3540125"/>
            <a:ext cx="141763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236538" indent="-236538">
              <a:tabLst>
                <a:tab pos="1828800" algn="l"/>
              </a:tabLst>
            </a:pPr>
            <a:r>
              <a:rPr lang="en-US"/>
              <a:t>Late 1800’s</a:t>
            </a:r>
          </a:p>
        </p:txBody>
      </p:sp>
      <p:sp>
        <p:nvSpPr>
          <p:cNvPr id="188427" name="Text Box 23"/>
          <p:cNvSpPr txBox="1">
            <a:spLocks noChangeArrowheads="1"/>
          </p:cNvSpPr>
          <p:nvPr/>
        </p:nvSpPr>
        <p:spPr bwMode="auto">
          <a:xfrm>
            <a:off x="639763" y="3970338"/>
            <a:ext cx="8826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236538" indent="-236538">
              <a:tabLst>
                <a:tab pos="1828800" algn="l"/>
              </a:tabLst>
            </a:pPr>
            <a:r>
              <a:rPr lang="en-US"/>
              <a:t>1950’s</a:t>
            </a:r>
          </a:p>
        </p:txBody>
      </p:sp>
      <p:sp>
        <p:nvSpPr>
          <p:cNvPr id="188428" name="Text Box 24"/>
          <p:cNvSpPr txBox="1">
            <a:spLocks noChangeArrowheads="1"/>
          </p:cNvSpPr>
          <p:nvPr/>
        </p:nvSpPr>
        <p:spPr bwMode="auto">
          <a:xfrm>
            <a:off x="628650" y="4418013"/>
            <a:ext cx="8826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236538" indent="-236538">
              <a:tabLst>
                <a:tab pos="1828800" algn="l"/>
              </a:tabLst>
            </a:pPr>
            <a:r>
              <a:rPr lang="en-US"/>
              <a:t>1990’s</a:t>
            </a:r>
          </a:p>
        </p:txBody>
      </p:sp>
      <p:sp>
        <p:nvSpPr>
          <p:cNvPr id="188429" name="Text Box 25"/>
          <p:cNvSpPr txBox="1">
            <a:spLocks noChangeArrowheads="1"/>
          </p:cNvSpPr>
          <p:nvPr/>
        </p:nvSpPr>
        <p:spPr bwMode="auto">
          <a:xfrm>
            <a:off x="4119563" y="3111500"/>
            <a:ext cx="90646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236538" indent="-236538">
              <a:tabLst>
                <a:tab pos="1828800" algn="l"/>
              </a:tabLst>
            </a:pPr>
            <a:r>
              <a:rPr lang="en-US" sz="1600"/>
              <a:t>Plantae</a:t>
            </a:r>
            <a:endParaRPr lang="en-US"/>
          </a:p>
        </p:txBody>
      </p:sp>
      <p:sp>
        <p:nvSpPr>
          <p:cNvPr id="188430" name="Text Box 26"/>
          <p:cNvSpPr txBox="1">
            <a:spLocks noChangeArrowheads="1"/>
          </p:cNvSpPr>
          <p:nvPr/>
        </p:nvSpPr>
        <p:spPr bwMode="auto">
          <a:xfrm>
            <a:off x="7694613" y="3117850"/>
            <a:ext cx="1031875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236538" indent="-236538" algn="l">
              <a:tabLst>
                <a:tab pos="1828800" algn="l"/>
              </a:tabLst>
            </a:pPr>
            <a:r>
              <a:rPr lang="en-US" sz="1600"/>
              <a:t>Animalia</a:t>
            </a:r>
            <a:endParaRPr lang="en-US"/>
          </a:p>
        </p:txBody>
      </p:sp>
      <p:sp>
        <p:nvSpPr>
          <p:cNvPr id="188431" name="Text Box 27"/>
          <p:cNvSpPr txBox="1">
            <a:spLocks noChangeArrowheads="1"/>
          </p:cNvSpPr>
          <p:nvPr/>
        </p:nvSpPr>
        <p:spPr bwMode="auto">
          <a:xfrm>
            <a:off x="2730500" y="3584575"/>
            <a:ext cx="941388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236538" indent="-236538">
              <a:tabLst>
                <a:tab pos="1828800" algn="l"/>
              </a:tabLst>
            </a:pPr>
            <a:r>
              <a:rPr lang="en-US" sz="1600"/>
              <a:t>Protista</a:t>
            </a:r>
          </a:p>
        </p:txBody>
      </p:sp>
      <p:sp>
        <p:nvSpPr>
          <p:cNvPr id="188432" name="Text Box 28"/>
          <p:cNvSpPr txBox="1">
            <a:spLocks noChangeArrowheads="1"/>
          </p:cNvSpPr>
          <p:nvPr/>
        </p:nvSpPr>
        <p:spPr bwMode="auto">
          <a:xfrm>
            <a:off x="5926138" y="3576638"/>
            <a:ext cx="906462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236538" indent="-236538">
              <a:tabLst>
                <a:tab pos="1828800" algn="l"/>
              </a:tabLst>
            </a:pPr>
            <a:r>
              <a:rPr lang="en-US" sz="1600"/>
              <a:t>Plantae</a:t>
            </a:r>
          </a:p>
        </p:txBody>
      </p:sp>
      <p:sp>
        <p:nvSpPr>
          <p:cNvPr id="188433" name="Text Box 29"/>
          <p:cNvSpPr txBox="1">
            <a:spLocks noChangeArrowheads="1"/>
          </p:cNvSpPr>
          <p:nvPr/>
        </p:nvSpPr>
        <p:spPr bwMode="auto">
          <a:xfrm>
            <a:off x="2487613" y="3990975"/>
            <a:ext cx="90646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236538" indent="-236538">
              <a:tabLst>
                <a:tab pos="1828800" algn="l"/>
              </a:tabLst>
            </a:pPr>
            <a:r>
              <a:rPr lang="en-US" sz="1600"/>
              <a:t>Monera</a:t>
            </a:r>
          </a:p>
        </p:txBody>
      </p:sp>
      <p:sp>
        <p:nvSpPr>
          <p:cNvPr id="188434" name="Text Box 30"/>
          <p:cNvSpPr txBox="1">
            <a:spLocks noChangeArrowheads="1"/>
          </p:cNvSpPr>
          <p:nvPr/>
        </p:nvSpPr>
        <p:spPr bwMode="auto">
          <a:xfrm>
            <a:off x="4368800" y="3990975"/>
            <a:ext cx="941388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236538" indent="-236538">
              <a:tabLst>
                <a:tab pos="1828800" algn="l"/>
              </a:tabLst>
            </a:pPr>
            <a:r>
              <a:rPr lang="en-US" sz="1600"/>
              <a:t>Protista</a:t>
            </a:r>
          </a:p>
        </p:txBody>
      </p:sp>
      <p:sp>
        <p:nvSpPr>
          <p:cNvPr id="188435" name="Text Box 31"/>
          <p:cNvSpPr txBox="1">
            <a:spLocks noChangeArrowheads="1"/>
          </p:cNvSpPr>
          <p:nvPr/>
        </p:nvSpPr>
        <p:spPr bwMode="auto">
          <a:xfrm>
            <a:off x="5622925" y="3994150"/>
            <a:ext cx="7366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236538" indent="-236538">
              <a:tabLst>
                <a:tab pos="1828800" algn="l"/>
              </a:tabLst>
            </a:pPr>
            <a:r>
              <a:rPr lang="en-US" sz="1600"/>
              <a:t>Fungi</a:t>
            </a:r>
          </a:p>
        </p:txBody>
      </p:sp>
      <p:sp>
        <p:nvSpPr>
          <p:cNvPr id="188436" name="Text Box 32"/>
          <p:cNvSpPr txBox="1">
            <a:spLocks noChangeArrowheads="1"/>
          </p:cNvSpPr>
          <p:nvPr/>
        </p:nvSpPr>
        <p:spPr bwMode="auto">
          <a:xfrm>
            <a:off x="6665913" y="3992563"/>
            <a:ext cx="906462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236538" indent="-236538">
              <a:tabLst>
                <a:tab pos="1828800" algn="l"/>
              </a:tabLst>
            </a:pPr>
            <a:r>
              <a:rPr lang="en-US" sz="1600"/>
              <a:t>Plantae</a:t>
            </a:r>
          </a:p>
        </p:txBody>
      </p:sp>
      <p:sp>
        <p:nvSpPr>
          <p:cNvPr id="188437" name="Text Box 33"/>
          <p:cNvSpPr txBox="1">
            <a:spLocks noChangeArrowheads="1"/>
          </p:cNvSpPr>
          <p:nvPr/>
        </p:nvSpPr>
        <p:spPr bwMode="auto">
          <a:xfrm>
            <a:off x="1782763" y="4421188"/>
            <a:ext cx="1223962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236538" indent="-236538">
              <a:tabLst>
                <a:tab pos="1828800" algn="l"/>
              </a:tabLst>
            </a:pPr>
            <a:r>
              <a:rPr lang="en-US" sz="1600"/>
              <a:t>Eubacteria</a:t>
            </a:r>
          </a:p>
        </p:txBody>
      </p:sp>
      <p:sp>
        <p:nvSpPr>
          <p:cNvPr id="188438" name="Text Box 34"/>
          <p:cNvSpPr txBox="1">
            <a:spLocks noChangeArrowheads="1"/>
          </p:cNvSpPr>
          <p:nvPr/>
        </p:nvSpPr>
        <p:spPr bwMode="auto">
          <a:xfrm>
            <a:off x="3038475" y="4308475"/>
            <a:ext cx="1296988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tabLst>
                <a:tab pos="1828800" algn="l"/>
              </a:tabLst>
            </a:pPr>
            <a:r>
              <a:rPr lang="en-US" sz="1600"/>
              <a:t>Archae-bacteria</a:t>
            </a:r>
          </a:p>
        </p:txBody>
      </p:sp>
      <p:sp>
        <p:nvSpPr>
          <p:cNvPr id="188439" name="Text Box 35"/>
          <p:cNvSpPr txBox="1">
            <a:spLocks noChangeArrowheads="1"/>
          </p:cNvSpPr>
          <p:nvPr/>
        </p:nvSpPr>
        <p:spPr bwMode="auto">
          <a:xfrm>
            <a:off x="7693025" y="3584575"/>
            <a:ext cx="1031875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236538" indent="-236538" algn="l">
              <a:tabLst>
                <a:tab pos="1828800" algn="l"/>
              </a:tabLst>
            </a:pPr>
            <a:r>
              <a:rPr lang="en-US" sz="1600"/>
              <a:t>Animalia</a:t>
            </a:r>
          </a:p>
        </p:txBody>
      </p:sp>
      <p:sp>
        <p:nvSpPr>
          <p:cNvPr id="188440" name="Text Box 36"/>
          <p:cNvSpPr txBox="1">
            <a:spLocks noChangeArrowheads="1"/>
          </p:cNvSpPr>
          <p:nvPr/>
        </p:nvSpPr>
        <p:spPr bwMode="auto">
          <a:xfrm>
            <a:off x="7702550" y="3983038"/>
            <a:ext cx="1031875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236538" indent="-236538" algn="l">
              <a:tabLst>
                <a:tab pos="1828800" algn="l"/>
              </a:tabLst>
            </a:pPr>
            <a:r>
              <a:rPr lang="en-US" sz="1600"/>
              <a:t>Animalia</a:t>
            </a:r>
          </a:p>
        </p:txBody>
      </p:sp>
      <p:sp>
        <p:nvSpPr>
          <p:cNvPr id="188441" name="Text Box 37"/>
          <p:cNvSpPr txBox="1">
            <a:spLocks noChangeArrowheads="1"/>
          </p:cNvSpPr>
          <p:nvPr/>
        </p:nvSpPr>
        <p:spPr bwMode="auto">
          <a:xfrm>
            <a:off x="7688263" y="4381500"/>
            <a:ext cx="1031875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236538" indent="-236538" algn="l">
              <a:tabLst>
                <a:tab pos="1828800" algn="l"/>
              </a:tabLst>
            </a:pPr>
            <a:r>
              <a:rPr lang="en-US" sz="1600"/>
              <a:t>Animalia</a:t>
            </a:r>
            <a:endParaRPr lang="en-US"/>
          </a:p>
        </p:txBody>
      </p:sp>
      <p:sp>
        <p:nvSpPr>
          <p:cNvPr id="188442" name="Text Box 38"/>
          <p:cNvSpPr txBox="1">
            <a:spLocks noChangeArrowheads="1"/>
          </p:cNvSpPr>
          <p:nvPr/>
        </p:nvSpPr>
        <p:spPr bwMode="auto">
          <a:xfrm>
            <a:off x="4375150" y="4427538"/>
            <a:ext cx="941388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236538" indent="-236538">
              <a:tabLst>
                <a:tab pos="1828800" algn="l"/>
              </a:tabLst>
            </a:pPr>
            <a:r>
              <a:rPr lang="en-US" sz="1600"/>
              <a:t>Protista</a:t>
            </a:r>
            <a:endParaRPr lang="en-US"/>
          </a:p>
        </p:txBody>
      </p:sp>
      <p:sp>
        <p:nvSpPr>
          <p:cNvPr id="188443" name="Text Box 39"/>
          <p:cNvSpPr txBox="1">
            <a:spLocks noChangeArrowheads="1"/>
          </p:cNvSpPr>
          <p:nvPr/>
        </p:nvSpPr>
        <p:spPr bwMode="auto">
          <a:xfrm>
            <a:off x="5602288" y="4427538"/>
            <a:ext cx="7366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236538" indent="-236538">
              <a:tabLst>
                <a:tab pos="1828800" algn="l"/>
              </a:tabLst>
            </a:pPr>
            <a:r>
              <a:rPr lang="en-US" sz="1600"/>
              <a:t>Fungi</a:t>
            </a:r>
          </a:p>
        </p:txBody>
      </p:sp>
      <p:sp>
        <p:nvSpPr>
          <p:cNvPr id="188444" name="Text Box 40"/>
          <p:cNvSpPr txBox="1">
            <a:spLocks noChangeArrowheads="1"/>
          </p:cNvSpPr>
          <p:nvPr/>
        </p:nvSpPr>
        <p:spPr bwMode="auto">
          <a:xfrm>
            <a:off x="6667500" y="4427538"/>
            <a:ext cx="906463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236538" indent="-236538">
              <a:tabLst>
                <a:tab pos="1828800" algn="l"/>
              </a:tabLst>
            </a:pPr>
            <a:r>
              <a:rPr lang="en-US" sz="1600"/>
              <a:t>Plantae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711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Scientific Names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8543"/>
            <a:ext cx="8229600" cy="574351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There was confusion among scientists when they used </a:t>
            </a:r>
            <a:r>
              <a:rPr lang="en-US" sz="2800" u="sng" dirty="0"/>
              <a:t>common names</a:t>
            </a:r>
            <a:r>
              <a:rPr lang="en-US" sz="2800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In the eighteenth century, scientists created a scientific name for each species using Latin and Greek languages.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Originally, scientists named organisms according to their </a:t>
            </a:r>
            <a:r>
              <a:rPr lang="en-US" sz="2400" u="sng" dirty="0"/>
              <a:t>physical characteristics</a:t>
            </a:r>
            <a:r>
              <a:rPr lang="en-US" sz="2400" dirty="0"/>
              <a:t>, but names were long and inefficient.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Then, </a:t>
            </a:r>
            <a:r>
              <a:rPr lang="en-US" sz="2400" b="1" u="sng" dirty="0"/>
              <a:t>Carolus Linnaeus</a:t>
            </a:r>
            <a:r>
              <a:rPr lang="en-US" sz="2400" dirty="0"/>
              <a:t>, a Swedish </a:t>
            </a:r>
            <a:r>
              <a:rPr lang="en-US" sz="2400" dirty="0" smtClean="0"/>
              <a:t>botanist known as the ‘Father of Taxonomy’, </a:t>
            </a:r>
            <a:r>
              <a:rPr lang="en-US" sz="2400" dirty="0"/>
              <a:t>developed a system of assigning each species a </a:t>
            </a:r>
            <a:r>
              <a:rPr lang="en-US" sz="2400" u="sng" dirty="0"/>
              <a:t>two-part scientific name</a:t>
            </a:r>
            <a:r>
              <a:rPr lang="en-US" sz="2400" dirty="0"/>
              <a:t> = </a:t>
            </a:r>
            <a:r>
              <a:rPr lang="en-US" sz="2400" u="sng" dirty="0"/>
              <a:t>binomial nomenclature (</a:t>
            </a:r>
            <a:r>
              <a:rPr lang="en-US" sz="2400" i="1" u="sng" dirty="0"/>
              <a:t>Genus and species</a:t>
            </a:r>
            <a:r>
              <a:rPr lang="en-US" sz="2400" u="sng" dirty="0"/>
              <a:t>)</a:t>
            </a:r>
            <a:r>
              <a:rPr lang="en-US" sz="2400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Today, scientists still use this binomial nomenclature based on Latin and Greek to name newly discovered species.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/>
              <a:t>Viruses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u="sng" dirty="0" smtClean="0"/>
              <a:t>Not classified. Why </a:t>
            </a:r>
            <a:r>
              <a:rPr lang="en-US" altLang="en-US" b="1" u="sng" dirty="0"/>
              <a:t>aren’t they considered “living</a:t>
            </a:r>
            <a:r>
              <a:rPr lang="en-US" altLang="en-US" dirty="0"/>
              <a:t>”?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Made of protein coat (capsid) and nucleic acid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5-300 nm (nm is a billionth of a meter)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No “cure”.  Some can be prevented by vaccination (NOT antibiotics!)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Ex- influenza, cold, measles, mumps, HIV,  hepatitis, chicken pox, herpes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38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Image result for vi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4267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70940"/>
            <a:ext cx="4046538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Box 2"/>
          <p:cNvSpPr txBox="1">
            <a:spLocks noChangeArrowheads="1"/>
          </p:cNvSpPr>
          <p:nvPr/>
        </p:nvSpPr>
        <p:spPr bwMode="auto">
          <a:xfrm>
            <a:off x="1066800" y="4648200"/>
            <a:ext cx="28630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Viral Structure</a:t>
            </a:r>
          </a:p>
        </p:txBody>
      </p:sp>
      <p:sp>
        <p:nvSpPr>
          <p:cNvPr id="46085" name="TextBox 3"/>
          <p:cNvSpPr txBox="1">
            <a:spLocks noChangeArrowheads="1"/>
          </p:cNvSpPr>
          <p:nvPr/>
        </p:nvSpPr>
        <p:spPr bwMode="auto">
          <a:xfrm>
            <a:off x="5119817" y="1368394"/>
            <a:ext cx="39512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Bacteriophage infecting E. coli</a:t>
            </a:r>
          </a:p>
        </p:txBody>
      </p:sp>
    </p:spTree>
    <p:extLst>
      <p:ext uri="{BB962C8B-B14F-4D97-AF65-F5344CB8AC3E}">
        <p14:creationId xmlns:p14="http://schemas.microsoft.com/office/powerpoint/2010/main" val="3130038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Viral Reproduction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7696200" cy="5029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dirty="0" smtClean="0"/>
              <a:t>Intracellular parasites</a:t>
            </a:r>
          </a:p>
          <a:p>
            <a:pPr eaLnBrk="1" hangingPunct="1"/>
            <a:r>
              <a:rPr lang="en-US" altLang="en-US" sz="2800" dirty="0" smtClean="0"/>
              <a:t>Virus attaches to host cell using their coat’s proteins and the host’s cell membrane receptors.  Viral genome then enters host cell</a:t>
            </a:r>
          </a:p>
          <a:p>
            <a:pPr eaLnBrk="1" hangingPunct="1"/>
            <a:r>
              <a:rPr lang="en-US" altLang="en-US" sz="2800" dirty="0" smtClean="0"/>
              <a:t>Viruses can be made of DNA or RNA---HIV is a retrovirus made of RNA (*Does not follow ‘Central Dogma’: instead RNA</a:t>
            </a:r>
            <a:r>
              <a:rPr lang="en-US" altLang="en-US" sz="2800" dirty="0" smtClean="0">
                <a:sym typeface="Wingdings" panose="05000000000000000000" pitchFamily="2" charset="2"/>
              </a:rPr>
              <a:t>DNA)</a:t>
            </a:r>
            <a:endParaRPr lang="en-US" altLang="en-US" sz="2800" dirty="0" smtClean="0"/>
          </a:p>
          <a:p>
            <a:pPr eaLnBrk="1" hangingPunct="1"/>
            <a:r>
              <a:rPr lang="en-US" altLang="en-US" sz="2800" b="1" dirty="0" smtClean="0"/>
              <a:t> </a:t>
            </a:r>
            <a:r>
              <a:rPr lang="en-US" altLang="en-US" sz="2800" b="1" u="sng" dirty="0" smtClean="0"/>
              <a:t>Lytic cycle </a:t>
            </a:r>
            <a:r>
              <a:rPr lang="en-US" altLang="en-US" sz="2800" dirty="0" smtClean="0"/>
              <a:t>(active-lysis) vs. </a:t>
            </a:r>
            <a:r>
              <a:rPr lang="en-US" altLang="en-US" sz="2800" b="1" u="sng" dirty="0" smtClean="0"/>
              <a:t>Lysogenic</a:t>
            </a:r>
            <a:r>
              <a:rPr lang="en-US" altLang="en-US" sz="2800" dirty="0" smtClean="0"/>
              <a:t> (inactive-virus ‘hides’ in host’s DNA as a prophage- ex: both Herpes Simplex types I &amp; II).</a:t>
            </a:r>
          </a:p>
          <a:p>
            <a:pPr eaLnBrk="1" hangingPunct="1"/>
            <a:r>
              <a:rPr lang="en-US" altLang="en-US" sz="2800" dirty="0" smtClean="0"/>
              <a:t> *</a:t>
            </a:r>
            <a:r>
              <a:rPr lang="en-US" altLang="en-US" sz="2800" i="1" dirty="0" smtClean="0"/>
              <a:t>See next page</a:t>
            </a:r>
          </a:p>
          <a:p>
            <a:pPr eaLnBrk="1" hangingPunct="1">
              <a:buFontTx/>
              <a:buNone/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2088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6" y="877077"/>
            <a:ext cx="7324530" cy="505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4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12769"/>
            <a:ext cx="8229600" cy="16474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Important Symbiotic Relationships between Organisms of Different Kingdoms: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1079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                    Lichens- </a:t>
            </a:r>
            <a:r>
              <a:rPr lang="en-US" altLang="en-US" sz="3600" smtClean="0"/>
              <a:t>(Know!)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590800"/>
            <a:ext cx="7696200" cy="3505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Look similar to some species of moss, but are not!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Lichens are </a:t>
            </a:r>
            <a:r>
              <a:rPr lang="en-US" altLang="en-US" sz="2400" b="1" smtClean="0"/>
              <a:t>symbiotic</a:t>
            </a:r>
            <a:r>
              <a:rPr lang="en-US" altLang="en-US" sz="2400" smtClean="0"/>
              <a:t> associations between a </a:t>
            </a:r>
            <a:r>
              <a:rPr lang="en-US" altLang="en-US" sz="2400" b="1" smtClean="0"/>
              <a:t>fungus (often an ascomycete) and green algae or cyanobacteria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The fungus usually give lichens “shelter” (optimal environment) which gives rise to their shape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Alga provides the fungus with food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/>
              <a:t>Fungus provides a suitable physical environment for growth</a:t>
            </a:r>
          </a:p>
        </p:txBody>
      </p:sp>
      <p:pic>
        <p:nvPicPr>
          <p:cNvPr id="72708" name="Picture 5" descr="lichen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27432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78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Mycorrhizae (“fungus roots”)- </a:t>
            </a:r>
            <a:r>
              <a:rPr lang="en-US" altLang="en-US" sz="3600" smtClean="0"/>
              <a:t>Know!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3200400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Mutualistic associations of plant roots and fungi</a:t>
            </a:r>
          </a:p>
          <a:p>
            <a:pPr eaLnBrk="1" hangingPunct="1"/>
            <a:r>
              <a:rPr lang="en-US" altLang="en-US" smtClean="0"/>
              <a:t>Almost all vascular plants have mycorrhizae</a:t>
            </a:r>
          </a:p>
        </p:txBody>
      </p:sp>
      <p:pic>
        <p:nvPicPr>
          <p:cNvPr id="73732" name="Picture 8" descr="http://www.heartspring.net/images/mychorrhizae_vam_roots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67000"/>
            <a:ext cx="3657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84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Pearson Prentice Hall</a:t>
            </a:r>
          </a:p>
        </p:txBody>
      </p:sp>
      <p:sp>
        <p:nvSpPr>
          <p:cNvPr id="221187" name="Rectangle 9"/>
          <p:cNvSpPr>
            <a:spLocks noGrp="1" noChangeArrowheads="1"/>
          </p:cNvSpPr>
          <p:nvPr>
            <p:ph type="title"/>
          </p:nvPr>
        </p:nvSpPr>
        <p:spPr>
          <a:xfrm>
            <a:off x="14288" y="165100"/>
            <a:ext cx="2206398" cy="4270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Review:</a:t>
            </a:r>
            <a:endParaRPr lang="en-US" dirty="0"/>
          </a:p>
        </p:txBody>
      </p:sp>
      <p:sp>
        <p:nvSpPr>
          <p:cNvPr id="221188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/>
              <a:t>Organisms whose cell walls contain peptidoglycan belong in the kingdom </a:t>
            </a:r>
          </a:p>
          <a:p>
            <a:pPr lvl="2" eaLnBrk="1" hangingPunct="1"/>
            <a:r>
              <a:rPr lang="en-US"/>
              <a:t>Fungi.	</a:t>
            </a:r>
          </a:p>
          <a:p>
            <a:pPr lvl="2" eaLnBrk="1" hangingPunct="1"/>
            <a:r>
              <a:rPr lang="en-US"/>
              <a:t>Eubacteria.	</a:t>
            </a:r>
          </a:p>
          <a:p>
            <a:pPr lvl="2" eaLnBrk="1" hangingPunct="1"/>
            <a:r>
              <a:rPr lang="en-US"/>
              <a:t>Plantae.	</a:t>
            </a:r>
          </a:p>
          <a:p>
            <a:pPr lvl="2" eaLnBrk="1" hangingPunct="1"/>
            <a:r>
              <a:rPr lang="en-US"/>
              <a:t>Archaebacteria.</a:t>
            </a:r>
          </a:p>
        </p:txBody>
      </p:sp>
      <p:sp>
        <p:nvSpPr>
          <p:cNvPr id="1231879" name="Rectangle 7"/>
          <p:cNvSpPr>
            <a:spLocks noChangeArrowheads="1"/>
          </p:cNvSpPr>
          <p:nvPr/>
        </p:nvSpPr>
        <p:spPr bwMode="auto">
          <a:xfrm>
            <a:off x="1084263" y="3089275"/>
            <a:ext cx="7731125" cy="450850"/>
          </a:xfrm>
          <a:prstGeom prst="rect">
            <a:avLst/>
          </a:prstGeom>
          <a:solidFill>
            <a:srgbClr val="00CC00">
              <a:alpha val="27843"/>
            </a:srgbClr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87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Pearson Prentice Hall</a:t>
            </a:r>
          </a:p>
        </p:txBody>
      </p:sp>
      <p:sp>
        <p:nvSpPr>
          <p:cNvPr id="223236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/>
              <a:t>Multicellular organisms with no cell walls or chloroplasts are members of the kingdom </a:t>
            </a:r>
          </a:p>
          <a:p>
            <a:pPr lvl="2" eaLnBrk="1" hangingPunct="1"/>
            <a:r>
              <a:rPr lang="en-US"/>
              <a:t>Animalia.	</a:t>
            </a:r>
          </a:p>
          <a:p>
            <a:pPr lvl="2" eaLnBrk="1" hangingPunct="1"/>
            <a:r>
              <a:rPr lang="en-US"/>
              <a:t>Protista.	</a:t>
            </a:r>
          </a:p>
          <a:p>
            <a:pPr lvl="2" eaLnBrk="1" hangingPunct="1"/>
            <a:r>
              <a:rPr lang="en-US"/>
              <a:t>Plantae.	</a:t>
            </a:r>
          </a:p>
          <a:p>
            <a:pPr lvl="2" eaLnBrk="1" hangingPunct="1"/>
            <a:r>
              <a:rPr lang="en-US"/>
              <a:t>Fungi.	</a:t>
            </a:r>
          </a:p>
        </p:txBody>
      </p:sp>
      <p:sp>
        <p:nvSpPr>
          <p:cNvPr id="1233924" name="Rectangle 4"/>
          <p:cNvSpPr>
            <a:spLocks noChangeArrowheads="1"/>
          </p:cNvSpPr>
          <p:nvPr/>
        </p:nvSpPr>
        <p:spPr bwMode="auto">
          <a:xfrm>
            <a:off x="955675" y="2657475"/>
            <a:ext cx="7731125" cy="450850"/>
          </a:xfrm>
          <a:prstGeom prst="rect">
            <a:avLst/>
          </a:prstGeom>
          <a:solidFill>
            <a:srgbClr val="00CC00">
              <a:alpha val="27843"/>
            </a:srgbClr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392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Pearson Prentice Hall</a:t>
            </a:r>
          </a:p>
        </p:txBody>
      </p:sp>
      <p:sp>
        <p:nvSpPr>
          <p:cNvPr id="225284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dirty="0"/>
              <a:t>Organisms that have cell walls containing cellulose are found in</a:t>
            </a:r>
          </a:p>
          <a:p>
            <a:pPr lvl="2" eaLnBrk="1" hangingPunct="1"/>
            <a:r>
              <a:rPr lang="en-US" dirty="0"/>
              <a:t>Eubacteria and Plantae.	</a:t>
            </a:r>
          </a:p>
          <a:p>
            <a:pPr lvl="2" eaLnBrk="1" hangingPunct="1"/>
            <a:r>
              <a:rPr lang="en-US" dirty="0"/>
              <a:t>Fungi and Plantae.	</a:t>
            </a:r>
          </a:p>
          <a:p>
            <a:pPr lvl="2" eaLnBrk="1" hangingPunct="1"/>
            <a:r>
              <a:rPr lang="en-US" dirty="0"/>
              <a:t>Plantae and Protista.	</a:t>
            </a:r>
          </a:p>
          <a:p>
            <a:pPr lvl="2" eaLnBrk="1" hangingPunct="1"/>
            <a:r>
              <a:rPr lang="en-US" dirty="0"/>
              <a:t>Plantae only.	</a:t>
            </a:r>
          </a:p>
        </p:txBody>
      </p:sp>
      <p:sp>
        <p:nvSpPr>
          <p:cNvPr id="1235972" name="Rectangle 4"/>
          <p:cNvSpPr>
            <a:spLocks noChangeArrowheads="1"/>
          </p:cNvSpPr>
          <p:nvPr/>
        </p:nvSpPr>
        <p:spPr bwMode="auto">
          <a:xfrm>
            <a:off x="955675" y="3489648"/>
            <a:ext cx="7731125" cy="317242"/>
          </a:xfrm>
          <a:prstGeom prst="rect">
            <a:avLst/>
          </a:prstGeom>
          <a:solidFill>
            <a:srgbClr val="92D050">
              <a:alpha val="27843"/>
            </a:srgbClr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59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004887"/>
          </a:xfrm>
        </p:spPr>
        <p:txBody>
          <a:bodyPr/>
          <a:lstStyle/>
          <a:p>
            <a:r>
              <a:rPr lang="en-US" dirty="0" smtClean="0"/>
              <a:t>Binomial Nomenclature</a:t>
            </a:r>
            <a:endParaRPr lang="en-US" dirty="0"/>
          </a:p>
        </p:txBody>
      </p:sp>
      <p:sp>
        <p:nvSpPr>
          <p:cNvPr id="3778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2 part scientific name</a:t>
            </a:r>
          </a:p>
          <a:p>
            <a:pPr lvl="1">
              <a:lnSpc>
                <a:spcPct val="90000"/>
              </a:lnSpc>
            </a:pPr>
            <a:r>
              <a:rPr lang="en-US" u="sng" dirty="0">
                <a:solidFill>
                  <a:srgbClr val="CC0000"/>
                </a:solidFill>
              </a:rPr>
              <a:t>Genus</a:t>
            </a:r>
            <a:r>
              <a:rPr lang="en-US" dirty="0"/>
              <a:t> — larger group to which organism belongs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always capitalized</a:t>
            </a:r>
          </a:p>
          <a:p>
            <a:pPr lvl="1">
              <a:lnSpc>
                <a:spcPct val="90000"/>
              </a:lnSpc>
            </a:pPr>
            <a:r>
              <a:rPr lang="en-US" u="sng" dirty="0">
                <a:solidFill>
                  <a:srgbClr val="CC0000"/>
                </a:solidFill>
              </a:rPr>
              <a:t>species</a:t>
            </a:r>
            <a:r>
              <a:rPr lang="en-US" dirty="0"/>
              <a:t> — specific name for that organism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always lowercase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example: Linnaeus named humans </a:t>
            </a:r>
            <a:r>
              <a:rPr lang="en-US" i="1" u="sng" dirty="0">
                <a:solidFill>
                  <a:srgbClr val="CC0000"/>
                </a:solidFill>
              </a:rPr>
              <a:t>Homo sapiens</a:t>
            </a:r>
            <a:endParaRPr lang="en-US" i="1" u="sng" dirty="0">
              <a:solidFill>
                <a:schemeClr val="tx2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dirty="0"/>
              <a:t>means “wise man”</a:t>
            </a:r>
            <a:br>
              <a:rPr lang="en-US" dirty="0"/>
            </a:br>
            <a:r>
              <a:rPr lang="en-US" dirty="0"/>
              <a:t>— perhaps in a show of hope &amp; optimism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7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7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7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7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9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Pearson Prentice Hall</a:t>
            </a:r>
          </a:p>
        </p:txBody>
      </p:sp>
      <p:sp>
        <p:nvSpPr>
          <p:cNvPr id="227332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dirty="0"/>
              <a:t>Molecular analyses have given rise to a new taxonomic classification that includes </a:t>
            </a:r>
          </a:p>
          <a:p>
            <a:pPr lvl="2" eaLnBrk="1" hangingPunct="1"/>
            <a:r>
              <a:rPr lang="en-US" dirty="0"/>
              <a:t>three domains.	</a:t>
            </a:r>
          </a:p>
          <a:p>
            <a:pPr lvl="2" eaLnBrk="1" hangingPunct="1"/>
            <a:r>
              <a:rPr lang="en-US" dirty="0"/>
              <a:t>seven kingdoms.	</a:t>
            </a:r>
          </a:p>
          <a:p>
            <a:pPr lvl="2" eaLnBrk="1" hangingPunct="1"/>
            <a:r>
              <a:rPr lang="en-US" dirty="0"/>
              <a:t>two domains.	</a:t>
            </a:r>
          </a:p>
          <a:p>
            <a:pPr lvl="2" eaLnBrk="1" hangingPunct="1"/>
            <a:r>
              <a:rPr lang="en-US" dirty="0"/>
              <a:t>five kingdoms.	</a:t>
            </a:r>
          </a:p>
        </p:txBody>
      </p:sp>
      <p:sp>
        <p:nvSpPr>
          <p:cNvPr id="1238021" name="Rectangle 5"/>
          <p:cNvSpPr>
            <a:spLocks noChangeArrowheads="1"/>
          </p:cNvSpPr>
          <p:nvPr/>
        </p:nvSpPr>
        <p:spPr bwMode="auto">
          <a:xfrm>
            <a:off x="955675" y="2668588"/>
            <a:ext cx="7731125" cy="450850"/>
          </a:xfrm>
          <a:prstGeom prst="rect">
            <a:avLst/>
          </a:prstGeom>
          <a:solidFill>
            <a:srgbClr val="00CC00">
              <a:alpha val="27843"/>
            </a:srgbClr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02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Pearson Prentice Hall</a:t>
            </a:r>
          </a:p>
        </p:txBody>
      </p:sp>
      <p:sp>
        <p:nvSpPr>
          <p:cNvPr id="229380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/>
              <a:t>Which of the following contain more than one kingdom?</a:t>
            </a:r>
          </a:p>
          <a:p>
            <a:pPr lvl="2" eaLnBrk="1" hangingPunct="1"/>
            <a:r>
              <a:rPr lang="en-US"/>
              <a:t>only Archaea	</a:t>
            </a:r>
          </a:p>
          <a:p>
            <a:pPr lvl="2" eaLnBrk="1" hangingPunct="1"/>
            <a:r>
              <a:rPr lang="en-US"/>
              <a:t>only Bacteria	</a:t>
            </a:r>
          </a:p>
          <a:p>
            <a:pPr lvl="2" eaLnBrk="1" hangingPunct="1"/>
            <a:r>
              <a:rPr lang="en-US"/>
              <a:t>only Eukarya	</a:t>
            </a:r>
          </a:p>
          <a:p>
            <a:pPr lvl="2" eaLnBrk="1" hangingPunct="1"/>
            <a:r>
              <a:rPr lang="en-US"/>
              <a:t>both Eukarya and Archaea		</a:t>
            </a:r>
          </a:p>
        </p:txBody>
      </p:sp>
      <p:sp>
        <p:nvSpPr>
          <p:cNvPr id="1240068" name="Rectangle 4"/>
          <p:cNvSpPr>
            <a:spLocks noChangeArrowheads="1"/>
          </p:cNvSpPr>
          <p:nvPr/>
        </p:nvSpPr>
        <p:spPr bwMode="auto">
          <a:xfrm>
            <a:off x="949325" y="3514725"/>
            <a:ext cx="7731125" cy="450850"/>
          </a:xfrm>
          <a:prstGeom prst="rect">
            <a:avLst/>
          </a:prstGeom>
          <a:solidFill>
            <a:srgbClr val="00CC00">
              <a:alpha val="27843"/>
            </a:srgbClr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00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928687"/>
          </a:xfrm>
        </p:spPr>
        <p:txBody>
          <a:bodyPr/>
          <a:lstStyle/>
          <a:p>
            <a:r>
              <a:rPr lang="en-US"/>
              <a:t>Genus groupings</a:t>
            </a:r>
          </a:p>
        </p:txBody>
      </p:sp>
      <p:sp>
        <p:nvSpPr>
          <p:cNvPr id="3799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Classify organisms into broader groups</a:t>
            </a:r>
          </a:p>
          <a:p>
            <a:pPr>
              <a:lnSpc>
                <a:spcPct val="90000"/>
              </a:lnSpc>
            </a:pPr>
            <a:r>
              <a:rPr lang="en-US"/>
              <a:t>Species that are closely related are grouped into the same genus</a:t>
            </a:r>
          </a:p>
          <a:p>
            <a:pPr lvl="1">
              <a:lnSpc>
                <a:spcPct val="90000"/>
              </a:lnSpc>
            </a:pPr>
            <a:r>
              <a:rPr lang="en-US"/>
              <a:t>Leopard		</a:t>
            </a:r>
            <a:r>
              <a:rPr lang="en-US" i="1" u="sng"/>
              <a:t>Panthera</a:t>
            </a:r>
            <a:r>
              <a:rPr lang="en-US" u="sng"/>
              <a:t> </a:t>
            </a:r>
            <a:r>
              <a:rPr lang="en-US" i="1" u="sng"/>
              <a:t>pardus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African lion 	</a:t>
            </a:r>
            <a:r>
              <a:rPr lang="en-US" i="1" u="sng"/>
              <a:t>Panthera</a:t>
            </a:r>
            <a:r>
              <a:rPr lang="en-US" u="sng"/>
              <a:t> </a:t>
            </a:r>
            <a:r>
              <a:rPr lang="en-US" i="1" u="sng"/>
              <a:t>leo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Tiger 			</a:t>
            </a:r>
            <a:r>
              <a:rPr lang="en-US" i="1" u="sng"/>
              <a:t>Panthera</a:t>
            </a:r>
            <a:r>
              <a:rPr lang="en-US" u="sng"/>
              <a:t> </a:t>
            </a:r>
            <a:r>
              <a:rPr lang="en-US" i="1" u="sng"/>
              <a:t>tigris</a:t>
            </a:r>
            <a:endParaRPr lang="en-US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506730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2150" y="5067300"/>
            <a:ext cx="253206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22950" y="5060950"/>
            <a:ext cx="255905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Grizzly Bear and Polar Bear</a:t>
            </a:r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The genus </a:t>
            </a:r>
            <a:r>
              <a:rPr lang="en-US" sz="2400" i="1"/>
              <a:t>Ursus</a:t>
            </a:r>
            <a:r>
              <a:rPr lang="en-US" sz="2400"/>
              <a:t> indicates that it is a bear, but the species name describes either where the species lives or characteristics of the species.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What do you think maritimus means?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 i="1"/>
              <a:t>maritimus</a:t>
            </a:r>
            <a:r>
              <a:rPr lang="en-US" sz="2400"/>
              <a:t> refers to the sea in Latin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How does this relate to polar bears?</a:t>
            </a:r>
          </a:p>
        </p:txBody>
      </p:sp>
      <p:pic>
        <p:nvPicPr>
          <p:cNvPr id="10244" name="Picture 5" descr="grizzly_bear_1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80000" y="1738313"/>
            <a:ext cx="3175000" cy="2171700"/>
          </a:xfrm>
          <a:noFill/>
        </p:spPr>
      </p:pic>
      <p:pic>
        <p:nvPicPr>
          <p:cNvPr id="10245" name="Picture 8" descr="polar%20bears%20small-thumb-425x50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5791200" y="4267200"/>
            <a:ext cx="1824038" cy="2171700"/>
          </a:xfrm>
          <a:noFill/>
        </p:spPr>
      </p:pic>
      <p:sp>
        <p:nvSpPr>
          <p:cNvPr id="10246" name="Text Box 12"/>
          <p:cNvSpPr txBox="1">
            <a:spLocks noChangeArrowheads="1"/>
          </p:cNvSpPr>
          <p:nvPr/>
        </p:nvSpPr>
        <p:spPr bwMode="auto">
          <a:xfrm>
            <a:off x="5791200" y="1371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Ursus arctos</a:t>
            </a:r>
          </a:p>
        </p:txBody>
      </p:sp>
      <p:sp>
        <p:nvSpPr>
          <p:cNvPr id="10247" name="Text Box 13"/>
          <p:cNvSpPr txBox="1">
            <a:spLocks noChangeArrowheads="1"/>
          </p:cNvSpPr>
          <p:nvPr/>
        </p:nvSpPr>
        <p:spPr bwMode="auto">
          <a:xfrm>
            <a:off x="5791200" y="39624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Ursus maritimus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Linnaeus’s System of Classification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Uses seven </a:t>
            </a:r>
            <a:r>
              <a:rPr lang="en-US" b="1" u="sng" dirty="0"/>
              <a:t>taxon</a:t>
            </a:r>
            <a:r>
              <a:rPr lang="en-US" dirty="0"/>
              <a:t>omic categories (largest to smallest):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Kingdom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Phylum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Class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Order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Family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Genus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species 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676400" y="6172200"/>
            <a:ext cx="586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“King Philip Came Over For </a:t>
            </a:r>
            <a:r>
              <a:rPr lang="en-US" sz="2400" dirty="0" smtClean="0"/>
              <a:t>Grape Soda”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1024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2363</Words>
  <Application>Microsoft Office PowerPoint</Application>
  <PresentationFormat>On-screen Show (4:3)</PresentationFormat>
  <Paragraphs>556</Paragraphs>
  <Slides>61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Arial</vt:lpstr>
      <vt:lpstr>Arial Black</vt:lpstr>
      <vt:lpstr>Calibri</vt:lpstr>
      <vt:lpstr>Symbol</vt:lpstr>
      <vt:lpstr>Times</vt:lpstr>
      <vt:lpstr>Times New Roman</vt:lpstr>
      <vt:lpstr>Wingdings</vt:lpstr>
      <vt:lpstr>Office Theme</vt:lpstr>
      <vt:lpstr>Bitmap Image</vt:lpstr>
      <vt:lpstr>Classification of Life</vt:lpstr>
      <vt:lpstr>What’s the deal with Classification?</vt:lpstr>
      <vt:lpstr>1.5 - 2 million known species…</vt:lpstr>
      <vt:lpstr>Taxonomy</vt:lpstr>
      <vt:lpstr>Scientific Names</vt:lpstr>
      <vt:lpstr>Binomial Nomenclature</vt:lpstr>
      <vt:lpstr>Genus groupings</vt:lpstr>
      <vt:lpstr>Grizzly Bear and Polar Bear</vt:lpstr>
      <vt:lpstr>Linnaeus’s System of Classification</vt:lpstr>
      <vt:lpstr>PowerPoint Presentation</vt:lpstr>
      <vt:lpstr>Modern Evolutionary Classification</vt:lpstr>
      <vt:lpstr>Cladograms</vt:lpstr>
      <vt:lpstr> Some important terms used  to describe phylogenetic trees and cladograms</vt:lpstr>
      <vt:lpstr>A clade includes all and only the descendants of a paticular ancestor</vt:lpstr>
      <vt:lpstr> How trees show evolutionary history    Derived character</vt:lpstr>
      <vt:lpstr>  Three trees, all depict the same  evolutionary history (can ‘rotate’ the nodes)</vt:lpstr>
      <vt:lpstr>PowerPoint Presentation</vt:lpstr>
      <vt:lpstr>How would you group these organisms?</vt:lpstr>
      <vt:lpstr>PowerPoint Presentation</vt:lpstr>
      <vt:lpstr>Similarities in DNA &amp; RNA</vt:lpstr>
      <vt:lpstr>Vultures and Storks?</vt:lpstr>
      <vt:lpstr>Molecular Clocks</vt:lpstr>
      <vt:lpstr>New Kingdoms</vt:lpstr>
      <vt:lpstr>The Tree of Life Evolves</vt:lpstr>
      <vt:lpstr>Three-Domain System</vt:lpstr>
      <vt:lpstr>PowerPoint Presentation</vt:lpstr>
      <vt:lpstr>Domain Bacteria</vt:lpstr>
      <vt:lpstr>Bacteria</vt:lpstr>
      <vt:lpstr>Bacteria </vt:lpstr>
      <vt:lpstr>‘Typical’ Bacterial Cell</vt:lpstr>
      <vt:lpstr>Prokaryotes are the foundation of life on earth</vt:lpstr>
      <vt:lpstr>Some Prokaryotes Cause Disease</vt:lpstr>
      <vt:lpstr>Domain Bacteria</vt:lpstr>
      <vt:lpstr>Domain Archaea</vt:lpstr>
      <vt:lpstr>Major Groups of Archaea</vt:lpstr>
      <vt:lpstr>Archaea</vt:lpstr>
      <vt:lpstr>Archaeabacteria</vt:lpstr>
      <vt:lpstr>Domain Archaea </vt:lpstr>
      <vt:lpstr>The Origin of the Eukaryotic Cell</vt:lpstr>
      <vt:lpstr>Endosymbiotic Theory</vt:lpstr>
      <vt:lpstr>Domain Eukarya</vt:lpstr>
      <vt:lpstr>Domain Eukarya </vt:lpstr>
      <vt:lpstr>Domain Eukarya</vt:lpstr>
      <vt:lpstr>Domain Eukarya</vt:lpstr>
      <vt:lpstr>PowerPoint Presentation</vt:lpstr>
      <vt:lpstr>PowerPoint Presentation</vt:lpstr>
      <vt:lpstr>Dichotomous Key</vt:lpstr>
      <vt:lpstr>IV</vt:lpstr>
      <vt:lpstr>The Tree of Life Evolves</vt:lpstr>
      <vt:lpstr>Viruses</vt:lpstr>
      <vt:lpstr>PowerPoint Presentation</vt:lpstr>
      <vt:lpstr>Viral Reproduction</vt:lpstr>
      <vt:lpstr>PowerPoint Presentation</vt:lpstr>
      <vt:lpstr>Important Symbiotic Relationships between Organisms of Different Kingdoms: </vt:lpstr>
      <vt:lpstr>                     Lichens- (Know!)</vt:lpstr>
      <vt:lpstr>Mycorrhizae (“fungus roots”)- Know!</vt:lpstr>
      <vt:lpstr>Review: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Timothy Shrout</dc:creator>
  <cp:lastModifiedBy>Susan Phillips</cp:lastModifiedBy>
  <cp:revision>17</cp:revision>
  <cp:lastPrinted>2015-07-31T14:56:28Z</cp:lastPrinted>
  <dcterms:created xsi:type="dcterms:W3CDTF">2011-11-17T12:46:14Z</dcterms:created>
  <dcterms:modified xsi:type="dcterms:W3CDTF">2018-04-18T11:58:24Z</dcterms:modified>
</cp:coreProperties>
</file>