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2CB08-16B3-4447-8270-EB81E97A147F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0035FF7-4B04-4347-B058-4BB990B765C8}">
      <dgm:prSet phldrT="[Text]"/>
      <dgm:spPr/>
      <dgm:t>
        <a:bodyPr/>
        <a:lstStyle/>
        <a:p>
          <a:r>
            <a:rPr lang="en-US" dirty="0"/>
            <a:t>DNA</a:t>
          </a:r>
        </a:p>
      </dgm:t>
    </dgm:pt>
    <dgm:pt modelId="{D400D196-B73D-4F3B-8B9E-36F20619E59F}" type="parTrans" cxnId="{7126C469-F15D-4B69-83D1-636903ADC9A9}">
      <dgm:prSet/>
      <dgm:spPr/>
      <dgm:t>
        <a:bodyPr/>
        <a:lstStyle/>
        <a:p>
          <a:endParaRPr lang="en-US"/>
        </a:p>
      </dgm:t>
    </dgm:pt>
    <dgm:pt modelId="{8F2196B2-F372-4714-B493-8FBB43B39266}" type="sibTrans" cxnId="{7126C469-F15D-4B69-83D1-636903ADC9A9}">
      <dgm:prSet/>
      <dgm:spPr/>
      <dgm:t>
        <a:bodyPr/>
        <a:lstStyle/>
        <a:p>
          <a:endParaRPr lang="en-US"/>
        </a:p>
      </dgm:t>
    </dgm:pt>
    <dgm:pt modelId="{1568559B-F12B-4AA8-A9C0-5721DEF684BC}">
      <dgm:prSet phldrT="[Text]"/>
      <dgm:spPr/>
      <dgm:t>
        <a:bodyPr/>
        <a:lstStyle/>
        <a:p>
          <a:r>
            <a:rPr lang="en-US" dirty="0"/>
            <a:t>DNA is in the nucleus</a:t>
          </a:r>
        </a:p>
      </dgm:t>
    </dgm:pt>
    <dgm:pt modelId="{77451272-C65A-4DE2-B3D8-1432D044648C}" type="parTrans" cxnId="{97EB9914-E88A-4A20-A27B-75B6541EFB6A}">
      <dgm:prSet/>
      <dgm:spPr/>
      <dgm:t>
        <a:bodyPr/>
        <a:lstStyle/>
        <a:p>
          <a:endParaRPr lang="en-US"/>
        </a:p>
      </dgm:t>
    </dgm:pt>
    <dgm:pt modelId="{F4425A29-C7D3-40C7-A548-5A018F53BB5D}" type="sibTrans" cxnId="{97EB9914-E88A-4A20-A27B-75B6541EFB6A}">
      <dgm:prSet/>
      <dgm:spPr/>
      <dgm:t>
        <a:bodyPr/>
        <a:lstStyle/>
        <a:p>
          <a:endParaRPr lang="en-US"/>
        </a:p>
      </dgm:t>
    </dgm:pt>
    <dgm:pt modelId="{04C51A7A-7DD1-49F3-8D38-DD4493293DA7}">
      <dgm:prSet phldrT="[Text]"/>
      <dgm:spPr/>
      <dgm:t>
        <a:bodyPr/>
        <a:lstStyle/>
        <a:p>
          <a:r>
            <a:rPr lang="en-US" dirty="0"/>
            <a:t>GENES (made of DNA) contain codes for making proteins</a:t>
          </a:r>
        </a:p>
      </dgm:t>
    </dgm:pt>
    <dgm:pt modelId="{2DBEEB45-AEDD-4730-B793-5C9D970BD0E1}" type="parTrans" cxnId="{F760DCBD-2AE0-4D0E-A001-C0CC64B9BE99}">
      <dgm:prSet/>
      <dgm:spPr/>
      <dgm:t>
        <a:bodyPr/>
        <a:lstStyle/>
        <a:p>
          <a:endParaRPr lang="en-US"/>
        </a:p>
      </dgm:t>
    </dgm:pt>
    <dgm:pt modelId="{6F7BF2F9-7648-47B0-A760-7CAA93FFD222}" type="sibTrans" cxnId="{F760DCBD-2AE0-4D0E-A001-C0CC64B9BE99}">
      <dgm:prSet/>
      <dgm:spPr/>
      <dgm:t>
        <a:bodyPr/>
        <a:lstStyle/>
        <a:p>
          <a:endParaRPr lang="en-US"/>
        </a:p>
      </dgm:t>
    </dgm:pt>
    <dgm:pt modelId="{59AA6FFC-607C-4CCE-8262-8AA02E8684EB}">
      <dgm:prSet phldrT="[Text]"/>
      <dgm:spPr/>
      <dgm:t>
        <a:bodyPr/>
        <a:lstStyle/>
        <a:p>
          <a:r>
            <a:rPr lang="en-US" dirty="0"/>
            <a:t>RNA</a:t>
          </a:r>
        </a:p>
      </dgm:t>
    </dgm:pt>
    <dgm:pt modelId="{E3B0FE0C-E03B-4961-9D0F-0A597C602996}" type="parTrans" cxnId="{D9F1CDCE-9166-4B78-83B0-FEA44F594160}">
      <dgm:prSet/>
      <dgm:spPr/>
      <dgm:t>
        <a:bodyPr/>
        <a:lstStyle/>
        <a:p>
          <a:endParaRPr lang="en-US"/>
        </a:p>
      </dgm:t>
    </dgm:pt>
    <dgm:pt modelId="{3FE08684-3271-4C4B-B01A-03A03506A542}" type="sibTrans" cxnId="{D9F1CDCE-9166-4B78-83B0-FEA44F594160}">
      <dgm:prSet/>
      <dgm:spPr/>
      <dgm:t>
        <a:bodyPr/>
        <a:lstStyle/>
        <a:p>
          <a:endParaRPr lang="en-US"/>
        </a:p>
      </dgm:t>
    </dgm:pt>
    <dgm:pt modelId="{BF0FDB5F-8B69-4862-9F7D-2586ABC14452}">
      <dgm:prSet phldrT="[Text]"/>
      <dgm:spPr/>
      <dgm:t>
        <a:bodyPr/>
        <a:lstStyle/>
        <a:p>
          <a:r>
            <a:rPr lang="en-US" dirty="0"/>
            <a:t>Answer: by using a messenger called mRNA</a:t>
          </a:r>
        </a:p>
      </dgm:t>
    </dgm:pt>
    <dgm:pt modelId="{6F108327-327D-4B39-98D3-8E2DB62BB779}" type="parTrans" cxnId="{D9F74191-604D-4CAE-BC58-F317B1D89C0F}">
      <dgm:prSet/>
      <dgm:spPr/>
      <dgm:t>
        <a:bodyPr/>
        <a:lstStyle/>
        <a:p>
          <a:endParaRPr lang="en-US"/>
        </a:p>
      </dgm:t>
    </dgm:pt>
    <dgm:pt modelId="{7BA984ED-F4B5-424A-B0FB-46BE76C6F387}" type="sibTrans" cxnId="{D9F74191-604D-4CAE-BC58-F317B1D89C0F}">
      <dgm:prSet/>
      <dgm:spPr/>
      <dgm:t>
        <a:bodyPr/>
        <a:lstStyle/>
        <a:p>
          <a:endParaRPr lang="en-US"/>
        </a:p>
      </dgm:t>
    </dgm:pt>
    <dgm:pt modelId="{0E4ADB65-7271-44AA-9E05-EE7E4990F8CA}">
      <dgm:prSet phldrT="[Text]"/>
      <dgm:spPr/>
      <dgm:t>
        <a:bodyPr/>
        <a:lstStyle/>
        <a:p>
          <a:r>
            <a:rPr lang="en-US" dirty="0"/>
            <a:t>Called </a:t>
          </a:r>
          <a:r>
            <a:rPr lang="en-US" b="1" dirty="0"/>
            <a:t>TRANSCRIPTION</a:t>
          </a:r>
        </a:p>
      </dgm:t>
    </dgm:pt>
    <dgm:pt modelId="{DF58B982-9008-4D07-A388-4665D493040C}" type="parTrans" cxnId="{50A2804F-D4D4-4A4D-8960-23F3E895767C}">
      <dgm:prSet/>
      <dgm:spPr/>
      <dgm:t>
        <a:bodyPr/>
        <a:lstStyle/>
        <a:p>
          <a:endParaRPr lang="en-US"/>
        </a:p>
      </dgm:t>
    </dgm:pt>
    <dgm:pt modelId="{EEF03C65-0D5B-49F7-9CC0-CE6AF1E0D65B}" type="sibTrans" cxnId="{50A2804F-D4D4-4A4D-8960-23F3E895767C}">
      <dgm:prSet/>
      <dgm:spPr/>
      <dgm:t>
        <a:bodyPr/>
        <a:lstStyle/>
        <a:p>
          <a:endParaRPr lang="en-US"/>
        </a:p>
      </dgm:t>
    </dgm:pt>
    <dgm:pt modelId="{3342E069-A924-4EF4-AD85-343D39CD229B}">
      <dgm:prSet phldrT="[Text]"/>
      <dgm:spPr/>
      <dgm:t>
        <a:bodyPr/>
        <a:lstStyle/>
        <a:p>
          <a:r>
            <a:rPr lang="en-US" dirty="0"/>
            <a:t>PROTEIN</a:t>
          </a:r>
        </a:p>
      </dgm:t>
    </dgm:pt>
    <dgm:pt modelId="{AAE6840A-B9C5-4C5C-8175-FFCD3C7BAAB0}" type="parTrans" cxnId="{FE888FB3-D892-45B4-8B7A-68FCEBA5B91D}">
      <dgm:prSet/>
      <dgm:spPr/>
      <dgm:t>
        <a:bodyPr/>
        <a:lstStyle/>
        <a:p>
          <a:endParaRPr lang="en-US"/>
        </a:p>
      </dgm:t>
    </dgm:pt>
    <dgm:pt modelId="{752B93D8-EDD6-4F2A-8EB3-A48DB31F6816}" type="sibTrans" cxnId="{FE888FB3-D892-45B4-8B7A-68FCEBA5B91D}">
      <dgm:prSet/>
      <dgm:spPr/>
      <dgm:t>
        <a:bodyPr/>
        <a:lstStyle/>
        <a:p>
          <a:endParaRPr lang="en-US"/>
        </a:p>
      </dgm:t>
    </dgm:pt>
    <dgm:pt modelId="{C8E9D6CD-8AD8-46C6-8071-EFE907E3257E}">
      <dgm:prSet phldrT="[Text]"/>
      <dgm:spPr/>
      <dgm:t>
        <a:bodyPr/>
        <a:lstStyle/>
        <a:p>
          <a:r>
            <a:rPr lang="en-US" dirty="0"/>
            <a:t>mRNA goes to ribosome</a:t>
          </a:r>
        </a:p>
      </dgm:t>
    </dgm:pt>
    <dgm:pt modelId="{C8BAA148-B626-4EB1-BDAC-33AB285A0122}" type="parTrans" cxnId="{A9BC4996-1416-43EA-86AC-9DF999E5A24F}">
      <dgm:prSet/>
      <dgm:spPr/>
      <dgm:t>
        <a:bodyPr/>
        <a:lstStyle/>
        <a:p>
          <a:endParaRPr lang="en-US"/>
        </a:p>
      </dgm:t>
    </dgm:pt>
    <dgm:pt modelId="{76FD6D8D-5B24-4000-A8C1-2B1F5102B2F6}" type="sibTrans" cxnId="{A9BC4996-1416-43EA-86AC-9DF999E5A24F}">
      <dgm:prSet/>
      <dgm:spPr/>
      <dgm:t>
        <a:bodyPr/>
        <a:lstStyle/>
        <a:p>
          <a:endParaRPr lang="en-US"/>
        </a:p>
      </dgm:t>
    </dgm:pt>
    <dgm:pt modelId="{F6B04DC7-B62A-407D-8B2A-345FC472500D}">
      <dgm:prSet phldrT="[Text]"/>
      <dgm:spPr/>
      <dgm:t>
        <a:bodyPr/>
        <a:lstStyle/>
        <a:p>
          <a:r>
            <a:rPr lang="en-US" dirty="0"/>
            <a:t>tRNA brings the right amino acid to the mRNA, which is now on the ribosome</a:t>
          </a:r>
        </a:p>
      </dgm:t>
    </dgm:pt>
    <dgm:pt modelId="{FAC981CB-1437-4119-B4BC-0F9EE42B05A0}" type="parTrans" cxnId="{0BFDBD60-0B45-4EF0-BDC2-8E4535C99F00}">
      <dgm:prSet/>
      <dgm:spPr/>
      <dgm:t>
        <a:bodyPr/>
        <a:lstStyle/>
        <a:p>
          <a:endParaRPr lang="en-US"/>
        </a:p>
      </dgm:t>
    </dgm:pt>
    <dgm:pt modelId="{DFAD09C2-2BDC-44D9-BE94-E754A824A8B1}" type="sibTrans" cxnId="{0BFDBD60-0B45-4EF0-BDC2-8E4535C99F00}">
      <dgm:prSet/>
      <dgm:spPr/>
      <dgm:t>
        <a:bodyPr/>
        <a:lstStyle/>
        <a:p>
          <a:endParaRPr lang="en-US"/>
        </a:p>
      </dgm:t>
    </dgm:pt>
    <dgm:pt modelId="{D1CBFB3A-67C7-4D54-83D0-30EB48A57341}">
      <dgm:prSet phldrT="[Text]"/>
      <dgm:spPr/>
      <dgm:t>
        <a:bodyPr/>
        <a:lstStyle/>
        <a:p>
          <a:r>
            <a:rPr lang="en-US" dirty="0"/>
            <a:t>Remember base pairing rules.  *There’s no thymine (T) in RNA. Instead it has uracil (U)</a:t>
          </a:r>
        </a:p>
      </dgm:t>
    </dgm:pt>
    <dgm:pt modelId="{7542D2F7-B382-43CA-A1CA-731709C716B1}" type="parTrans" cxnId="{D285B010-AF59-40E2-8607-FF296D1F1CA3}">
      <dgm:prSet/>
      <dgm:spPr/>
      <dgm:t>
        <a:bodyPr/>
        <a:lstStyle/>
        <a:p>
          <a:endParaRPr lang="en-US"/>
        </a:p>
      </dgm:t>
    </dgm:pt>
    <dgm:pt modelId="{FBD28A7C-62F2-4407-ACEE-399E1603AF24}" type="sibTrans" cxnId="{D285B010-AF59-40E2-8607-FF296D1F1CA3}">
      <dgm:prSet/>
      <dgm:spPr/>
      <dgm:t>
        <a:bodyPr/>
        <a:lstStyle/>
        <a:p>
          <a:endParaRPr lang="en-US"/>
        </a:p>
      </dgm:t>
    </dgm:pt>
    <dgm:pt modelId="{737C7636-40A4-463E-B2E4-F92377281ADF}">
      <dgm:prSet phldrT="[Text]"/>
      <dgm:spPr/>
      <dgm:t>
        <a:bodyPr/>
        <a:lstStyle/>
        <a:p>
          <a:r>
            <a:rPr lang="en-US" dirty="0"/>
            <a:t>3 bases on mRNA is a called codon – each codon codes for one amino acid</a:t>
          </a:r>
        </a:p>
      </dgm:t>
    </dgm:pt>
    <dgm:pt modelId="{E1ECFE53-B9D4-47EE-B795-B6B8CFE83A09}" type="parTrans" cxnId="{8482C11B-34CF-4BCC-9874-CB65ABEA2CAD}">
      <dgm:prSet/>
      <dgm:spPr/>
      <dgm:t>
        <a:bodyPr/>
        <a:lstStyle/>
        <a:p>
          <a:endParaRPr lang="en-US"/>
        </a:p>
      </dgm:t>
    </dgm:pt>
    <dgm:pt modelId="{86AF8B17-7B2B-4B33-8683-46B43B768300}" type="sibTrans" cxnId="{8482C11B-34CF-4BCC-9874-CB65ABEA2CAD}">
      <dgm:prSet/>
      <dgm:spPr/>
      <dgm:t>
        <a:bodyPr/>
        <a:lstStyle/>
        <a:p>
          <a:endParaRPr lang="en-US"/>
        </a:p>
      </dgm:t>
    </dgm:pt>
    <dgm:pt modelId="{6AB26B28-2954-45A3-A065-3EEE40D840D7}">
      <dgm:prSet phldrT="[Text]"/>
      <dgm:spPr/>
      <dgm:t>
        <a:bodyPr/>
        <a:lstStyle/>
        <a:p>
          <a:r>
            <a:rPr lang="en-US" dirty="0"/>
            <a:t>Anticodon on tRNA pairs with mRNA codon and releases its amino acid. Called </a:t>
          </a:r>
          <a:r>
            <a:rPr lang="en-US" b="1" dirty="0"/>
            <a:t>TRANSLATION</a:t>
          </a:r>
        </a:p>
      </dgm:t>
    </dgm:pt>
    <dgm:pt modelId="{7CE572A1-272F-40B2-ACD4-772FD815FCC2}" type="parTrans" cxnId="{8F3AE30E-1E78-4F58-86B6-2C28F37FF4D5}">
      <dgm:prSet/>
      <dgm:spPr/>
      <dgm:t>
        <a:bodyPr/>
        <a:lstStyle/>
        <a:p>
          <a:endParaRPr lang="en-US"/>
        </a:p>
      </dgm:t>
    </dgm:pt>
    <dgm:pt modelId="{9EE07E26-4BFB-403B-8BED-DEEB279CA781}" type="sibTrans" cxnId="{8F3AE30E-1E78-4F58-86B6-2C28F37FF4D5}">
      <dgm:prSet/>
      <dgm:spPr/>
      <dgm:t>
        <a:bodyPr/>
        <a:lstStyle/>
        <a:p>
          <a:endParaRPr lang="en-US"/>
        </a:p>
      </dgm:t>
    </dgm:pt>
    <dgm:pt modelId="{864149C8-FB00-4CE8-B7AA-EC31F17A61FF}">
      <dgm:prSet phldrT="[Text]"/>
      <dgm:spPr/>
      <dgm:t>
        <a:bodyPr/>
        <a:lstStyle/>
        <a:p>
          <a:r>
            <a:rPr lang="en-US" dirty="0"/>
            <a:t>DNA cannot leave the nucleus. Question: So how does it get it’s coded messages to the ribosomes? </a:t>
          </a:r>
        </a:p>
      </dgm:t>
    </dgm:pt>
    <dgm:pt modelId="{FE3FC914-D3AE-4FE9-A1B0-0B25D743369C}" type="parTrans" cxnId="{2F2EF90A-397B-4FF4-B10F-F7EF3AECF227}">
      <dgm:prSet/>
      <dgm:spPr/>
      <dgm:t>
        <a:bodyPr/>
        <a:lstStyle/>
        <a:p>
          <a:endParaRPr lang="en-US"/>
        </a:p>
      </dgm:t>
    </dgm:pt>
    <dgm:pt modelId="{7A86AAA9-D34B-4525-B16E-B0FCEC85DC7D}" type="sibTrans" cxnId="{2F2EF90A-397B-4FF4-B10F-F7EF3AECF227}">
      <dgm:prSet/>
      <dgm:spPr/>
      <dgm:t>
        <a:bodyPr/>
        <a:lstStyle/>
        <a:p>
          <a:endParaRPr lang="en-US"/>
        </a:p>
      </dgm:t>
    </dgm:pt>
    <dgm:pt modelId="{667FC950-7163-442D-A758-4311B6BC6DFD}">
      <dgm:prSet phldrT="[Text]"/>
      <dgm:spPr/>
      <dgm:t>
        <a:bodyPr/>
        <a:lstStyle/>
        <a:p>
          <a:r>
            <a:rPr lang="en-US" dirty="0"/>
            <a:t>mRNA is made in the nucleus (but instead of being double stranded, it’s single stranded)</a:t>
          </a:r>
        </a:p>
      </dgm:t>
    </dgm:pt>
    <dgm:pt modelId="{5137F72D-4CDB-46FD-BA51-E88E951616EA}" type="parTrans" cxnId="{FE7B47CD-C30F-419C-B4C8-A271077587EA}">
      <dgm:prSet/>
      <dgm:spPr/>
      <dgm:t>
        <a:bodyPr/>
        <a:lstStyle/>
        <a:p>
          <a:endParaRPr lang="en-US"/>
        </a:p>
      </dgm:t>
    </dgm:pt>
    <dgm:pt modelId="{FE7BA3F8-F789-47FC-9F81-F13A95D413C9}" type="sibTrans" cxnId="{FE7B47CD-C30F-419C-B4C8-A271077587EA}">
      <dgm:prSet/>
      <dgm:spPr/>
      <dgm:t>
        <a:bodyPr/>
        <a:lstStyle/>
        <a:p>
          <a:endParaRPr lang="en-US"/>
        </a:p>
      </dgm:t>
    </dgm:pt>
    <dgm:pt modelId="{458B6F4C-2130-4CEC-8D2B-EC9E3F9E04C6}" type="pres">
      <dgm:prSet presAssocID="{CDB2CB08-16B3-4447-8270-EB81E97A147F}" presName="linearFlow" presStyleCnt="0">
        <dgm:presLayoutVars>
          <dgm:dir/>
          <dgm:animLvl val="lvl"/>
          <dgm:resizeHandles val="exact"/>
        </dgm:presLayoutVars>
      </dgm:prSet>
      <dgm:spPr/>
    </dgm:pt>
    <dgm:pt modelId="{414BF22C-8993-4AB5-90D0-18B89E93D35E}" type="pres">
      <dgm:prSet presAssocID="{80035FF7-4B04-4347-B058-4BB990B765C8}" presName="composite" presStyleCnt="0"/>
      <dgm:spPr/>
    </dgm:pt>
    <dgm:pt modelId="{E6188B6E-F0DE-45A7-B1A4-87A4C57BC80C}" type="pres">
      <dgm:prSet presAssocID="{80035FF7-4B04-4347-B058-4BB990B765C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1F8F19E-C4D8-4AF3-AC9B-DE22A79AD2EA}" type="pres">
      <dgm:prSet presAssocID="{80035FF7-4B04-4347-B058-4BB990B765C8}" presName="descendantText" presStyleLbl="alignAcc1" presStyleIdx="0" presStyleCnt="3">
        <dgm:presLayoutVars>
          <dgm:bulletEnabled val="1"/>
        </dgm:presLayoutVars>
      </dgm:prSet>
      <dgm:spPr/>
    </dgm:pt>
    <dgm:pt modelId="{C8ADE617-2DEF-4601-86CC-706819C9F5AE}" type="pres">
      <dgm:prSet presAssocID="{8F2196B2-F372-4714-B493-8FBB43B39266}" presName="sp" presStyleCnt="0"/>
      <dgm:spPr/>
    </dgm:pt>
    <dgm:pt modelId="{1CF7CD66-23EA-4AFF-9F13-55A4384A197D}" type="pres">
      <dgm:prSet presAssocID="{59AA6FFC-607C-4CCE-8262-8AA02E8684EB}" presName="composite" presStyleCnt="0"/>
      <dgm:spPr/>
    </dgm:pt>
    <dgm:pt modelId="{4574DCF4-7D08-42A8-8439-30CB4C408D1F}" type="pres">
      <dgm:prSet presAssocID="{59AA6FFC-607C-4CCE-8262-8AA02E8684E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58C1CB0-9FA8-452D-93A5-60DA00FB2BF6}" type="pres">
      <dgm:prSet presAssocID="{59AA6FFC-607C-4CCE-8262-8AA02E8684EB}" presName="descendantText" presStyleLbl="alignAcc1" presStyleIdx="1" presStyleCnt="3" custLinFactNeighborX="43" custLinFactNeighborY="6785">
        <dgm:presLayoutVars>
          <dgm:bulletEnabled val="1"/>
        </dgm:presLayoutVars>
      </dgm:prSet>
      <dgm:spPr/>
    </dgm:pt>
    <dgm:pt modelId="{7BB89669-1B2D-49CE-9901-43E99D433191}" type="pres">
      <dgm:prSet presAssocID="{3FE08684-3271-4C4B-B01A-03A03506A542}" presName="sp" presStyleCnt="0"/>
      <dgm:spPr/>
    </dgm:pt>
    <dgm:pt modelId="{51FD748E-C3E5-4908-92DF-35958B348460}" type="pres">
      <dgm:prSet presAssocID="{3342E069-A924-4EF4-AD85-343D39CD229B}" presName="composite" presStyleCnt="0"/>
      <dgm:spPr/>
    </dgm:pt>
    <dgm:pt modelId="{F0C4A2FA-5E8A-40F5-B410-5259FBAF07D9}" type="pres">
      <dgm:prSet presAssocID="{3342E069-A924-4EF4-AD85-343D39CD229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F9C2AFB-1981-49F3-AA25-9BBF0CA84CE9}" type="pres">
      <dgm:prSet presAssocID="{3342E069-A924-4EF4-AD85-343D39CD229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2FBA203-F83F-4C71-8402-A76D9889B2EA}" type="presOf" srcId="{D1CBFB3A-67C7-4D54-83D0-30EB48A57341}" destId="{F58C1CB0-9FA8-452D-93A5-60DA00FB2BF6}" srcOrd="0" destOrd="3" presId="urn:microsoft.com/office/officeart/2005/8/layout/chevron2"/>
    <dgm:cxn modelId="{B9346E04-6E92-441C-9AEB-027A55C6D528}" type="presOf" srcId="{80035FF7-4B04-4347-B058-4BB990B765C8}" destId="{E6188B6E-F0DE-45A7-B1A4-87A4C57BC80C}" srcOrd="0" destOrd="0" presId="urn:microsoft.com/office/officeart/2005/8/layout/chevron2"/>
    <dgm:cxn modelId="{22729F08-B652-4275-8473-EECC68C5A3FA}" type="presOf" srcId="{737C7636-40A4-463E-B2E4-F92377281ADF}" destId="{EF9C2AFB-1981-49F3-AA25-9BBF0CA84CE9}" srcOrd="0" destOrd="1" presId="urn:microsoft.com/office/officeart/2005/8/layout/chevron2"/>
    <dgm:cxn modelId="{2F2EF90A-397B-4FF4-B10F-F7EF3AECF227}" srcId="{80035FF7-4B04-4347-B058-4BB990B765C8}" destId="{864149C8-FB00-4CE8-B7AA-EC31F17A61FF}" srcOrd="2" destOrd="0" parTransId="{FE3FC914-D3AE-4FE9-A1B0-0B25D743369C}" sibTransId="{7A86AAA9-D34B-4525-B16E-B0FCEC85DC7D}"/>
    <dgm:cxn modelId="{8F3AE30E-1E78-4F58-86B6-2C28F37FF4D5}" srcId="{3342E069-A924-4EF4-AD85-343D39CD229B}" destId="{6AB26B28-2954-45A3-A065-3EEE40D840D7}" srcOrd="3" destOrd="0" parTransId="{7CE572A1-272F-40B2-ACD4-772FD815FCC2}" sibTransId="{9EE07E26-4BFB-403B-8BED-DEEB279CA781}"/>
    <dgm:cxn modelId="{D285B010-AF59-40E2-8607-FF296D1F1CA3}" srcId="{59AA6FFC-607C-4CCE-8262-8AA02E8684EB}" destId="{D1CBFB3A-67C7-4D54-83D0-30EB48A57341}" srcOrd="3" destOrd="0" parTransId="{7542D2F7-B382-43CA-A1CA-731709C716B1}" sibTransId="{FBD28A7C-62F2-4407-ACEE-399E1603AF24}"/>
    <dgm:cxn modelId="{C5D6C712-DC76-4155-8790-D35930D26B0E}" type="presOf" srcId="{CDB2CB08-16B3-4447-8270-EB81E97A147F}" destId="{458B6F4C-2130-4CEC-8D2B-EC9E3F9E04C6}" srcOrd="0" destOrd="0" presId="urn:microsoft.com/office/officeart/2005/8/layout/chevron2"/>
    <dgm:cxn modelId="{97EB9914-E88A-4A20-A27B-75B6541EFB6A}" srcId="{80035FF7-4B04-4347-B058-4BB990B765C8}" destId="{1568559B-F12B-4AA8-A9C0-5721DEF684BC}" srcOrd="0" destOrd="0" parTransId="{77451272-C65A-4DE2-B3D8-1432D044648C}" sibTransId="{F4425A29-C7D3-40C7-A548-5A018F53BB5D}"/>
    <dgm:cxn modelId="{8482C11B-34CF-4BCC-9874-CB65ABEA2CAD}" srcId="{3342E069-A924-4EF4-AD85-343D39CD229B}" destId="{737C7636-40A4-463E-B2E4-F92377281ADF}" srcOrd="1" destOrd="0" parTransId="{E1ECFE53-B9D4-47EE-B795-B6B8CFE83A09}" sibTransId="{86AF8B17-7B2B-4B33-8683-46B43B768300}"/>
    <dgm:cxn modelId="{E2576740-889C-4469-B79C-3EAA84E6CEE3}" type="presOf" srcId="{F6B04DC7-B62A-407D-8B2A-345FC472500D}" destId="{EF9C2AFB-1981-49F3-AA25-9BBF0CA84CE9}" srcOrd="0" destOrd="2" presId="urn:microsoft.com/office/officeart/2005/8/layout/chevron2"/>
    <dgm:cxn modelId="{0BFDBD60-0B45-4EF0-BDC2-8E4535C99F00}" srcId="{3342E069-A924-4EF4-AD85-343D39CD229B}" destId="{F6B04DC7-B62A-407D-8B2A-345FC472500D}" srcOrd="2" destOrd="0" parTransId="{FAC981CB-1437-4119-B4BC-0F9EE42B05A0}" sibTransId="{DFAD09C2-2BDC-44D9-BE94-E754A824A8B1}"/>
    <dgm:cxn modelId="{47599245-D645-42CD-B510-0E37D12A7CFC}" type="presOf" srcId="{59AA6FFC-607C-4CCE-8262-8AA02E8684EB}" destId="{4574DCF4-7D08-42A8-8439-30CB4C408D1F}" srcOrd="0" destOrd="0" presId="urn:microsoft.com/office/officeart/2005/8/layout/chevron2"/>
    <dgm:cxn modelId="{7126C469-F15D-4B69-83D1-636903ADC9A9}" srcId="{CDB2CB08-16B3-4447-8270-EB81E97A147F}" destId="{80035FF7-4B04-4347-B058-4BB990B765C8}" srcOrd="0" destOrd="0" parTransId="{D400D196-B73D-4F3B-8B9E-36F20619E59F}" sibTransId="{8F2196B2-F372-4714-B493-8FBB43B39266}"/>
    <dgm:cxn modelId="{DE70716E-31A6-4AB3-9576-5830FF60C1FE}" type="presOf" srcId="{04C51A7A-7DD1-49F3-8D38-DD4493293DA7}" destId="{41F8F19E-C4D8-4AF3-AC9B-DE22A79AD2EA}" srcOrd="0" destOrd="1" presId="urn:microsoft.com/office/officeart/2005/8/layout/chevron2"/>
    <dgm:cxn modelId="{50A2804F-D4D4-4A4D-8960-23F3E895767C}" srcId="{59AA6FFC-607C-4CCE-8262-8AA02E8684EB}" destId="{0E4ADB65-7271-44AA-9E05-EE7E4990F8CA}" srcOrd="2" destOrd="0" parTransId="{DF58B982-9008-4D07-A388-4665D493040C}" sibTransId="{EEF03C65-0D5B-49F7-9CC0-CE6AF1E0D65B}"/>
    <dgm:cxn modelId="{82367178-125B-416D-B55F-20D3D83E713A}" type="presOf" srcId="{667FC950-7163-442D-A758-4311B6BC6DFD}" destId="{F58C1CB0-9FA8-452D-93A5-60DA00FB2BF6}" srcOrd="0" destOrd="1" presId="urn:microsoft.com/office/officeart/2005/8/layout/chevron2"/>
    <dgm:cxn modelId="{827E5578-A62F-4F3A-9007-1E053457B5B1}" type="presOf" srcId="{3342E069-A924-4EF4-AD85-343D39CD229B}" destId="{F0C4A2FA-5E8A-40F5-B410-5259FBAF07D9}" srcOrd="0" destOrd="0" presId="urn:microsoft.com/office/officeart/2005/8/layout/chevron2"/>
    <dgm:cxn modelId="{D9F74191-604D-4CAE-BC58-F317B1D89C0F}" srcId="{59AA6FFC-607C-4CCE-8262-8AA02E8684EB}" destId="{BF0FDB5F-8B69-4862-9F7D-2586ABC14452}" srcOrd="0" destOrd="0" parTransId="{6F108327-327D-4B39-98D3-8E2DB62BB779}" sibTransId="{7BA984ED-F4B5-424A-B0FB-46BE76C6F387}"/>
    <dgm:cxn modelId="{6D071393-A16D-4C9F-9A58-C101421C3A23}" type="presOf" srcId="{6AB26B28-2954-45A3-A065-3EEE40D840D7}" destId="{EF9C2AFB-1981-49F3-AA25-9BBF0CA84CE9}" srcOrd="0" destOrd="3" presId="urn:microsoft.com/office/officeart/2005/8/layout/chevron2"/>
    <dgm:cxn modelId="{9463EB95-4DB1-4A86-80A6-C1A2FCB6A329}" type="presOf" srcId="{C8E9D6CD-8AD8-46C6-8071-EFE907E3257E}" destId="{EF9C2AFB-1981-49F3-AA25-9BBF0CA84CE9}" srcOrd="0" destOrd="0" presId="urn:microsoft.com/office/officeart/2005/8/layout/chevron2"/>
    <dgm:cxn modelId="{A9BC4996-1416-43EA-86AC-9DF999E5A24F}" srcId="{3342E069-A924-4EF4-AD85-343D39CD229B}" destId="{C8E9D6CD-8AD8-46C6-8071-EFE907E3257E}" srcOrd="0" destOrd="0" parTransId="{C8BAA148-B626-4EB1-BDAC-33AB285A0122}" sibTransId="{76FD6D8D-5B24-4000-A8C1-2B1F5102B2F6}"/>
    <dgm:cxn modelId="{E6494DAC-F8A6-4303-BFCA-4E9593C76A49}" type="presOf" srcId="{BF0FDB5F-8B69-4862-9F7D-2586ABC14452}" destId="{F58C1CB0-9FA8-452D-93A5-60DA00FB2BF6}" srcOrd="0" destOrd="0" presId="urn:microsoft.com/office/officeart/2005/8/layout/chevron2"/>
    <dgm:cxn modelId="{14DD3BAD-E411-402F-9858-C23071B8D498}" type="presOf" srcId="{864149C8-FB00-4CE8-B7AA-EC31F17A61FF}" destId="{41F8F19E-C4D8-4AF3-AC9B-DE22A79AD2EA}" srcOrd="0" destOrd="2" presId="urn:microsoft.com/office/officeart/2005/8/layout/chevron2"/>
    <dgm:cxn modelId="{FE888FB3-D892-45B4-8B7A-68FCEBA5B91D}" srcId="{CDB2CB08-16B3-4447-8270-EB81E97A147F}" destId="{3342E069-A924-4EF4-AD85-343D39CD229B}" srcOrd="2" destOrd="0" parTransId="{AAE6840A-B9C5-4C5C-8175-FFCD3C7BAAB0}" sibTransId="{752B93D8-EDD6-4F2A-8EB3-A48DB31F6816}"/>
    <dgm:cxn modelId="{F760DCBD-2AE0-4D0E-A001-C0CC64B9BE99}" srcId="{80035FF7-4B04-4347-B058-4BB990B765C8}" destId="{04C51A7A-7DD1-49F3-8D38-DD4493293DA7}" srcOrd="1" destOrd="0" parTransId="{2DBEEB45-AEDD-4730-B793-5C9D970BD0E1}" sibTransId="{6F7BF2F9-7648-47B0-A760-7CAA93FFD222}"/>
    <dgm:cxn modelId="{FE7B47CD-C30F-419C-B4C8-A271077587EA}" srcId="{59AA6FFC-607C-4CCE-8262-8AA02E8684EB}" destId="{667FC950-7163-442D-A758-4311B6BC6DFD}" srcOrd="1" destOrd="0" parTransId="{5137F72D-4CDB-46FD-BA51-E88E951616EA}" sibTransId="{FE7BA3F8-F789-47FC-9F81-F13A95D413C9}"/>
    <dgm:cxn modelId="{D9F1CDCE-9166-4B78-83B0-FEA44F594160}" srcId="{CDB2CB08-16B3-4447-8270-EB81E97A147F}" destId="{59AA6FFC-607C-4CCE-8262-8AA02E8684EB}" srcOrd="1" destOrd="0" parTransId="{E3B0FE0C-E03B-4961-9D0F-0A597C602996}" sibTransId="{3FE08684-3271-4C4B-B01A-03A03506A542}"/>
    <dgm:cxn modelId="{B9BC7CDE-FF75-4A67-A469-3D191F78D9BE}" type="presOf" srcId="{1568559B-F12B-4AA8-A9C0-5721DEF684BC}" destId="{41F8F19E-C4D8-4AF3-AC9B-DE22A79AD2EA}" srcOrd="0" destOrd="0" presId="urn:microsoft.com/office/officeart/2005/8/layout/chevron2"/>
    <dgm:cxn modelId="{63F681EF-66FF-4A9D-A0EC-911DEDBEA93F}" type="presOf" srcId="{0E4ADB65-7271-44AA-9E05-EE7E4990F8CA}" destId="{F58C1CB0-9FA8-452D-93A5-60DA00FB2BF6}" srcOrd="0" destOrd="2" presId="urn:microsoft.com/office/officeart/2005/8/layout/chevron2"/>
    <dgm:cxn modelId="{9EFBE4DC-229B-485C-8487-DB425DEB00EC}" type="presParOf" srcId="{458B6F4C-2130-4CEC-8D2B-EC9E3F9E04C6}" destId="{414BF22C-8993-4AB5-90D0-18B89E93D35E}" srcOrd="0" destOrd="0" presId="urn:microsoft.com/office/officeart/2005/8/layout/chevron2"/>
    <dgm:cxn modelId="{5CFC8DF6-3C28-47F3-9F5E-73C19EEA30D2}" type="presParOf" srcId="{414BF22C-8993-4AB5-90D0-18B89E93D35E}" destId="{E6188B6E-F0DE-45A7-B1A4-87A4C57BC80C}" srcOrd="0" destOrd="0" presId="urn:microsoft.com/office/officeart/2005/8/layout/chevron2"/>
    <dgm:cxn modelId="{EF0CB8E6-093B-4BD5-91AD-73831B529152}" type="presParOf" srcId="{414BF22C-8993-4AB5-90D0-18B89E93D35E}" destId="{41F8F19E-C4D8-4AF3-AC9B-DE22A79AD2EA}" srcOrd="1" destOrd="0" presId="urn:microsoft.com/office/officeart/2005/8/layout/chevron2"/>
    <dgm:cxn modelId="{A8EDFFC2-DAAE-49E0-9C02-06F99D4866F1}" type="presParOf" srcId="{458B6F4C-2130-4CEC-8D2B-EC9E3F9E04C6}" destId="{C8ADE617-2DEF-4601-86CC-706819C9F5AE}" srcOrd="1" destOrd="0" presId="urn:microsoft.com/office/officeart/2005/8/layout/chevron2"/>
    <dgm:cxn modelId="{B6C427CE-C29D-4B3E-BD40-C81E8095F456}" type="presParOf" srcId="{458B6F4C-2130-4CEC-8D2B-EC9E3F9E04C6}" destId="{1CF7CD66-23EA-4AFF-9F13-55A4384A197D}" srcOrd="2" destOrd="0" presId="urn:microsoft.com/office/officeart/2005/8/layout/chevron2"/>
    <dgm:cxn modelId="{8A90DC53-0340-42AE-BF1B-085565BAC15C}" type="presParOf" srcId="{1CF7CD66-23EA-4AFF-9F13-55A4384A197D}" destId="{4574DCF4-7D08-42A8-8439-30CB4C408D1F}" srcOrd="0" destOrd="0" presId="urn:microsoft.com/office/officeart/2005/8/layout/chevron2"/>
    <dgm:cxn modelId="{341CF0C7-1688-4AB9-A51C-6FB31870A3C6}" type="presParOf" srcId="{1CF7CD66-23EA-4AFF-9F13-55A4384A197D}" destId="{F58C1CB0-9FA8-452D-93A5-60DA00FB2BF6}" srcOrd="1" destOrd="0" presId="urn:microsoft.com/office/officeart/2005/8/layout/chevron2"/>
    <dgm:cxn modelId="{FA1955A5-BAA5-4EA8-B69B-6C5E408D01B2}" type="presParOf" srcId="{458B6F4C-2130-4CEC-8D2B-EC9E3F9E04C6}" destId="{7BB89669-1B2D-49CE-9901-43E99D433191}" srcOrd="3" destOrd="0" presId="urn:microsoft.com/office/officeart/2005/8/layout/chevron2"/>
    <dgm:cxn modelId="{1F023934-35A0-4CBB-95B9-DA62F060B93F}" type="presParOf" srcId="{458B6F4C-2130-4CEC-8D2B-EC9E3F9E04C6}" destId="{51FD748E-C3E5-4908-92DF-35958B348460}" srcOrd="4" destOrd="0" presId="urn:microsoft.com/office/officeart/2005/8/layout/chevron2"/>
    <dgm:cxn modelId="{5A7D1B8C-46E2-460C-AB6C-D3056E4EE0A5}" type="presParOf" srcId="{51FD748E-C3E5-4908-92DF-35958B348460}" destId="{F0C4A2FA-5E8A-40F5-B410-5259FBAF07D9}" srcOrd="0" destOrd="0" presId="urn:microsoft.com/office/officeart/2005/8/layout/chevron2"/>
    <dgm:cxn modelId="{007963C3-377E-4576-8404-2186185A3DB3}" type="presParOf" srcId="{51FD748E-C3E5-4908-92DF-35958B348460}" destId="{EF9C2AFB-1981-49F3-AA25-9BBF0CA84C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88B6E-F0DE-45A7-B1A4-87A4C57BC80C}">
      <dsp:nvSpPr>
        <dsp:cNvPr id="0" name=""/>
        <dsp:cNvSpPr/>
      </dsp:nvSpPr>
      <dsp:spPr>
        <a:xfrm rot="5400000">
          <a:off x="-223603" y="223947"/>
          <a:ext cx="1490690" cy="10434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DNA</a:t>
          </a:r>
        </a:p>
      </dsp:txBody>
      <dsp:txXfrm rot="-5400000">
        <a:off x="1" y="522086"/>
        <a:ext cx="1043483" cy="447207"/>
      </dsp:txXfrm>
    </dsp:sp>
    <dsp:sp modelId="{41F8F19E-C4D8-4AF3-AC9B-DE22A79AD2EA}">
      <dsp:nvSpPr>
        <dsp:cNvPr id="0" name=""/>
        <dsp:cNvSpPr/>
      </dsp:nvSpPr>
      <dsp:spPr>
        <a:xfrm rot="5400000">
          <a:off x="4007604" y="-2963777"/>
          <a:ext cx="968948" cy="6897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DNA is in the nucleus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GENES (made of DNA) contain codes for making proteins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DNA cannot leave the nucleus. Question: So how does it get it’s coded messages to the ribosomes? </a:t>
          </a:r>
        </a:p>
      </dsp:txBody>
      <dsp:txXfrm rot="-5400000">
        <a:off x="1043483" y="47644"/>
        <a:ext cx="6849891" cy="874348"/>
      </dsp:txXfrm>
    </dsp:sp>
    <dsp:sp modelId="{4574DCF4-7D08-42A8-8439-30CB4C408D1F}">
      <dsp:nvSpPr>
        <dsp:cNvPr id="0" name=""/>
        <dsp:cNvSpPr/>
      </dsp:nvSpPr>
      <dsp:spPr>
        <a:xfrm rot="5400000">
          <a:off x="-223603" y="1518989"/>
          <a:ext cx="1490690" cy="1043483"/>
        </a:xfrm>
        <a:prstGeom prst="chevron">
          <a:avLst/>
        </a:prstGeom>
        <a:solidFill>
          <a:schemeClr val="accent3">
            <a:hueOff val="2446141"/>
            <a:satOff val="-32744"/>
            <a:lumOff val="3334"/>
            <a:alphaOff val="0"/>
          </a:schemeClr>
        </a:solidFill>
        <a:ln w="25400" cap="flat" cmpd="sng" algn="ctr">
          <a:solidFill>
            <a:schemeClr val="accent3">
              <a:hueOff val="2446141"/>
              <a:satOff val="-32744"/>
              <a:lumOff val="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RNA</a:t>
          </a:r>
        </a:p>
      </dsp:txBody>
      <dsp:txXfrm rot="-5400000">
        <a:off x="1" y="1817128"/>
        <a:ext cx="1043483" cy="447207"/>
      </dsp:txXfrm>
    </dsp:sp>
    <dsp:sp modelId="{F58C1CB0-9FA8-452D-93A5-60DA00FB2BF6}">
      <dsp:nvSpPr>
        <dsp:cNvPr id="0" name=""/>
        <dsp:cNvSpPr/>
      </dsp:nvSpPr>
      <dsp:spPr>
        <a:xfrm rot="5400000">
          <a:off x="4007604" y="-1602992"/>
          <a:ext cx="968948" cy="6897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446141"/>
              <a:satOff val="-32744"/>
              <a:lumOff val="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Answer: by using a messenger called mRNA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mRNA is made in the nucleus (but instead of being double stranded, it’s single stranded)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Called </a:t>
          </a:r>
          <a:r>
            <a:rPr lang="en-US" sz="1300" b="1" kern="1200" dirty="0"/>
            <a:t>TRANSCRIPTION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Remember base pairing rules.  *There’s no thymine (T) in RNA. Instead it has uracil (U)</a:t>
          </a:r>
        </a:p>
      </dsp:txBody>
      <dsp:txXfrm rot="-5400000">
        <a:off x="1043483" y="1408429"/>
        <a:ext cx="6849891" cy="874348"/>
      </dsp:txXfrm>
    </dsp:sp>
    <dsp:sp modelId="{F0C4A2FA-5E8A-40F5-B410-5259FBAF07D9}">
      <dsp:nvSpPr>
        <dsp:cNvPr id="0" name=""/>
        <dsp:cNvSpPr/>
      </dsp:nvSpPr>
      <dsp:spPr>
        <a:xfrm rot="5400000">
          <a:off x="-223603" y="2814030"/>
          <a:ext cx="1490690" cy="1043483"/>
        </a:xfrm>
        <a:prstGeom prst="chevron">
          <a:avLst/>
        </a:prstGeom>
        <a:solidFill>
          <a:schemeClr val="accent3">
            <a:hueOff val="4892283"/>
            <a:satOff val="-65487"/>
            <a:lumOff val="6667"/>
            <a:alphaOff val="0"/>
          </a:schemeClr>
        </a:solidFill>
        <a:ln w="25400" cap="flat" cmpd="sng" algn="ctr">
          <a:solidFill>
            <a:schemeClr val="accent3">
              <a:hueOff val="4892283"/>
              <a:satOff val="-65487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PROTEIN</a:t>
          </a:r>
        </a:p>
      </dsp:txBody>
      <dsp:txXfrm rot="-5400000">
        <a:off x="1" y="3112169"/>
        <a:ext cx="1043483" cy="447207"/>
      </dsp:txXfrm>
    </dsp:sp>
    <dsp:sp modelId="{EF9C2AFB-1981-49F3-AA25-9BBF0CA84CE9}">
      <dsp:nvSpPr>
        <dsp:cNvPr id="0" name=""/>
        <dsp:cNvSpPr/>
      </dsp:nvSpPr>
      <dsp:spPr>
        <a:xfrm rot="5400000">
          <a:off x="4007604" y="-373694"/>
          <a:ext cx="968948" cy="6897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892283"/>
              <a:satOff val="-65487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mRNA goes to ribosome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3 bases on mRNA is a called codon – each codon codes for one amino acid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tRNA brings the right amino acid to the mRNA, which is now on the ribosome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Anticodon on tRNA pairs with mRNA codon and releases its amino acid. Called </a:t>
          </a:r>
          <a:r>
            <a:rPr lang="en-US" sz="1300" b="1" kern="1200" dirty="0"/>
            <a:t>TRANSLATION</a:t>
          </a:r>
        </a:p>
      </dsp:txBody>
      <dsp:txXfrm rot="-5400000">
        <a:off x="1043483" y="2637727"/>
        <a:ext cx="6849891" cy="87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F26CF87F-6FFA-4E48-BF48-D0E6C43E4AE0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92A84692-9122-442D-953A-7FCD3A72640C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082B337-1D01-4FDE-B539-6BD2E97C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7E34-BB3C-4308-AA91-B424BEDA12CA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079CE6E-C485-4D48-AFC7-B832EA6A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FB02432-4EEB-437F-AE4A-412CF7E3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F5789E-C6FF-4379-B58D-DD0F293E9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8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C3EC9-A4D8-4B97-B58A-A5A4483E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65CA7-F823-4454-A36E-88BD7A3253DC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5B4E7-23FB-46E3-B55A-32D9B0C4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D735-06D4-4FE3-914D-0FAA0EA2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3F27-7D07-4CE0-8CE0-D7E3D52DA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15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8F8EB-EAA7-46E6-9811-711ED570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C3085-463A-493F-BE64-B5721B5B6D01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1DBDD-F726-4519-BDE3-D8BC036B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3F72D-538E-49D7-8792-F5E287A8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1326E-97B9-4269-812B-7D7E02E94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00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3DCDD-BACE-47A6-8E78-31E01622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4162F-BFB8-45EC-951B-DE8DA977EC50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37170-1A2F-4C63-AA66-5C6C134C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7D6BC-67A4-4D4E-867A-684C8961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A09B2-7BA5-40EC-8CA7-94193A11D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8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EB1C2D0A-F635-4967-946A-890C26F32139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AD1E2BE4-BA09-42DA-A419-6D70A46E8CDB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0F48355-4676-467C-880A-B7172799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DEA5-1CD8-4290-8DDE-0F6015FFE7FC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2235305-BD7B-42C9-B72F-8CD0E4BB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4BF013-09EE-4A06-A87E-C3AB688A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90A0E-8AFA-4AC1-B27A-4325260F0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47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D44AD3-EC8D-4335-B274-B2FE07ED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B0F4-8BFB-47CE-B75A-9CECABC603E7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3C4376-9F5A-45A7-BA9E-9ECA913D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C71E26-2C2D-43B5-AFCC-0E469890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2ED0-70BA-4DBC-893E-E1B28DB43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2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A7348D-95C0-47D3-A7CB-A07F4E6C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C4DC-698C-403D-B0EC-532240F784AC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CD4FF4-1D9C-4A43-B401-1874C665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845EB5-8F57-449E-A9A8-DF3DDCA5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3801-F735-4B2D-B2B2-3AE5EAF51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89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7A34EE-B711-4C92-BD00-E15ED709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7FE1-63FB-43A9-9B18-521CA3062AA2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CCDE6B-3821-4AB4-B9FA-9638EC85E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B19D91D-D8E7-486B-BF86-669AC753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ACAF-2CDC-413E-8B5A-4E7BE4E79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69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2B30FE-4C4B-4D97-A90E-A787D37D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13D5-9EE5-4096-8F78-6E955E814906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15B427-3162-4E72-8F2A-A35CA801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F6CA20-90CC-43FF-AD50-582FFC42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30B23-A97D-45A5-8148-F7A390A05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27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599C46DB-610F-43B8-A3DF-1D46B57989D6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19E1D6E-1B9B-497C-88F8-818C48A9B76C}"/>
              </a:ext>
            </a:extLst>
          </p:cNvPr>
          <p:cNvSpPr/>
          <p:nvPr/>
        </p:nvSpPr>
        <p:spPr>
          <a:xfrm rot="5400000">
            <a:off x="1720851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3D65871-783B-4A15-903D-B098C665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0A2B-FAB1-4013-AA51-9FE8BBDAA6D6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492EDA-C396-42A6-AD6A-00AC72C1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6BBF8CC-3F9D-42E1-8A6D-DFF950B8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FC5DAC-5B76-4ADC-B8B3-F15BA03E1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ADB8CB63-7B70-4816-9063-4983541DC7F9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C0205454-D81E-4CC3-977A-4B05271C84C2}"/>
              </a:ext>
            </a:extLst>
          </p:cNvPr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E703174-1A06-49EE-968F-3714BAD970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E946-E14E-4066-B493-BA94C2E53B50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CF10267-8FD5-4E9B-9EEA-C5B5ED7ED5C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CE588D6-3E9B-4C5C-B3F1-078A9602DAA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916B7-2520-4301-BB9D-54978F941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2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C827B2C-2EF5-4990-82D6-870E30301DB8}"/>
              </a:ext>
            </a:extLst>
          </p:cNvPr>
          <p:cNvSpPr/>
          <p:nvPr/>
        </p:nvSpPr>
        <p:spPr>
          <a:xfrm>
            <a:off x="-4233" y="5051426"/>
            <a:ext cx="4766733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DFA5446-EB52-4040-BBE5-22AD9E95B943}"/>
              </a:ext>
            </a:extLst>
          </p:cNvPr>
          <p:cNvSpPr/>
          <p:nvPr/>
        </p:nvSpPr>
        <p:spPr>
          <a:xfrm>
            <a:off x="-2117" y="5051426"/>
            <a:ext cx="12194117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2B409-6504-42B1-8C08-70A1A585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2B50F04-C788-4111-A169-7D4487731D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47A4-1985-45E0-BCB1-8ACA1EC5F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68818" y="5870576"/>
            <a:ext cx="2901949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630B8D4-51A5-4ACF-A809-903071FB16E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B7D64-CE4C-4416-A46C-7AA8A980E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6CA4E-50AF-4A0A-B58A-54850E247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8D2DCB5-32AF-4EC2-8746-23E33E2B2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49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EF2-8C1F-400C-9EF1-A3BBA2B5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DNA in a ‘nutshell’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9E3BC7B-DBE4-4C11-AB97-8CADB7EBF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DNA is a polymer of nucleotides.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A nucleotide is made up of three parts:  a sugar, a phosphate and one of four bases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In DNA, the bases are A, T, C, and 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DNA’s shape is a double helix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two strands are held together by HYDROGEN bonds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A binds to T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C binds with G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B252D6F0-839A-4E96-B5D7-E1637E87D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2857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>
            <a:extLst>
              <a:ext uri="{FF2B5EF4-FFF2-40B4-BE49-F238E27FC236}">
                <a16:creationId xmlns:a16="http://schemas.microsoft.com/office/drawing/2014/main" id="{EB643248-6DAF-48E2-90D0-C131BB636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71750"/>
            <a:ext cx="21907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ED9C1-579E-4B34-AC2E-0C6C81A7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701" y="228600"/>
            <a:ext cx="7519988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DNA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A207-B5B2-491F-9D50-37EB9F95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326" y="1100137"/>
            <a:ext cx="7521575" cy="2724439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Process of DNA copying itself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Steps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-DNA Unzips (Hydrogen bonds break)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-Each side acts as a template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-New DNA nucleotides are added according to base-pairing rules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-Two new molecules of DNA result – each with one old and one new strand.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Happens in INTERPHASE (before mitosis or meiosis)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8729FE1E-DE50-4976-A985-101C71A9D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3733800"/>
            <a:ext cx="7142163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>
            <a:extLst>
              <a:ext uri="{FF2B5EF4-FFF2-40B4-BE49-F238E27FC236}">
                <a16:creationId xmlns:a16="http://schemas.microsoft.com/office/drawing/2014/main" id="{45C4E866-C59E-4057-BA9E-738980BD7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4" y="363772"/>
            <a:ext cx="2455860" cy="196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DFE0-9348-43F8-8C28-10B70146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Protein Synthesis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EBA939F-67AB-4B41-B7D7-C7FD8D9D7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1" y="838201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Remember, genes are made of DNA and are in the nucleus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Genes (DNA) contain the instruction for making  a protein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 transcription, DNA is used to make mRNA in the nucleus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mRNA then leaves the nucleus and goes to the ribosome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 translation,  tRNA then brings amino acids in the proper order to make the protein on the ribosome.</a:t>
            </a:r>
            <a:br>
              <a:rPr lang="en-US" altLang="en-US"/>
            </a:br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CD831C14-EECB-4106-BC01-AC03F9BD0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9" y="3759200"/>
            <a:ext cx="30321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580189-44D0-4B1F-A179-C88984F96F92}"/>
              </a:ext>
            </a:extLst>
          </p:cNvPr>
          <p:cNvSpPr txBox="1"/>
          <p:nvPr/>
        </p:nvSpPr>
        <p:spPr>
          <a:xfrm>
            <a:off x="2133600" y="2971801"/>
            <a:ext cx="7848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506E94">
                    <a:lumMod val="60000"/>
                    <a:lumOff val="40000"/>
                  </a:srgbClr>
                </a:solidFill>
                <a:latin typeface="Franklin Gothic Book"/>
              </a:rPr>
              <a:t>DNA</a:t>
            </a:r>
            <a:r>
              <a:rPr lang="en-US" sz="3600" dirty="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Franklin Gothic Book"/>
                <a:sym typeface="Wingdings" pitchFamily="2" charset="2"/>
              </a:rPr>
              <a:t> </a:t>
            </a:r>
            <a:r>
              <a:rPr lang="en-US" sz="3600" dirty="0">
                <a:solidFill>
                  <a:srgbClr val="C00000">
                    <a:lumMod val="40000"/>
                    <a:lumOff val="60000"/>
                  </a:srgbClr>
                </a:solidFill>
                <a:latin typeface="Franklin Gothic Book"/>
                <a:sym typeface="Wingdings" pitchFamily="2" charset="2"/>
              </a:rPr>
              <a:t>mRNA</a:t>
            </a:r>
            <a:r>
              <a:rPr lang="en-US" sz="3600" dirty="0">
                <a:solidFill>
                  <a:srgbClr val="000000"/>
                </a:solidFill>
                <a:latin typeface="Franklin Gothic Book"/>
                <a:sym typeface="Wingdings" pitchFamily="2" charset="2"/>
              </a:rPr>
              <a:t>  </a:t>
            </a:r>
            <a:r>
              <a:rPr lang="en-US" sz="3600" dirty="0">
                <a:solidFill>
                  <a:srgbClr val="00B050"/>
                </a:solidFill>
                <a:latin typeface="Franklin Gothic Book"/>
                <a:sym typeface="Wingdings" pitchFamily="2" charset="2"/>
              </a:rPr>
              <a:t>protein</a:t>
            </a:r>
            <a:endParaRPr lang="en-US" sz="3600" dirty="0">
              <a:solidFill>
                <a:srgbClr val="00B050"/>
              </a:solidFill>
              <a:latin typeface="Franklin Gothic Book"/>
            </a:endParaRPr>
          </a:p>
        </p:txBody>
      </p:sp>
      <p:sp>
        <p:nvSpPr>
          <p:cNvPr id="20486" name="TextBox 5">
            <a:extLst>
              <a:ext uri="{FF2B5EF4-FFF2-40B4-BE49-F238E27FC236}">
                <a16:creationId xmlns:a16="http://schemas.microsoft.com/office/drawing/2014/main" id="{C7ABD4E9-4F93-45B8-BAFF-DC59A7F5F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738" y="4147079"/>
            <a:ext cx="15211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 b="0" dirty="0">
                <a:solidFill>
                  <a:srgbClr val="000000"/>
                </a:solidFill>
              </a:rPr>
              <a:t>Made of amino acids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7EFB12-2ED6-463F-B2BE-FE7DD222D17A}"/>
              </a:ext>
            </a:extLst>
          </p:cNvPr>
          <p:cNvCxnSpPr/>
          <p:nvPr/>
        </p:nvCxnSpPr>
        <p:spPr>
          <a:xfrm>
            <a:off x="7805738" y="3700463"/>
            <a:ext cx="152400" cy="311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6FE47D5-4422-4EE0-ACF0-57AAABB8D3E8}"/>
              </a:ext>
            </a:extLst>
          </p:cNvPr>
          <p:cNvSpPr txBox="1"/>
          <p:nvPr/>
        </p:nvSpPr>
        <p:spPr>
          <a:xfrm>
            <a:off x="10082212" y="176761"/>
            <a:ext cx="15346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Fyi</a:t>
            </a:r>
            <a:r>
              <a:rPr lang="en-US" dirty="0"/>
              <a:t>: All living things are primarily made of water, which is inorganic (no carbon). Other than water, organisms are primarily made of protein, which is organic (has carbon)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0821-5CDB-4107-AFB3-5CBF1622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PROTEIN SYNTHESIS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B25AA4-6EB5-4442-A669-DBE4EC29D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65977"/>
              </p:ext>
            </p:extLst>
          </p:nvPr>
        </p:nvGraphicFramePr>
        <p:xfrm>
          <a:off x="2346326" y="1100138"/>
          <a:ext cx="7940675" cy="408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8" name="Picture 2">
            <a:extLst>
              <a:ext uri="{FF2B5EF4-FFF2-40B4-BE49-F238E27FC236}">
                <a16:creationId xmlns:a16="http://schemas.microsoft.com/office/drawing/2014/main" id="{159BE5BD-56DF-43A6-98D2-EDB3267F0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22860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4FA03C-823C-48F9-848B-63AE8B1B3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8700" y="1066801"/>
            <a:ext cx="3200400" cy="3713163"/>
          </a:xfrm>
        </p:spPr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DNA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mRNA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Nucleus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Cytoplasm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Ribosome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Codon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Anticodon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tRNA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Amino acid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Protein (polypeptide)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A314E-E897-4DFF-9696-2F1D76F3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Can you IDENTIFY the parts?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63576FB6-1E07-40A2-B0A8-6ACF896F3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1371600"/>
            <a:ext cx="55419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1F36A-678E-420D-B10D-71D1CABA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1219201"/>
            <a:ext cx="3200400" cy="3713163"/>
          </a:xfrm>
        </p:spPr>
        <p:txBody>
          <a:bodyPr rtlCol="0"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Be sure to use </a:t>
            </a:r>
            <a:r>
              <a:rPr lang="en-US" dirty="0">
                <a:solidFill>
                  <a:srgbClr val="FF0000"/>
                </a:solidFill>
              </a:rPr>
              <a:t>mRNA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You won’t have to memorize this!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What amino acid is coded for by the DNA </a:t>
            </a:r>
          </a:p>
          <a:p>
            <a:pPr marL="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ATA GAG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A565D62-B91E-4C69-8850-2182F5DB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READING THE CODON CHART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B603B0E3-0754-4BBE-A91D-E9AD9CDF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5130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BDBB6D-5275-4D8F-9868-7B9F795E4F5A}"/>
              </a:ext>
            </a:extLst>
          </p:cNvPr>
          <p:cNvSpPr txBox="1"/>
          <p:nvPr/>
        </p:nvSpPr>
        <p:spPr>
          <a:xfrm>
            <a:off x="3962400" y="5313364"/>
            <a:ext cx="3962400" cy="147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First convert </a:t>
            </a:r>
            <a:r>
              <a:rPr lang="en-US" dirty="0">
                <a:solidFill>
                  <a:srgbClr val="FF0000"/>
                </a:solidFill>
                <a:latin typeface="Franklin Gothic Book"/>
              </a:rPr>
              <a:t>DNA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to </a:t>
            </a:r>
            <a:r>
              <a:rPr lang="en-US" dirty="0">
                <a:solidFill>
                  <a:srgbClr val="00B0F0"/>
                </a:solidFill>
                <a:latin typeface="Franklin Gothic Book"/>
              </a:rPr>
              <a:t>mRNA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	</a:t>
            </a:r>
            <a:r>
              <a:rPr lang="en-US" dirty="0">
                <a:solidFill>
                  <a:srgbClr val="FF0000"/>
                </a:solidFill>
                <a:latin typeface="Franklin Gothic Book"/>
              </a:rPr>
              <a:t>ATA GAG</a:t>
            </a:r>
            <a:br>
              <a:rPr lang="en-US" dirty="0">
                <a:solidFill>
                  <a:srgbClr val="000000"/>
                </a:solidFill>
                <a:latin typeface="Franklin Gothic Book"/>
              </a:rPr>
            </a:br>
            <a:r>
              <a:rPr lang="en-US" dirty="0">
                <a:solidFill>
                  <a:srgbClr val="000000"/>
                </a:solidFill>
                <a:latin typeface="Franklin Gothic Book"/>
              </a:rPr>
              <a:t>	</a:t>
            </a:r>
            <a:r>
              <a:rPr lang="en-US" dirty="0">
                <a:solidFill>
                  <a:srgbClr val="00B0F0"/>
                </a:solidFill>
                <a:latin typeface="Franklin Gothic Book"/>
              </a:rPr>
              <a:t>UAU CUC</a:t>
            </a: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  <a:latin typeface="Franklin Gothic Book"/>
              </a:rPr>
              <a:t>UAU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= </a:t>
            </a:r>
            <a:r>
              <a:rPr lang="en-US" b="1" dirty="0" err="1">
                <a:solidFill>
                  <a:srgbClr val="92D050"/>
                </a:solidFill>
                <a:latin typeface="Franklin Gothic Book"/>
              </a:rPr>
              <a:t>tyr</a:t>
            </a:r>
            <a:endParaRPr lang="en-US" b="1" dirty="0">
              <a:solidFill>
                <a:srgbClr val="92D050"/>
              </a:solidFill>
              <a:latin typeface="Franklin Gothic Book"/>
            </a:endParaRP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  <a:latin typeface="Franklin Gothic Book"/>
              </a:rPr>
              <a:t>CUC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= </a:t>
            </a:r>
            <a:r>
              <a:rPr lang="en-US" b="1" dirty="0" err="1">
                <a:solidFill>
                  <a:srgbClr val="92D050"/>
                </a:solidFill>
                <a:latin typeface="Franklin Gothic Book"/>
              </a:rPr>
              <a:t>Leu</a:t>
            </a:r>
            <a:endParaRPr lang="en-US" b="1" dirty="0">
              <a:solidFill>
                <a:srgbClr val="92D05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00"/>
      </a:accent2>
      <a:accent3>
        <a:srgbClr val="C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389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Angles</vt:lpstr>
      <vt:lpstr>DNA in a ‘nutshell’</vt:lpstr>
      <vt:lpstr>DNA Replication</vt:lpstr>
      <vt:lpstr>Protein Synthesis</vt:lpstr>
      <vt:lpstr>PROTEIN SYNTHESIS</vt:lpstr>
      <vt:lpstr>Can you IDENTIFY the parts?</vt:lpstr>
      <vt:lpstr>READING THE CODON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in a Nutshell</dc:title>
  <dc:creator>Susan Phillips</dc:creator>
  <cp:lastModifiedBy>Susan Phillips</cp:lastModifiedBy>
  <cp:revision>4</cp:revision>
  <dcterms:created xsi:type="dcterms:W3CDTF">2019-05-08T02:00:35Z</dcterms:created>
  <dcterms:modified xsi:type="dcterms:W3CDTF">2019-05-08T02:17:16Z</dcterms:modified>
</cp:coreProperties>
</file>