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520A7-EDD7-4519-8DB3-ECA0710C9508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053F0-05D7-4039-BEF2-51BED3A7D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6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10BBBA-224C-495A-AA49-AE090E0F4677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18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9CF518-AAD5-49BD-B119-209A665A504C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533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B75550-99BD-4991-AC99-4AC65F1C012D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756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099599-44E4-47F0-841E-3C308F3E5610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866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420F03-02DC-4867-AF49-CF4B7B061DF7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282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0393FD-C007-44C2-8413-B017AC3DAE17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36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FAC2-6937-49C8-898D-BBF2CAF08818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222F-ED34-46ED-A941-78CB9C989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2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FAC2-6937-49C8-898D-BBF2CAF08818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222F-ED34-46ED-A941-78CB9C989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73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FAC2-6937-49C8-898D-BBF2CAF08818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222F-ED34-46ED-A941-78CB9C989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63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A297F-D9B8-4AFA-A1A9-C0936CE528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4476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FAC2-6937-49C8-898D-BBF2CAF08818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222F-ED34-46ED-A941-78CB9C989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50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FAC2-6937-49C8-898D-BBF2CAF08818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222F-ED34-46ED-A941-78CB9C989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1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FAC2-6937-49C8-898D-BBF2CAF08818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222F-ED34-46ED-A941-78CB9C989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26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FAC2-6937-49C8-898D-BBF2CAF08818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222F-ED34-46ED-A941-78CB9C989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04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FAC2-6937-49C8-898D-BBF2CAF08818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222F-ED34-46ED-A941-78CB9C989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82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FAC2-6937-49C8-898D-BBF2CAF08818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222F-ED34-46ED-A941-78CB9C989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88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FAC2-6937-49C8-898D-BBF2CAF08818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222F-ED34-46ED-A941-78CB9C989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26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FAC2-6937-49C8-898D-BBF2CAF08818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222F-ED34-46ED-A941-78CB9C989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92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9FAC2-6937-49C8-898D-BBF2CAF08818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3222F-ED34-46ED-A941-78CB9C989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1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hatsyourimpact.org/greenhouse-effec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logycorner.com/worksheets/articles/biological_magnification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file:///D:\Biology\Biology%20Main%20Menu.ppt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2- Biology (for </a:t>
            </a:r>
            <a:r>
              <a:rPr lang="en-US" dirty="0" err="1" smtClean="0"/>
              <a:t>Weebly</a:t>
            </a:r>
            <a:r>
              <a:rPr lang="en-US" smtClean="0"/>
              <a:t> Upload)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5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17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Causes of Ecological Problems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9300" y="990600"/>
            <a:ext cx="8229600" cy="5867400"/>
          </a:xfrm>
        </p:spPr>
        <p:txBody>
          <a:bodyPr/>
          <a:lstStyle/>
          <a:p>
            <a:pPr eaLnBrk="1" hangingPunct="1"/>
            <a:r>
              <a:rPr lang="en-US" altLang="en-US" b="1"/>
              <a:t>Acid Precipitation (acid rain)</a:t>
            </a:r>
          </a:p>
          <a:p>
            <a:pPr lvl="1" eaLnBrk="1" hangingPunct="1"/>
            <a:r>
              <a:rPr lang="en-US" altLang="en-US"/>
              <a:t>Results from the presence of sulfur oxides and nitrogen oxides in the air</a:t>
            </a:r>
          </a:p>
          <a:p>
            <a:pPr lvl="1" eaLnBrk="1" hangingPunct="1"/>
            <a:r>
              <a:rPr lang="en-US" altLang="en-US"/>
              <a:t>Come from the burning of fossil fuels</a:t>
            </a:r>
          </a:p>
          <a:p>
            <a:pPr lvl="1" eaLnBrk="1" hangingPunct="1"/>
            <a:r>
              <a:rPr lang="en-US" altLang="en-US"/>
              <a:t>Acid rain lowers the pH (becomes more acidic) and therefore it affects organisms homeostasis and survival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</p:txBody>
      </p:sp>
      <p:pic>
        <p:nvPicPr>
          <p:cNvPr id="15258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57601"/>
            <a:ext cx="48768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00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Human Impact: </a:t>
            </a:r>
            <a:br>
              <a:rPr lang="en-US" altLang="en-US" smtClean="0"/>
            </a:br>
            <a:r>
              <a:rPr lang="en-US" altLang="en-US" sz="3600" b="1"/>
              <a:t>Greenhouse Effect</a:t>
            </a:r>
          </a:p>
        </p:txBody>
      </p:sp>
      <p:sp>
        <p:nvSpPr>
          <p:cNvPr id="153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altLang="en-US"/>
              <a:t>Due to a rise in atmospheric carbon dioxide and methane</a:t>
            </a:r>
          </a:p>
          <a:p>
            <a:pPr lvl="1" eaLnBrk="1" hangingPunct="1"/>
            <a:r>
              <a:rPr lang="en-US" altLang="en-US"/>
              <a:t>Main cause: Carbon dioxide released from the combustion of fossil fuels (ex- burning gasoline in cars</a:t>
            </a:r>
          </a:p>
          <a:p>
            <a:pPr lvl="1" eaLnBrk="1" hangingPunct="1"/>
            <a:r>
              <a:rPr lang="en-US" altLang="en-US"/>
              <a:t>Forms a layer in the atmosphere so that heat cannot escape and stays trapped</a:t>
            </a:r>
          </a:p>
          <a:p>
            <a:pPr lvl="1" eaLnBrk="1" hangingPunct="1"/>
            <a:r>
              <a:rPr lang="en-US" altLang="en-US"/>
              <a:t>Scientists believe this leads to global warming </a:t>
            </a:r>
          </a:p>
          <a:p>
            <a:pPr lvl="1" eaLnBrk="1" hangingPunct="1"/>
            <a:r>
              <a:rPr lang="en-US" altLang="en-US">
                <a:hlinkClick r:id="rId2"/>
              </a:rPr>
              <a:t>https://whatsyourimpact.org/greenhouse-effect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002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Greenhouse Effect</a:t>
            </a:r>
          </a:p>
        </p:txBody>
      </p:sp>
      <p:pic>
        <p:nvPicPr>
          <p:cNvPr id="154627" name="Picture 2" descr="http://www.ecy.wa.gov/climatechange/images/greenhouse_effec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600200"/>
            <a:ext cx="726281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66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57388" y="3016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More Causes….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7388" y="1135064"/>
            <a:ext cx="8229600" cy="5570537"/>
          </a:xfrm>
        </p:spPr>
        <p:txBody>
          <a:bodyPr/>
          <a:lstStyle/>
          <a:p>
            <a:pPr eaLnBrk="1" hangingPunct="1"/>
            <a:r>
              <a:rPr lang="en-US" altLang="en-US" b="1"/>
              <a:t>Ozone depletion</a:t>
            </a:r>
          </a:p>
          <a:p>
            <a:pPr lvl="1" eaLnBrk="1" hangingPunct="1"/>
            <a:r>
              <a:rPr lang="en-US" altLang="en-US"/>
              <a:t>Due to CFC’s (chlororfluorocarbons) used as refrigerants and propellants (ex- Freon)</a:t>
            </a:r>
          </a:p>
          <a:p>
            <a:pPr lvl="1" eaLnBrk="1" hangingPunct="1"/>
            <a:r>
              <a:rPr lang="en-US" altLang="en-US"/>
              <a:t>CFC’s turn ozone (O3) into oxygen gas (O2)</a:t>
            </a:r>
          </a:p>
          <a:p>
            <a:pPr lvl="1" eaLnBrk="1" hangingPunct="1"/>
            <a:r>
              <a:rPr lang="en-US" altLang="en-US"/>
              <a:t>Ozone layer is vital for absorbing harmful UV rays from sun</a:t>
            </a:r>
          </a:p>
          <a:p>
            <a:pPr eaLnBrk="1" hangingPunct="1"/>
            <a:r>
              <a:rPr lang="en-US" altLang="en-US" b="1"/>
              <a:t>Biological magnification</a:t>
            </a:r>
          </a:p>
          <a:p>
            <a:pPr lvl="1" eaLnBrk="1" hangingPunct="1"/>
            <a:r>
              <a:rPr lang="en-US" altLang="en-US"/>
              <a:t>Because of pyramid of numbers, small concentrations of toxins in an environment become concentrated to dangerous levels in higher trophic organisms</a:t>
            </a:r>
          </a:p>
          <a:p>
            <a:pPr lvl="1" eaLnBrk="1" hangingPunct="1"/>
            <a:r>
              <a:rPr lang="en-US" altLang="en-US">
                <a:hlinkClick r:id="rId2"/>
              </a:rPr>
              <a:t>http://www.biologycorner.com/worksheets/articles/biological_magnification.html</a:t>
            </a:r>
            <a:endParaRPr lang="en-US" altLang="en-US"/>
          </a:p>
          <a:p>
            <a:pPr eaLnBrk="1" hangingPunct="1"/>
            <a:r>
              <a:rPr lang="en-US" altLang="en-US" b="1"/>
              <a:t>Habitat destruction</a:t>
            </a:r>
          </a:p>
        </p:txBody>
      </p:sp>
    </p:spTree>
    <p:extLst>
      <p:ext uri="{BB962C8B-B14F-4D97-AF65-F5344CB8AC3E}">
        <p14:creationId xmlns:p14="http://schemas.microsoft.com/office/powerpoint/2010/main" val="103757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Decrease in Ozone</a:t>
            </a:r>
          </a:p>
        </p:txBody>
      </p:sp>
      <p:sp>
        <p:nvSpPr>
          <p:cNvPr id="156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56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143001"/>
            <a:ext cx="8696325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7" name="TextBox 4"/>
          <p:cNvSpPr txBox="1">
            <a:spLocks noChangeArrowheads="1"/>
          </p:cNvSpPr>
          <p:nvPr/>
        </p:nvSpPr>
        <p:spPr bwMode="auto">
          <a:xfrm>
            <a:off x="5943601" y="12192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1. </a:t>
            </a:r>
          </a:p>
        </p:txBody>
      </p:sp>
      <p:sp>
        <p:nvSpPr>
          <p:cNvPr id="156678" name="TextBox 5"/>
          <p:cNvSpPr txBox="1">
            <a:spLocks noChangeArrowheads="1"/>
          </p:cNvSpPr>
          <p:nvPr/>
        </p:nvSpPr>
        <p:spPr bwMode="auto">
          <a:xfrm>
            <a:off x="6019801" y="42672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2. </a:t>
            </a:r>
          </a:p>
        </p:txBody>
      </p:sp>
      <p:sp>
        <p:nvSpPr>
          <p:cNvPr id="156679" name="TextBox 6"/>
          <p:cNvSpPr txBox="1">
            <a:spLocks noChangeArrowheads="1"/>
          </p:cNvSpPr>
          <p:nvPr/>
        </p:nvSpPr>
        <p:spPr bwMode="auto">
          <a:xfrm>
            <a:off x="2819401" y="36576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3. </a:t>
            </a:r>
          </a:p>
        </p:txBody>
      </p:sp>
    </p:spTree>
    <p:extLst>
      <p:ext uri="{BB962C8B-B14F-4D97-AF65-F5344CB8AC3E}">
        <p14:creationId xmlns:p14="http://schemas.microsoft.com/office/powerpoint/2010/main" val="3113382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itle 1"/>
          <p:cNvSpPr>
            <a:spLocks noGrp="1"/>
          </p:cNvSpPr>
          <p:nvPr>
            <p:ph type="title"/>
          </p:nvPr>
        </p:nvSpPr>
        <p:spPr>
          <a:xfrm>
            <a:off x="1557338" y="271463"/>
            <a:ext cx="37338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>
                <a:latin typeface="Comic Sans MS" panose="030F0702030302020204" pitchFamily="66" charset="0"/>
              </a:rPr>
              <a:t>Biological Magnification</a:t>
            </a:r>
          </a:p>
        </p:txBody>
      </p:sp>
      <p:sp>
        <p:nvSpPr>
          <p:cNvPr id="157699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257800"/>
          </a:xfrm>
        </p:spPr>
        <p:txBody>
          <a:bodyPr/>
          <a:lstStyle/>
          <a:p>
            <a:pPr marL="0" indent="0">
              <a:buNone/>
            </a:pPr>
            <a:endParaRPr lang="en-US" altLang="en-US" smtClean="0"/>
          </a:p>
        </p:txBody>
      </p:sp>
      <p:sp>
        <p:nvSpPr>
          <p:cNvPr id="157700" name="Rectangle 5"/>
          <p:cNvSpPr>
            <a:spLocks noChangeArrowheads="1"/>
          </p:cNvSpPr>
          <p:nvPr/>
        </p:nvSpPr>
        <p:spPr bwMode="auto">
          <a:xfrm>
            <a:off x="1905000" y="2057401"/>
            <a:ext cx="29718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mic Sans MS" panose="030F0702030302020204" pitchFamily="66" charset="0"/>
              </a:rPr>
              <a:t>EX: DDT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mic Sans MS" panose="030F0702030302020204" pitchFamily="66" charset="0"/>
              </a:rPr>
              <a:t>Pesticide used 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mic Sans MS" panose="030F0702030302020204" pitchFamily="66" charset="0"/>
              </a:rPr>
              <a:t>kill mosquitos;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mic Sans MS" panose="030F0702030302020204" pitchFamily="66" charset="0"/>
              </a:rPr>
              <a:t>Concentrated in eagles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mic Sans MS" panose="030F0702030302020204" pitchFamily="66" charset="0"/>
              </a:rPr>
              <a:t>causing them to lay eggs with brittle shells;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mic Sans MS" panose="030F0702030302020204" pitchFamily="66" charset="0"/>
              </a:rPr>
              <a:t>Banning DDT has brought bald eagle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mic Sans MS" panose="030F0702030302020204" pitchFamily="66" charset="0"/>
              </a:rPr>
              <a:t>populations back</a:t>
            </a:r>
          </a:p>
        </p:txBody>
      </p:sp>
      <p:pic>
        <p:nvPicPr>
          <p:cNvPr id="157701" name="Picture 5" descr="sh_eagle-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05400"/>
            <a:ext cx="22685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2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0"/>
          <a:stretch>
            <a:fillRect/>
          </a:stretch>
        </p:blipFill>
        <p:spPr bwMode="auto">
          <a:xfrm>
            <a:off x="5599114" y="381000"/>
            <a:ext cx="5068887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20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Other things to know…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295400"/>
            <a:ext cx="8229600" cy="5410200"/>
          </a:xfrm>
        </p:spPr>
        <p:txBody>
          <a:bodyPr/>
          <a:lstStyle/>
          <a:p>
            <a:pPr eaLnBrk="1" hangingPunct="1"/>
            <a:r>
              <a:rPr lang="en-US" altLang="en-US" smtClean="0"/>
              <a:t>What is </a:t>
            </a:r>
            <a:r>
              <a:rPr lang="en-US" altLang="en-US" u="sng" smtClean="0"/>
              <a:t>Biodiversity</a:t>
            </a:r>
            <a:r>
              <a:rPr lang="en-US" altLang="en-US" smtClean="0"/>
              <a:t>?</a:t>
            </a:r>
          </a:p>
          <a:p>
            <a:pPr lvl="1" eaLnBrk="1" hangingPunct="1"/>
            <a:r>
              <a:rPr lang="en-US" altLang="en-US"/>
              <a:t>How have </a:t>
            </a:r>
            <a:r>
              <a:rPr lang="en-US" altLang="en-US" u="sng"/>
              <a:t>humans threatened biodiversity</a:t>
            </a:r>
            <a:r>
              <a:rPr lang="en-US" altLang="en-US"/>
              <a:t>?  Give some specific examples</a:t>
            </a:r>
          </a:p>
          <a:p>
            <a:pPr eaLnBrk="1" hangingPunct="1"/>
            <a:r>
              <a:rPr lang="en-US" altLang="en-US" smtClean="0"/>
              <a:t>What’s the </a:t>
            </a:r>
            <a:r>
              <a:rPr lang="en-US" altLang="en-US" u="sng" smtClean="0"/>
              <a:t>difference between</a:t>
            </a:r>
            <a:r>
              <a:rPr lang="en-US" altLang="en-US" smtClean="0"/>
              <a:t>: </a:t>
            </a:r>
          </a:p>
          <a:p>
            <a:pPr lvl="1" eaLnBrk="1" hangingPunct="1"/>
            <a:r>
              <a:rPr lang="en-US" altLang="en-US" b="1" i="1"/>
              <a:t>Renewable resources</a:t>
            </a:r>
          </a:p>
          <a:p>
            <a:pPr lvl="1" eaLnBrk="1" hangingPunct="1"/>
            <a:r>
              <a:rPr lang="en-US" altLang="en-US" b="1" i="1"/>
              <a:t>Non-renewable resources</a:t>
            </a:r>
          </a:p>
          <a:p>
            <a:pPr lvl="1" eaLnBrk="1" hangingPunct="1"/>
            <a:r>
              <a:rPr lang="en-US" altLang="en-US"/>
              <a:t>Give examples! 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50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371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8800" b="1">
                <a:latin typeface="Matisse ITC" pitchFamily="82" charset="0"/>
              </a:rPr>
              <a:t>Biomes</a:t>
            </a:r>
            <a:br>
              <a:rPr lang="en-US" altLang="en-US" sz="8800" b="1">
                <a:latin typeface="Matisse ITC" pitchFamily="82" charset="0"/>
              </a:rPr>
            </a:br>
            <a:endParaRPr lang="en-US" altLang="en-US" sz="8800" b="1">
              <a:latin typeface="Matisse ITC" pitchFamily="82" charset="0"/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2667000"/>
            <a:ext cx="7772400" cy="2971800"/>
          </a:xfrm>
        </p:spPr>
        <p:txBody>
          <a:bodyPr/>
          <a:lstStyle/>
          <a:p>
            <a:pPr eaLnBrk="1" hangingPunct="1"/>
            <a:r>
              <a:rPr lang="en-US" altLang="en-US" sz="3600" b="1" i="1">
                <a:latin typeface="Verdana" panose="020B0604030504040204" pitchFamily="34" charset="0"/>
              </a:rPr>
              <a:t>Each set of Biomes is defined by a unique set of abiotic factors-particularly climate-and has a characteristic ecological community</a:t>
            </a:r>
            <a:r>
              <a:rPr lang="en-US" altLang="en-US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698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Seasons, Circulation, Biomes</a:t>
            </a:r>
          </a:p>
        </p:txBody>
      </p:sp>
      <p:pic>
        <p:nvPicPr>
          <p:cNvPr id="140291" name="Picture 4" descr="http://apollo.lsc.vsc.edu/classes/met130/notes/chapter3/graphics/seas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480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2" name="Picture 6" descr="http://minerva.union.edu/failinge/pics/insol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00200"/>
            <a:ext cx="4114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8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648200" y="6356351"/>
            <a:ext cx="2895600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/>
              <a:t>2005-2006</a:t>
            </a:r>
          </a:p>
        </p:txBody>
      </p:sp>
      <p:sp>
        <p:nvSpPr>
          <p:cNvPr id="141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Comic Sans MS" panose="030F0702030302020204" pitchFamily="66" charset="0"/>
              </a:rPr>
              <a:t>Earth’s Biomes</a:t>
            </a:r>
          </a:p>
        </p:txBody>
      </p:sp>
      <p:pic>
        <p:nvPicPr>
          <p:cNvPr id="141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" b="4616"/>
          <a:stretch>
            <a:fillRect/>
          </a:stretch>
        </p:blipFill>
        <p:spPr bwMode="auto">
          <a:xfrm>
            <a:off x="2819400" y="1143000"/>
            <a:ext cx="7010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33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altLang="en-US" sz="3200" b="1">
                <a:latin typeface="Comic Sans MS" panose="030F0702030302020204" pitchFamily="66" charset="0"/>
              </a:rPr>
              <a:t>Using Precipitation And Temperature</a:t>
            </a:r>
            <a:br>
              <a:rPr lang="en-US" altLang="en-US" sz="3200" b="1">
                <a:latin typeface="Comic Sans MS" panose="030F0702030302020204" pitchFamily="66" charset="0"/>
              </a:rPr>
            </a:br>
            <a:r>
              <a:rPr lang="en-US" altLang="en-US" sz="3200" b="1">
                <a:latin typeface="Comic Sans MS" panose="030F0702030302020204" pitchFamily="66" charset="0"/>
              </a:rPr>
              <a:t>To Identify Biomes</a:t>
            </a:r>
            <a:r>
              <a:rPr lang="en-US" altLang="en-US" b="1" smtClean="0">
                <a:solidFill>
                  <a:srgbClr val="FFFF00"/>
                </a:solidFill>
                <a:latin typeface="Comic Sans MS" panose="030F0702030302020204" pitchFamily="66" charset="0"/>
              </a:rPr>
              <a:t/>
            </a:r>
            <a:br>
              <a:rPr lang="en-US" altLang="en-US" b="1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endParaRPr lang="en-US" altLang="en-US" smtClean="0"/>
          </a:p>
        </p:txBody>
      </p:sp>
      <p:pic>
        <p:nvPicPr>
          <p:cNvPr id="143363" name="Picture 6" descr="fig54_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752601"/>
            <a:ext cx="4419600" cy="4525963"/>
          </a:xfrm>
        </p:spPr>
      </p:pic>
      <p:pic>
        <p:nvPicPr>
          <p:cNvPr id="14336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0"/>
            <a:ext cx="4267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39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2362200" y="762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Section 4-3</a:t>
            </a:r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4114800" y="136525"/>
            <a:ext cx="5105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Arial Black" panose="020B0A04020102020204" pitchFamily="34" charset="0"/>
              </a:rPr>
              <a:t>Compare/Contrast Table</a:t>
            </a: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1595438" y="6249988"/>
            <a:ext cx="9588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Go to Section:</a:t>
            </a:r>
            <a:endParaRPr lang="en-US" altLang="en-US" sz="2400"/>
          </a:p>
        </p:txBody>
      </p:sp>
      <p:pic>
        <p:nvPicPr>
          <p:cNvPr id="144389" name="Picture 5" descr="Bio Nav - left 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225" y="6038850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90" name="Picture 6" descr="Bio Nav - right arrow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775" y="6038850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6876" name="Group 76"/>
          <p:cNvGraphicFramePr>
            <a:graphicFrameLocks noGrp="1"/>
          </p:cNvGraphicFramePr>
          <p:nvPr/>
        </p:nvGraphicFramePr>
        <p:xfrm>
          <a:off x="1524000" y="0"/>
          <a:ext cx="9144000" cy="5900738"/>
        </p:xfrm>
        <a:graphic>
          <a:graphicData uri="http://schemas.openxmlformats.org/drawingml/2006/table">
            <a:tbl>
              <a:tblPr/>
              <a:tblGrid>
                <a:gridCol w="1335088"/>
                <a:gridCol w="1255712"/>
                <a:gridCol w="1066800"/>
                <a:gridCol w="923925"/>
                <a:gridCol w="1285875"/>
                <a:gridCol w="1143000"/>
                <a:gridCol w="2133600"/>
              </a:tblGrid>
              <a:tr h="402321">
                <a:tc grid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Ten Major Biomes</a:t>
                      </a:r>
                    </a:p>
                  </a:txBody>
                  <a:tcPr marL="45720" marR="45720"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61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Biome</a:t>
                      </a:r>
                    </a:p>
                  </a:txBody>
                  <a:tcPr marL="45720" marR="45720"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Precipitation</a:t>
                      </a:r>
                    </a:p>
                  </a:txBody>
                  <a:tcPr marL="45720" marR="45720"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Temperature</a:t>
                      </a:r>
                    </a:p>
                  </a:txBody>
                  <a:tcPr marL="45720" marR="45720"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Soil</a:t>
                      </a:r>
                    </a:p>
                  </a:txBody>
                  <a:tcPr marL="45720" marR="45720"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Diversity</a:t>
                      </a:r>
                    </a:p>
                  </a:txBody>
                  <a:tcPr marL="45720" marR="45720"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Trees</a:t>
                      </a:r>
                    </a:p>
                  </a:txBody>
                  <a:tcPr marL="45720" marR="45720"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Grasses</a:t>
                      </a:r>
                    </a:p>
                  </a:txBody>
                  <a:tcPr marL="45720" marR="45720"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66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Tropical Rain Forest</a:t>
                      </a:r>
                    </a:p>
                  </a:txBody>
                  <a:tcPr marL="45720" marR="45720"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</a:t>
                      </a:r>
                    </a:p>
                  </a:txBody>
                  <a:tcPr marL="45720" marR="45720"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hot</a:t>
                      </a:r>
                    </a:p>
                  </a:txBody>
                  <a:tcPr marL="45720" marR="45720"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poor</a:t>
                      </a:r>
                    </a:p>
                  </a:txBody>
                  <a:tcPr marL="45720" marR="45720"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</a:t>
                      </a:r>
                    </a:p>
                  </a:txBody>
                  <a:tcPr marL="45720" marR="45720"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dense</a:t>
                      </a:r>
                    </a:p>
                  </a:txBody>
                  <a:tcPr marL="45720" marR="45720"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Sparse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 tropical RF are the most diverse of all biomes</a:t>
                      </a:r>
                    </a:p>
                  </a:txBody>
                  <a:tcPr marL="45720" marR="45720"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Tropical Dry Forest</a:t>
                      </a:r>
                    </a:p>
                  </a:txBody>
                  <a:tcPr marL="45720" marR="45720"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variable</a:t>
                      </a:r>
                    </a:p>
                  </a:txBody>
                  <a:tcPr marL="45720" marR="45720"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mild</a:t>
                      </a:r>
                    </a:p>
                  </a:txBody>
                  <a:tcPr marL="45720" marR="45720"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rich</a:t>
                      </a:r>
                    </a:p>
                  </a:txBody>
                  <a:tcPr marL="45720" marR="45720"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moderate</a:t>
                      </a:r>
                    </a:p>
                  </a:txBody>
                  <a:tcPr marL="45720" marR="45720"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medium</a:t>
                      </a:r>
                    </a:p>
                  </a:txBody>
                  <a:tcPr marL="45720" marR="45720"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medium</a:t>
                      </a:r>
                    </a:p>
                  </a:txBody>
                  <a:tcPr marL="45720" marR="45720"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Tropical Savanna</a:t>
                      </a:r>
                    </a:p>
                  </a:txBody>
                  <a:tcPr marL="45720" marR="45720"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variable</a:t>
                      </a:r>
                    </a:p>
                  </a:txBody>
                  <a:tcPr marL="45720" marR="45720"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mild</a:t>
                      </a:r>
                    </a:p>
                  </a:txBody>
                  <a:tcPr marL="45720" marR="45720"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clay</a:t>
                      </a:r>
                    </a:p>
                  </a:txBody>
                  <a:tcPr marL="45720" marR="45720"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moderate</a:t>
                      </a:r>
                    </a:p>
                  </a:txBody>
                  <a:tcPr marL="45720" marR="45720"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sparse</a:t>
                      </a:r>
                    </a:p>
                  </a:txBody>
                  <a:tcPr marL="45720" marR="45720"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dense</a:t>
                      </a:r>
                    </a:p>
                  </a:txBody>
                  <a:tcPr marL="45720" marR="45720"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Desert</a:t>
                      </a:r>
                    </a:p>
                  </a:txBody>
                  <a:tcPr marL="45720" marR="45720"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</a:txBody>
                  <a:tcPr marL="45720" marR="45720"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variable</a:t>
                      </a:r>
                    </a:p>
                  </a:txBody>
                  <a:tcPr marL="45720" marR="45720"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poor</a:t>
                      </a:r>
                    </a:p>
                  </a:txBody>
                  <a:tcPr marL="45720" marR="45720"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moderate</a:t>
                      </a:r>
                    </a:p>
                  </a:txBody>
                  <a:tcPr marL="45720" marR="45720"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sparse</a:t>
                      </a:r>
                    </a:p>
                  </a:txBody>
                  <a:tcPr marL="45720" marR="45720"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sparse</a:t>
                      </a:r>
                    </a:p>
                  </a:txBody>
                  <a:tcPr marL="45720" marR="45720"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Temperate Grassland</a:t>
                      </a:r>
                    </a:p>
                  </a:txBody>
                  <a:tcPr marL="45720" marR="45720"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moderate</a:t>
                      </a:r>
                    </a:p>
                  </a:txBody>
                  <a:tcPr marL="45720" marR="45720"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summer hot</a:t>
                      </a:r>
                    </a:p>
                  </a:txBody>
                  <a:tcPr marL="45720" marR="45720"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rich</a:t>
                      </a:r>
                    </a:p>
                  </a:txBody>
                  <a:tcPr marL="45720" marR="45720"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moderate</a:t>
                      </a:r>
                    </a:p>
                  </a:txBody>
                  <a:tcPr marL="45720" marR="45720"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absent</a:t>
                      </a:r>
                    </a:p>
                  </a:txBody>
                  <a:tcPr marL="45720" marR="45720"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dense</a:t>
                      </a:r>
                    </a:p>
                  </a:txBody>
                  <a:tcPr marL="45720" marR="45720"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5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Shrubland (chaparral)</a:t>
                      </a:r>
                    </a:p>
                  </a:txBody>
                  <a:tcPr marL="45720" marR="45720"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summer low, winter moderate</a:t>
                      </a:r>
                    </a:p>
                  </a:txBody>
                  <a:tcPr marL="45720" marR="45720"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summer hot</a:t>
                      </a:r>
                    </a:p>
                  </a:txBody>
                  <a:tcPr marL="45720" marR="45720"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poor</a:t>
                      </a:r>
                    </a:p>
                  </a:txBody>
                  <a:tcPr marL="45720" marR="45720"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</a:txBody>
                  <a:tcPr marL="45720" marR="45720"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absent </a:t>
                      </a:r>
                    </a:p>
                  </a:txBody>
                  <a:tcPr marL="45720" marR="45720"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medium</a:t>
                      </a:r>
                    </a:p>
                  </a:txBody>
                  <a:tcPr marL="45720" marR="45720" marT="18286" marB="18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728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917" name="Group 45"/>
          <p:cNvGraphicFramePr>
            <a:graphicFrameLocks noGrp="1"/>
          </p:cNvGraphicFramePr>
          <p:nvPr>
            <p:ph idx="1"/>
          </p:nvPr>
        </p:nvGraphicFramePr>
        <p:xfrm>
          <a:off x="1524000" y="1"/>
          <a:ext cx="8991600" cy="6461125"/>
        </p:xfrm>
        <a:graphic>
          <a:graphicData uri="http://schemas.openxmlformats.org/drawingml/2006/table">
            <a:tbl>
              <a:tblPr/>
              <a:tblGrid>
                <a:gridCol w="1447800"/>
                <a:gridCol w="838200"/>
                <a:gridCol w="1371600"/>
                <a:gridCol w="1066800"/>
                <a:gridCol w="990600"/>
                <a:gridCol w="990600"/>
                <a:gridCol w="2286000"/>
              </a:tblGrid>
              <a:tr h="13104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Temperate deciduous Forest</a:t>
                      </a: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moderate</a:t>
                      </a: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summer moderate, winter cold</a:t>
                      </a: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rich</a:t>
                      </a: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</a:t>
                      </a: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dense</a:t>
                      </a: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sparse</a:t>
                      </a: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52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Coniferous Forest (Boreal)includes taiga</a:t>
                      </a: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</a:t>
                      </a: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summer mild, winter cold</a:t>
                      </a: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rocky, acidic</a:t>
                      </a: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dense</a:t>
                      </a: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sparse</a:t>
                      </a: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04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Tundra</a:t>
                      </a: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Summer mild, winter cold</a:t>
                      </a: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poor</a:t>
                      </a: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absent</a:t>
                      </a: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**know-permafrost</a:t>
                      </a: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48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**biome classifications usually don’t include icecaps</a:t>
                      </a: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290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47800"/>
            <a:ext cx="5886450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2638425" y="1408113"/>
            <a:ext cx="61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land</a:t>
            </a:r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4162426" y="1771651"/>
            <a:ext cx="96693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Coastal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ocean</a:t>
            </a:r>
          </a:p>
        </p:txBody>
      </p:sp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5775326" y="2762251"/>
            <a:ext cx="813043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Open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ocean</a:t>
            </a:r>
          </a:p>
        </p:txBody>
      </p:sp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7235826" y="4425951"/>
            <a:ext cx="864339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Ocean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trench</a:t>
            </a:r>
          </a:p>
        </p:txBody>
      </p:sp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8785225" y="2741613"/>
            <a:ext cx="150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Aphotic zone</a:t>
            </a:r>
          </a:p>
        </p:txBody>
      </p:sp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8772525" y="1420813"/>
            <a:ext cx="1377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Photic zone</a:t>
            </a:r>
          </a:p>
        </p:txBody>
      </p:sp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3374199" y="5178425"/>
            <a:ext cx="958917" cy="44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Continental</a:t>
            </a:r>
          </a:p>
          <a:p>
            <a:pPr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shelf</a:t>
            </a:r>
          </a:p>
        </p:txBody>
      </p:sp>
      <p:sp>
        <p:nvSpPr>
          <p:cNvPr id="148490" name="Text Box 10"/>
          <p:cNvSpPr txBox="1">
            <a:spLocks noChangeArrowheads="1"/>
          </p:cNvSpPr>
          <p:nvPr/>
        </p:nvSpPr>
        <p:spPr bwMode="auto">
          <a:xfrm>
            <a:off x="4369319" y="5178425"/>
            <a:ext cx="1665841" cy="44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Continental slope and</a:t>
            </a:r>
          </a:p>
          <a:p>
            <a:pPr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continental rise</a:t>
            </a:r>
          </a:p>
        </p:txBody>
      </p:sp>
      <p:sp>
        <p:nvSpPr>
          <p:cNvPr id="148491" name="Text Box 11"/>
          <p:cNvSpPr txBox="1">
            <a:spLocks noChangeArrowheads="1"/>
          </p:cNvSpPr>
          <p:nvPr/>
        </p:nvSpPr>
        <p:spPr bwMode="auto">
          <a:xfrm>
            <a:off x="6148708" y="5178425"/>
            <a:ext cx="721672" cy="44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Abyssal</a:t>
            </a:r>
          </a:p>
          <a:p>
            <a:pPr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plain</a:t>
            </a:r>
          </a:p>
        </p:txBody>
      </p:sp>
      <p:sp>
        <p:nvSpPr>
          <p:cNvPr id="148492" name="Text Box 12"/>
          <p:cNvSpPr txBox="1">
            <a:spLocks noChangeArrowheads="1"/>
          </p:cNvSpPr>
          <p:nvPr/>
        </p:nvSpPr>
        <p:spPr bwMode="auto">
          <a:xfrm>
            <a:off x="8048626" y="1497013"/>
            <a:ext cx="627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200m</a:t>
            </a:r>
            <a:endParaRPr lang="en-US" altLang="en-US" sz="1800"/>
          </a:p>
        </p:txBody>
      </p:sp>
      <p:sp>
        <p:nvSpPr>
          <p:cNvPr id="148493" name="Text Box 13"/>
          <p:cNvSpPr txBox="1">
            <a:spLocks noChangeArrowheads="1"/>
          </p:cNvSpPr>
          <p:nvPr/>
        </p:nvSpPr>
        <p:spPr bwMode="auto">
          <a:xfrm>
            <a:off x="8035925" y="1763713"/>
            <a:ext cx="725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1000m</a:t>
            </a:r>
            <a:endParaRPr lang="en-US" altLang="en-US" sz="1800"/>
          </a:p>
        </p:txBody>
      </p:sp>
      <p:sp>
        <p:nvSpPr>
          <p:cNvPr id="148494" name="Text Box 14"/>
          <p:cNvSpPr txBox="1">
            <a:spLocks noChangeArrowheads="1"/>
          </p:cNvSpPr>
          <p:nvPr/>
        </p:nvSpPr>
        <p:spPr bwMode="auto">
          <a:xfrm>
            <a:off x="8061325" y="2741613"/>
            <a:ext cx="725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4000m</a:t>
            </a:r>
            <a:endParaRPr lang="en-US" altLang="en-US" sz="1800"/>
          </a:p>
        </p:txBody>
      </p:sp>
      <p:sp>
        <p:nvSpPr>
          <p:cNvPr id="148495" name="Text Box 15"/>
          <p:cNvSpPr txBox="1">
            <a:spLocks noChangeArrowheads="1"/>
          </p:cNvSpPr>
          <p:nvPr/>
        </p:nvSpPr>
        <p:spPr bwMode="auto">
          <a:xfrm>
            <a:off x="8035925" y="3389313"/>
            <a:ext cx="725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6000m</a:t>
            </a:r>
            <a:endParaRPr lang="en-US" altLang="en-US" sz="1800"/>
          </a:p>
        </p:txBody>
      </p:sp>
      <p:sp>
        <p:nvSpPr>
          <p:cNvPr id="148496" name="Text Box 16"/>
          <p:cNvSpPr txBox="1">
            <a:spLocks noChangeArrowheads="1"/>
          </p:cNvSpPr>
          <p:nvPr/>
        </p:nvSpPr>
        <p:spPr bwMode="auto">
          <a:xfrm>
            <a:off x="7972426" y="4633913"/>
            <a:ext cx="873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10,000m</a:t>
            </a:r>
            <a:endParaRPr lang="en-US" altLang="en-US" sz="1800"/>
          </a:p>
        </p:txBody>
      </p:sp>
      <p:sp>
        <p:nvSpPr>
          <p:cNvPr id="148497" name="Rectangle 17"/>
          <p:cNvSpPr>
            <a:spLocks noChangeArrowheads="1"/>
          </p:cNvSpPr>
          <p:nvPr/>
        </p:nvSpPr>
        <p:spPr bwMode="auto">
          <a:xfrm>
            <a:off x="3238500" y="5740400"/>
            <a:ext cx="254000" cy="190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8498" name="Text Box 18"/>
          <p:cNvSpPr txBox="1">
            <a:spLocks noChangeArrowheads="1"/>
          </p:cNvSpPr>
          <p:nvPr/>
        </p:nvSpPr>
        <p:spPr bwMode="auto">
          <a:xfrm>
            <a:off x="2362200" y="762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Section 4-4</a:t>
            </a:r>
          </a:p>
        </p:txBody>
      </p:sp>
      <p:sp>
        <p:nvSpPr>
          <p:cNvPr id="148499" name="Text Box 19"/>
          <p:cNvSpPr txBox="1">
            <a:spLocks noChangeArrowheads="1"/>
          </p:cNvSpPr>
          <p:nvPr/>
        </p:nvSpPr>
        <p:spPr bwMode="auto">
          <a:xfrm>
            <a:off x="4114800" y="136526"/>
            <a:ext cx="510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Arial Black" panose="020B0A04020102020204" pitchFamily="34" charset="0"/>
              </a:rPr>
              <a:t>Figure 4-17 Zones of a Marine Ecosystem </a:t>
            </a:r>
          </a:p>
        </p:txBody>
      </p:sp>
      <p:sp>
        <p:nvSpPr>
          <p:cNvPr id="148500" name="Text Box 20"/>
          <p:cNvSpPr txBox="1">
            <a:spLocks noChangeArrowheads="1"/>
          </p:cNvSpPr>
          <p:nvPr/>
        </p:nvSpPr>
        <p:spPr bwMode="auto">
          <a:xfrm>
            <a:off x="1595438" y="6249988"/>
            <a:ext cx="9588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Go to Section:</a:t>
            </a:r>
            <a:endParaRPr lang="en-US" altLang="en-US" sz="2400"/>
          </a:p>
        </p:txBody>
      </p:sp>
      <p:pic>
        <p:nvPicPr>
          <p:cNvPr id="148501" name="Picture 21" descr="Bio Nav - left 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225" y="6038850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502" name="Picture 22" descr="Bio Nav - right arrow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775" y="6038850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503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Marine Ecosystems</a:t>
            </a:r>
          </a:p>
        </p:txBody>
      </p:sp>
      <p:sp>
        <p:nvSpPr>
          <p:cNvPr id="148504" name="Rectangle 2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24177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/>
            </a:r>
            <a:br>
              <a:rPr lang="en-US" altLang="en-US" sz="4000"/>
            </a:br>
            <a:endParaRPr lang="en-US" altLang="en-US" sz="400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5325" y="854076"/>
            <a:ext cx="8229600" cy="5013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000"/>
              <a:t>Aquatic ecosystems</a:t>
            </a:r>
            <a:r>
              <a:rPr lang="en-US" altLang="en-US"/>
              <a:t>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smtClean="0"/>
              <a:t>Freshwater: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		a-flowing, b-standing c-wetlands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	  -</a:t>
            </a:r>
            <a:r>
              <a:rPr lang="en-US" altLang="en-US" b="1"/>
              <a:t>Estuaries- </a:t>
            </a:r>
            <a:r>
              <a:rPr lang="en-US" altLang="en-US"/>
              <a:t>where fresh water merges with salt water.  Very diverse</a:t>
            </a:r>
            <a:endParaRPr lang="en-US" altLang="en-US" b="1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/>
              <a:t>	  -Marine (salt water): Intertidal zone; Pelagic (</a:t>
            </a:r>
            <a:r>
              <a:rPr lang="en-US" altLang="en-US"/>
              <a:t>photic and aphotic); </a:t>
            </a:r>
            <a:r>
              <a:rPr lang="en-US" altLang="en-US" b="1"/>
              <a:t>benthic</a:t>
            </a:r>
            <a:r>
              <a:rPr lang="en-US" altLang="en-US"/>
              <a:t> (area along ocean floor) Page 80-81.  The abyssal zone is the deepest region of the ocean (deepest point is over 7 miles deep).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   </a:t>
            </a:r>
            <a:endParaRPr lang="en-US" altLang="en-US" b="1"/>
          </a:p>
        </p:txBody>
      </p:sp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2438400" y="5867401"/>
            <a:ext cx="659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http://www.myuniversalfacts.com/2006/05/why-is-sea-salty.html</a:t>
            </a:r>
          </a:p>
        </p:txBody>
      </p:sp>
    </p:spTree>
    <p:extLst>
      <p:ext uri="{BB962C8B-B14F-4D97-AF65-F5344CB8AC3E}">
        <p14:creationId xmlns:p14="http://schemas.microsoft.com/office/powerpoint/2010/main" val="269089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480</Words>
  <Application>Microsoft Office PowerPoint</Application>
  <PresentationFormat>Widescreen</PresentationFormat>
  <Paragraphs>164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Comic Sans MS</vt:lpstr>
      <vt:lpstr>Matisse ITC</vt:lpstr>
      <vt:lpstr>Verdana</vt:lpstr>
      <vt:lpstr>Office Theme</vt:lpstr>
      <vt:lpstr>ECOLOGY</vt:lpstr>
      <vt:lpstr>Biomes </vt:lpstr>
      <vt:lpstr>Seasons, Circulation, Biomes</vt:lpstr>
      <vt:lpstr>Earth’s Biomes</vt:lpstr>
      <vt:lpstr>Using Precipitation And Temperature To Identify Biomes </vt:lpstr>
      <vt:lpstr>PowerPoint Presentation</vt:lpstr>
      <vt:lpstr>PowerPoint Presentation</vt:lpstr>
      <vt:lpstr>Marine Ecosystems</vt:lpstr>
      <vt:lpstr> </vt:lpstr>
      <vt:lpstr>Causes of Ecological Problems</vt:lpstr>
      <vt:lpstr>Human Impact:  Greenhouse Effect</vt:lpstr>
      <vt:lpstr>Greenhouse Effect</vt:lpstr>
      <vt:lpstr>More Causes….</vt:lpstr>
      <vt:lpstr>Decrease in Ozone</vt:lpstr>
      <vt:lpstr>Biological Magnification</vt:lpstr>
      <vt:lpstr>Other things to know…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ECOLOGY</dc:title>
  <dc:creator>Susan Phillips</dc:creator>
  <cp:lastModifiedBy>Susan Phillips</cp:lastModifiedBy>
  <cp:revision>2</cp:revision>
  <dcterms:created xsi:type="dcterms:W3CDTF">2018-04-26T23:36:27Z</dcterms:created>
  <dcterms:modified xsi:type="dcterms:W3CDTF">2018-04-27T21:20:38Z</dcterms:modified>
</cp:coreProperties>
</file>