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9" r:id="rId2"/>
    <p:sldId id="272" r:id="rId3"/>
    <p:sldId id="273" r:id="rId4"/>
    <p:sldId id="405" r:id="rId5"/>
    <p:sldId id="406" r:id="rId6"/>
    <p:sldId id="274" r:id="rId7"/>
    <p:sldId id="407" r:id="rId8"/>
    <p:sldId id="408" r:id="rId9"/>
    <p:sldId id="409" r:id="rId10"/>
    <p:sldId id="410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2964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0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63916-0DAA-4089-8352-E1F5898FDF9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780"/>
            <a:ext cx="2972007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830780"/>
            <a:ext cx="2972007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1E2D9-AA8D-4A0A-82F2-47FB28428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>
                <a:uFillTx/>
              </a:defRPr>
            </a:lvl1pPr>
          </a:lstStyle>
          <a:p>
            <a:fld id="{BC991D88-30C4-4E2C-BB13-0EB4FA06BB26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2720" tIns="46360" rIns="92720" bIns="4636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4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4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>
                <a:uFillTx/>
              </a:defRPr>
            </a:lvl1pPr>
          </a:lstStyle>
          <a:p>
            <a:fld id="{D49E6438-D810-4C31-883A-ECBA835764F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9876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uFillTx/>
              </a:defRPr>
            </a:lvl1pPr>
          </a:lstStyle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uFillTx/>
              </a:defRPr>
            </a:lvl1pPr>
          </a:lstStyle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>
                <a:uFillTx/>
              </a:rPr>
              <a:t>Chem</a:t>
            </a:r>
            <a:r>
              <a:rPr lang="en-US" sz="4800" dirty="0">
                <a:uFillTx/>
              </a:rPr>
              <a:t> – 2 – Go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Lesson: Electron Configuration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6412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 Orbitals</a:t>
            </a:r>
          </a:p>
        </p:txBody>
      </p:sp>
      <p:pic>
        <p:nvPicPr>
          <p:cNvPr id="15364" name="Picture 4" descr="4f_orb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073" y="2187724"/>
            <a:ext cx="6394927" cy="434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82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43888" cy="1314450"/>
          </a:xfrm>
        </p:spPr>
        <p:txBody>
          <a:bodyPr/>
          <a:lstStyle/>
          <a:p>
            <a:pPr eaLnBrk="1" hangingPunct="1">
              <a:defRPr>
                <a:uFillTx/>
              </a:defRPr>
            </a:pPr>
            <a:r>
              <a:rPr lang="en-US" dirty="0">
                <a:uFillTx/>
              </a:rPr>
              <a:t>Electron Configuration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>
              <a:uFillTx/>
            </a:endParaRPr>
          </a:p>
        </p:txBody>
      </p:sp>
      <p:pic>
        <p:nvPicPr>
          <p:cNvPr id="17412" name="Picture 4" descr="Main group element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77200" cy="5083175"/>
          </a:xfrm>
          <a:noFill/>
          <a:ln>
            <a:solidFill>
              <a:srgbClr val="002060"/>
            </a:solidFill>
            <a:miter lim="800000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1707896"/>
            <a:ext cx="4038600" cy="4407408"/>
          </a:xfrm>
        </p:spPr>
        <p:txBody>
          <a:bodyPr>
            <a:noAutofit/>
          </a:bodyPr>
          <a:lstStyle/>
          <a:p>
            <a:r>
              <a:rPr lang="en-US" sz="3600" dirty="0">
                <a:uFillTx/>
              </a:rPr>
              <a:t>Electrons fill </a:t>
            </a:r>
            <a:r>
              <a:rPr lang="en-US" sz="3600" u="sng" dirty="0">
                <a:uFillTx/>
              </a:rPr>
              <a:t>lower energy levels first</a:t>
            </a:r>
          </a:p>
          <a:p>
            <a:r>
              <a:rPr lang="en-US" sz="3600" dirty="0">
                <a:uFillTx/>
              </a:rPr>
              <a:t>Electrons fill energy levels like stadium seats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the </a:t>
            </a:r>
            <a:r>
              <a:rPr lang="en-US" dirty="0" err="1">
                <a:uFillTx/>
              </a:rPr>
              <a:t>Aufbau</a:t>
            </a:r>
            <a:r>
              <a:rPr lang="en-US" dirty="0">
                <a:uFillTx/>
              </a:rPr>
              <a:t> principle?</a:t>
            </a: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741487" y="5130800"/>
            <a:ext cx="16764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>
                <a:uFillTx/>
              </a:defRPr>
            </a:pPr>
            <a:r>
              <a:rPr lang="en-US" sz="3200" dirty="0">
                <a:uFillTx/>
              </a:rPr>
              <a:t>Stage</a:t>
            </a:r>
          </a:p>
        </p:txBody>
      </p:sp>
      <p:sp>
        <p:nvSpPr>
          <p:cNvPr id="6" name="Flowchart: Process 5"/>
          <p:cNvSpPr>
            <a:spLocks/>
          </p:cNvSpPr>
          <p:nvPr/>
        </p:nvSpPr>
        <p:spPr>
          <a:xfrm>
            <a:off x="2046287" y="43434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Flowchart: Process 6"/>
          <p:cNvSpPr>
            <a:spLocks/>
          </p:cNvSpPr>
          <p:nvPr/>
        </p:nvSpPr>
        <p:spPr>
          <a:xfrm>
            <a:off x="2655887" y="43434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8" name="Flowchart: Process 7"/>
          <p:cNvSpPr>
            <a:spLocks/>
          </p:cNvSpPr>
          <p:nvPr/>
        </p:nvSpPr>
        <p:spPr>
          <a:xfrm>
            <a:off x="1360487" y="35052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Flowchart: Process 8"/>
          <p:cNvSpPr>
            <a:spLocks/>
          </p:cNvSpPr>
          <p:nvPr/>
        </p:nvSpPr>
        <p:spPr>
          <a:xfrm>
            <a:off x="1970087" y="35052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Flowchart: Process 9"/>
          <p:cNvSpPr>
            <a:spLocks/>
          </p:cNvSpPr>
          <p:nvPr/>
        </p:nvSpPr>
        <p:spPr>
          <a:xfrm>
            <a:off x="2655887" y="35052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1" name="Flowchart: Process 10"/>
          <p:cNvSpPr>
            <a:spLocks/>
          </p:cNvSpPr>
          <p:nvPr/>
        </p:nvSpPr>
        <p:spPr>
          <a:xfrm>
            <a:off x="3265487" y="35052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2" name="Flowchart: Process 11"/>
          <p:cNvSpPr>
            <a:spLocks/>
          </p:cNvSpPr>
          <p:nvPr/>
        </p:nvSpPr>
        <p:spPr>
          <a:xfrm rot="1544150">
            <a:off x="3875087" y="36576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3" name="Flowchart: Process 12"/>
          <p:cNvSpPr>
            <a:spLocks/>
          </p:cNvSpPr>
          <p:nvPr/>
        </p:nvSpPr>
        <p:spPr>
          <a:xfrm rot="1544150">
            <a:off x="4408487" y="3887788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4" name="Flowchart: Process 13"/>
          <p:cNvSpPr>
            <a:spLocks/>
          </p:cNvSpPr>
          <p:nvPr/>
        </p:nvSpPr>
        <p:spPr>
          <a:xfrm rot="19866943">
            <a:off x="681037" y="3668713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5" name="Flowchart: Process 14"/>
          <p:cNvSpPr>
            <a:spLocks/>
          </p:cNvSpPr>
          <p:nvPr/>
        </p:nvSpPr>
        <p:spPr>
          <a:xfrm rot="19866943">
            <a:off x="211137" y="395605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6" name="Flowchart: Process 15"/>
          <p:cNvSpPr>
            <a:spLocks/>
          </p:cNvSpPr>
          <p:nvPr/>
        </p:nvSpPr>
        <p:spPr>
          <a:xfrm>
            <a:off x="1371600" y="26670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" name="Flowchart: Process 16"/>
          <p:cNvSpPr>
            <a:spLocks/>
          </p:cNvSpPr>
          <p:nvPr/>
        </p:nvSpPr>
        <p:spPr>
          <a:xfrm>
            <a:off x="1981200" y="26670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8" name="Flowchart: Process 17"/>
          <p:cNvSpPr>
            <a:spLocks/>
          </p:cNvSpPr>
          <p:nvPr/>
        </p:nvSpPr>
        <p:spPr>
          <a:xfrm>
            <a:off x="2667000" y="26670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9" name="Flowchart: Process 18"/>
          <p:cNvSpPr>
            <a:spLocks/>
          </p:cNvSpPr>
          <p:nvPr/>
        </p:nvSpPr>
        <p:spPr>
          <a:xfrm>
            <a:off x="3276600" y="26670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20" name="Flowchart: Process 19"/>
          <p:cNvSpPr>
            <a:spLocks/>
          </p:cNvSpPr>
          <p:nvPr/>
        </p:nvSpPr>
        <p:spPr>
          <a:xfrm rot="1544150">
            <a:off x="3887787" y="281940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21" name="Flowchart: Process 20"/>
          <p:cNvSpPr>
            <a:spLocks/>
          </p:cNvSpPr>
          <p:nvPr/>
        </p:nvSpPr>
        <p:spPr>
          <a:xfrm rot="1544150">
            <a:off x="4421187" y="3049588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22" name="Flowchart: Process 21"/>
          <p:cNvSpPr>
            <a:spLocks/>
          </p:cNvSpPr>
          <p:nvPr/>
        </p:nvSpPr>
        <p:spPr>
          <a:xfrm rot="19866943">
            <a:off x="692150" y="2830513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23" name="Flowchart: Process 22"/>
          <p:cNvSpPr>
            <a:spLocks/>
          </p:cNvSpPr>
          <p:nvPr/>
        </p:nvSpPr>
        <p:spPr>
          <a:xfrm rot="19866943">
            <a:off x="223837" y="3117850"/>
            <a:ext cx="457200" cy="45720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32087" y="4343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25" name="Straight Connector 24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22487" y="44196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31" name="Straight Connector 30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3687" y="3962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37" name="Straight Connector 36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7087" y="36576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43" name="Straight Connector 42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36687" y="3581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49" name="Straight Connector 48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046287" y="3581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55" name="Straight Connector 54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732087" y="3581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61" name="Straight Connector 60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341687" y="3581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67" name="Straight Connector 66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951287" y="37338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73" name="Straight Connector 72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484687" y="3962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79" name="Straight Connector 78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93687" y="3200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85" name="Straight Connector 84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27087" y="2819400"/>
            <a:ext cx="228600" cy="304800"/>
            <a:chOff x="7239000" y="609600"/>
            <a:chExt cx="381000" cy="914400"/>
          </a:xfrm>
          <a:solidFill>
            <a:srgbClr val="0070C0"/>
          </a:solidFill>
        </p:grpSpPr>
        <p:cxnSp>
          <p:nvCxnSpPr>
            <p:cNvPr id="91" name="Straight Connector 90"/>
            <p:cNvCxnSpPr/>
            <p:nvPr/>
          </p:nvCxnSpPr>
          <p:spPr>
            <a:xfrm rot="5400000">
              <a:off x="7239000" y="1066800"/>
              <a:ext cx="457200" cy="158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239000" y="1295400"/>
              <a:ext cx="228600" cy="2286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7429500" y="1333500"/>
              <a:ext cx="2286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315200" y="990600"/>
              <a:ext cx="304800" cy="15240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>
              <a:spLocks/>
            </p:cNvSpPr>
            <p:nvPr/>
          </p:nvSpPr>
          <p:spPr>
            <a:xfrm>
              <a:off x="7347156" y="609600"/>
              <a:ext cx="228600" cy="2286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4407408"/>
          </a:xfrm>
        </p:spPr>
        <p:txBody>
          <a:bodyPr>
            <a:noAutofit/>
          </a:bodyPr>
          <a:lstStyle/>
          <a:p>
            <a:r>
              <a:rPr lang="en-US" sz="4000" dirty="0">
                <a:uFillTx/>
              </a:rPr>
              <a:t>Each orbital holds </a:t>
            </a:r>
            <a:r>
              <a:rPr lang="en-US" sz="4000" u="sng" dirty="0">
                <a:uFillTx/>
              </a:rPr>
              <a:t>up to 2 electrons</a:t>
            </a:r>
          </a:p>
          <a:p>
            <a:r>
              <a:rPr lang="en-US" sz="4000" dirty="0">
                <a:uFillTx/>
              </a:rPr>
              <a:t>Electrons in pairs spin in </a:t>
            </a:r>
            <a:r>
              <a:rPr lang="en-US" sz="4000" u="sng" dirty="0">
                <a:uFillTx/>
              </a:rPr>
              <a:t>different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85518" y="2209800"/>
            <a:ext cx="4038600" cy="120919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i="1" dirty="0">
                <a:uFillTx/>
              </a:rPr>
              <a:t>“Two to a seat!”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the Pauli exclusion principle?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27444" y="2971800"/>
            <a:ext cx="1695091" cy="2057400"/>
            <a:chOff x="4343400" y="228600"/>
            <a:chExt cx="457200" cy="457200"/>
          </a:xfrm>
        </p:grpSpPr>
        <p:sp>
          <p:nvSpPr>
            <p:cNvPr id="6" name="Flowchart: Process 5"/>
            <p:cNvSpPr>
              <a:spLocks/>
            </p:cNvSpPr>
            <p:nvPr/>
          </p:nvSpPr>
          <p:spPr>
            <a:xfrm>
              <a:off x="4343400" y="228600"/>
              <a:ext cx="457200" cy="457200"/>
            </a:xfrm>
            <a:prstGeom prst="flowChartProcess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75356" y="304800"/>
              <a:ext cx="228600" cy="304800"/>
              <a:chOff x="7239000" y="609600"/>
              <a:chExt cx="381000" cy="914400"/>
            </a:xfrm>
            <a:solidFill>
              <a:srgbClr val="0070C0"/>
            </a:solidFill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7239000" y="1066800"/>
                <a:ext cx="457200" cy="1588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7239000" y="1295400"/>
                <a:ext cx="228600" cy="2286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7429500" y="1333500"/>
                <a:ext cx="228600" cy="1524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315200" y="990600"/>
                <a:ext cx="304800" cy="1524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>
                <a:spLocks/>
              </p:cNvSpPr>
              <p:nvPr/>
            </p:nvSpPr>
            <p:spPr>
              <a:xfrm>
                <a:off x="7347156" y="609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uFillTx/>
                  </a:defRPr>
                </a:pPr>
                <a:endParaRPr lang="en-US">
                  <a:uFillTx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27756" y="304800"/>
              <a:ext cx="228600" cy="304800"/>
              <a:chOff x="7239000" y="609600"/>
              <a:chExt cx="381000" cy="914400"/>
            </a:xfrm>
            <a:solidFill>
              <a:srgbClr val="0070C0"/>
            </a:solidFill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7239000" y="1066800"/>
                <a:ext cx="457200" cy="1588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7239000" y="1295400"/>
                <a:ext cx="228600" cy="2286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7429500" y="1333500"/>
                <a:ext cx="228600" cy="1524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315200" y="990600"/>
                <a:ext cx="304800" cy="15240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>
                <a:spLocks/>
              </p:cNvSpPr>
              <p:nvPr/>
            </p:nvSpPr>
            <p:spPr>
              <a:xfrm>
                <a:off x="7347156" y="609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uFillTx/>
                  </a:defRPr>
                </a:pPr>
                <a:endParaRPr lang="en-US">
                  <a:uFillTx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4407408"/>
          </a:xfrm>
        </p:spPr>
        <p:txBody>
          <a:bodyPr>
            <a:normAutofit/>
          </a:bodyPr>
          <a:lstStyle/>
          <a:p>
            <a:r>
              <a:rPr lang="en-US" sz="3600" dirty="0">
                <a:uFillTx/>
              </a:rPr>
              <a:t>Electrons fill orbitals with the same spin first THEN </a:t>
            </a:r>
            <a:r>
              <a:rPr lang="en-US" sz="3600" u="sng" dirty="0">
                <a:uFillTx/>
              </a:rPr>
              <a:t>they pair with the opposite spin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Hund’s rule?</a:t>
            </a:r>
          </a:p>
        </p:txBody>
      </p:sp>
      <p:grpSp>
        <p:nvGrpSpPr>
          <p:cNvPr id="5" name="Group 24"/>
          <p:cNvGrpSpPr/>
          <p:nvPr/>
        </p:nvGrpSpPr>
        <p:grpSpPr>
          <a:xfrm>
            <a:off x="2286000" y="3379694"/>
            <a:ext cx="1524000" cy="609600"/>
            <a:chOff x="1828800" y="5511225"/>
            <a:chExt cx="1524000" cy="609600"/>
          </a:xfrm>
        </p:grpSpPr>
        <p:sp>
          <p:nvSpPr>
            <p:cNvPr id="6" name="Flowchart: Process 5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9144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2p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1600200" y="3379694"/>
            <a:ext cx="1295400" cy="609600"/>
            <a:chOff x="1828800" y="5511225"/>
            <a:chExt cx="1295400" cy="609600"/>
          </a:xfrm>
        </p:grpSpPr>
        <p:sp>
          <p:nvSpPr>
            <p:cNvPr id="9" name="Flowchart: Process 8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11" name="Group 30"/>
          <p:cNvGrpSpPr/>
          <p:nvPr/>
        </p:nvGrpSpPr>
        <p:grpSpPr>
          <a:xfrm>
            <a:off x="914400" y="3379694"/>
            <a:ext cx="1295400" cy="609600"/>
            <a:chOff x="1828800" y="5511225"/>
            <a:chExt cx="1295400" cy="609600"/>
          </a:xfrm>
        </p:grpSpPr>
        <p:sp>
          <p:nvSpPr>
            <p:cNvPr id="12" name="Flowchart: Process 11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13" name="TextBox 11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 flipH="1" flipV="1">
            <a:off x="845344" y="3659888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561307" y="3645600"/>
            <a:ext cx="381000" cy="158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248694" y="3645600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1105694" y="3645600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1789907" y="3645600"/>
            <a:ext cx="381000" cy="158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77294" y="3645600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7" name="Group 66"/>
          <p:cNvGrpSpPr/>
          <p:nvPr/>
        </p:nvGrpSpPr>
        <p:grpSpPr>
          <a:xfrm>
            <a:off x="5791200" y="2819400"/>
            <a:ext cx="1295400" cy="609600"/>
            <a:chOff x="1828800" y="5511225"/>
            <a:chExt cx="1295400" cy="609600"/>
          </a:xfrm>
        </p:grpSpPr>
        <p:sp>
          <p:nvSpPr>
            <p:cNvPr id="68" name="Flowchart: Process 67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03" name="TextBox 68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57200"/>
            <a:ext cx="7772400" cy="1143000"/>
          </a:xfrm>
        </p:spPr>
        <p:txBody>
          <a:bodyPr/>
          <a:lstStyle/>
          <a:p>
            <a:pPr>
              <a:defRPr>
                <a:uFillTx/>
              </a:defRPr>
            </a:pPr>
            <a:r>
              <a:rPr lang="en-US" dirty="0">
                <a:uFillTx/>
              </a:rPr>
              <a:t>What are the orbital sublevels?  </a:t>
            </a:r>
          </a:p>
        </p:txBody>
      </p:sp>
      <p:sp>
        <p:nvSpPr>
          <p:cNvPr id="4" name="Up Arrow 3"/>
          <p:cNvSpPr>
            <a:spLocks/>
          </p:cNvSpPr>
          <p:nvPr/>
        </p:nvSpPr>
        <p:spPr>
          <a:xfrm>
            <a:off x="685800" y="1981200"/>
            <a:ext cx="1371600" cy="457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 rot="-5400000">
            <a:off x="-635000" y="4241800"/>
            <a:ext cx="38862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Verdana" pitchFamily="34" charset="0"/>
              </a:defRPr>
            </a:lvl9pPr>
          </a:lstStyle>
          <a:p>
            <a:pPr algn="ctr"/>
            <a:r>
              <a:rPr lang="en-US" sz="3200">
                <a:uFillTx/>
              </a:rPr>
              <a:t>Increasing Energy</a:t>
            </a:r>
          </a:p>
        </p:txBody>
      </p:sp>
      <p:grpSp>
        <p:nvGrpSpPr>
          <p:cNvPr id="24581" name="Group 20"/>
          <p:cNvGrpSpPr/>
          <p:nvPr/>
        </p:nvGrpSpPr>
        <p:grpSpPr>
          <a:xfrm>
            <a:off x="1828800" y="5943600"/>
            <a:ext cx="1295400" cy="609600"/>
            <a:chOff x="1828800" y="5511225"/>
            <a:chExt cx="1295400" cy="609600"/>
          </a:xfrm>
        </p:grpSpPr>
        <p:sp>
          <p:nvSpPr>
            <p:cNvPr id="6" name="Flowchart: Process 5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35" name="TextBox 6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1s</a:t>
              </a:r>
            </a:p>
          </p:txBody>
        </p:sp>
      </p:grpSp>
      <p:grpSp>
        <p:nvGrpSpPr>
          <p:cNvPr id="24582" name="Group 21"/>
          <p:cNvGrpSpPr/>
          <p:nvPr/>
        </p:nvGrpSpPr>
        <p:grpSpPr>
          <a:xfrm>
            <a:off x="1828800" y="5156200"/>
            <a:ext cx="1295400" cy="609600"/>
            <a:chOff x="1828800" y="5511225"/>
            <a:chExt cx="1295400" cy="609600"/>
          </a:xfrm>
        </p:grpSpPr>
        <p:sp>
          <p:nvSpPr>
            <p:cNvPr id="23" name="Flowchart: Process 22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33" name="TextBox 23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2s</a:t>
              </a:r>
            </a:p>
          </p:txBody>
        </p:sp>
      </p:grpSp>
      <p:grpSp>
        <p:nvGrpSpPr>
          <p:cNvPr id="24583" name="Group 24"/>
          <p:cNvGrpSpPr/>
          <p:nvPr/>
        </p:nvGrpSpPr>
        <p:grpSpPr>
          <a:xfrm>
            <a:off x="4495800" y="4648200"/>
            <a:ext cx="1447800" cy="609600"/>
            <a:chOff x="1828800" y="5511225"/>
            <a:chExt cx="1447800" cy="609600"/>
          </a:xfrm>
        </p:grpSpPr>
        <p:sp>
          <p:nvSpPr>
            <p:cNvPr id="26" name="Flowchart: Process 25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31" name="TextBox 26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83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2p</a:t>
              </a:r>
            </a:p>
          </p:txBody>
        </p:sp>
      </p:grpSp>
      <p:grpSp>
        <p:nvGrpSpPr>
          <p:cNvPr id="24584" name="Group 27"/>
          <p:cNvGrpSpPr/>
          <p:nvPr/>
        </p:nvGrpSpPr>
        <p:grpSpPr>
          <a:xfrm>
            <a:off x="3810000" y="4648200"/>
            <a:ext cx="1295400" cy="609600"/>
            <a:chOff x="1828800" y="5511225"/>
            <a:chExt cx="1295400" cy="609600"/>
          </a:xfrm>
        </p:grpSpPr>
        <p:sp>
          <p:nvSpPr>
            <p:cNvPr id="29" name="Flowchart: Process 28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29" name="TextBox 29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85" name="Group 30"/>
          <p:cNvGrpSpPr/>
          <p:nvPr/>
        </p:nvGrpSpPr>
        <p:grpSpPr>
          <a:xfrm>
            <a:off x="3124200" y="4648200"/>
            <a:ext cx="1295400" cy="609600"/>
            <a:chOff x="1828800" y="5511225"/>
            <a:chExt cx="1295400" cy="609600"/>
          </a:xfrm>
        </p:grpSpPr>
        <p:sp>
          <p:nvSpPr>
            <p:cNvPr id="32" name="Flowchart: Process 31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27" name="TextBox 32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86" name="Group 33"/>
          <p:cNvGrpSpPr/>
          <p:nvPr/>
        </p:nvGrpSpPr>
        <p:grpSpPr>
          <a:xfrm>
            <a:off x="4495800" y="3505200"/>
            <a:ext cx="1447800" cy="609600"/>
            <a:chOff x="1828800" y="5511225"/>
            <a:chExt cx="1447800" cy="609600"/>
          </a:xfrm>
        </p:grpSpPr>
        <p:sp>
          <p:nvSpPr>
            <p:cNvPr id="35" name="Flowchart: Process 34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25" name="TextBox 35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83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3p</a:t>
              </a:r>
            </a:p>
          </p:txBody>
        </p:sp>
      </p:grpSp>
      <p:grpSp>
        <p:nvGrpSpPr>
          <p:cNvPr id="24587" name="Group 36"/>
          <p:cNvGrpSpPr/>
          <p:nvPr/>
        </p:nvGrpSpPr>
        <p:grpSpPr>
          <a:xfrm>
            <a:off x="3810000" y="3505200"/>
            <a:ext cx="1295400" cy="609600"/>
            <a:chOff x="1828800" y="5511225"/>
            <a:chExt cx="1295400" cy="609600"/>
          </a:xfrm>
        </p:grpSpPr>
        <p:sp>
          <p:nvSpPr>
            <p:cNvPr id="38" name="Flowchart: Process 37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23" name="TextBox 38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88" name="Group 39"/>
          <p:cNvGrpSpPr/>
          <p:nvPr/>
        </p:nvGrpSpPr>
        <p:grpSpPr>
          <a:xfrm>
            <a:off x="3124200" y="3505200"/>
            <a:ext cx="1295400" cy="609600"/>
            <a:chOff x="1828800" y="5511225"/>
            <a:chExt cx="1295400" cy="609600"/>
          </a:xfrm>
        </p:grpSpPr>
        <p:sp>
          <p:nvSpPr>
            <p:cNvPr id="41" name="Flowchart: Process 40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21" name="TextBox 41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89" name="Group 42"/>
          <p:cNvGrpSpPr/>
          <p:nvPr/>
        </p:nvGrpSpPr>
        <p:grpSpPr>
          <a:xfrm>
            <a:off x="1828800" y="4114800"/>
            <a:ext cx="1295400" cy="609600"/>
            <a:chOff x="1828800" y="5511225"/>
            <a:chExt cx="1295400" cy="609600"/>
          </a:xfrm>
        </p:grpSpPr>
        <p:sp>
          <p:nvSpPr>
            <p:cNvPr id="44" name="Flowchart: Process 43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19" name="TextBox 44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3s</a:t>
              </a:r>
            </a:p>
          </p:txBody>
        </p:sp>
      </p:grpSp>
      <p:grpSp>
        <p:nvGrpSpPr>
          <p:cNvPr id="24590" name="Group 45"/>
          <p:cNvGrpSpPr/>
          <p:nvPr/>
        </p:nvGrpSpPr>
        <p:grpSpPr>
          <a:xfrm>
            <a:off x="1828800" y="2819400"/>
            <a:ext cx="1295400" cy="609600"/>
            <a:chOff x="1828800" y="5511225"/>
            <a:chExt cx="1295400" cy="609600"/>
          </a:xfrm>
        </p:grpSpPr>
        <p:sp>
          <p:nvSpPr>
            <p:cNvPr id="47" name="Flowchart: Process 46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17" name="TextBox 47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4s</a:t>
              </a:r>
            </a:p>
          </p:txBody>
        </p:sp>
      </p:grpSp>
      <p:grpSp>
        <p:nvGrpSpPr>
          <p:cNvPr id="24591" name="Group 48"/>
          <p:cNvGrpSpPr/>
          <p:nvPr/>
        </p:nvGrpSpPr>
        <p:grpSpPr>
          <a:xfrm>
            <a:off x="7848600" y="2819400"/>
            <a:ext cx="1376363" cy="609600"/>
            <a:chOff x="1828800" y="5511225"/>
            <a:chExt cx="1231232" cy="609600"/>
          </a:xfrm>
        </p:grpSpPr>
        <p:sp>
          <p:nvSpPr>
            <p:cNvPr id="50" name="Flowchart: Process 49"/>
            <p:cNvSpPr>
              <a:spLocks/>
            </p:cNvSpPr>
            <p:nvPr/>
          </p:nvSpPr>
          <p:spPr>
            <a:xfrm>
              <a:off x="1828800" y="5511225"/>
              <a:ext cx="609226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15" name="TextBox 50"/>
            <p:cNvSpPr txBox="1">
              <a:spLocks noChangeArrowheads="1"/>
            </p:cNvSpPr>
            <p:nvPr/>
          </p:nvSpPr>
          <p:spPr bwMode="auto">
            <a:xfrm>
              <a:off x="2374232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3d</a:t>
              </a:r>
            </a:p>
          </p:txBody>
        </p:sp>
      </p:grpSp>
      <p:grpSp>
        <p:nvGrpSpPr>
          <p:cNvPr id="24592" name="Group 51"/>
          <p:cNvGrpSpPr/>
          <p:nvPr/>
        </p:nvGrpSpPr>
        <p:grpSpPr>
          <a:xfrm>
            <a:off x="7162800" y="2819400"/>
            <a:ext cx="1295400" cy="609600"/>
            <a:chOff x="1828800" y="5511225"/>
            <a:chExt cx="1295400" cy="609600"/>
          </a:xfrm>
        </p:grpSpPr>
        <p:sp>
          <p:nvSpPr>
            <p:cNvPr id="53" name="Flowchart: Process 52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13" name="TextBox 53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93" name="Group 54"/>
          <p:cNvGrpSpPr/>
          <p:nvPr/>
        </p:nvGrpSpPr>
        <p:grpSpPr>
          <a:xfrm>
            <a:off x="6477000" y="2819400"/>
            <a:ext cx="1295400" cy="609600"/>
            <a:chOff x="1828800" y="5511225"/>
            <a:chExt cx="1295400" cy="609600"/>
          </a:xfrm>
        </p:grpSpPr>
        <p:sp>
          <p:nvSpPr>
            <p:cNvPr id="56" name="Flowchart: Process 55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11" name="TextBox 56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94" name="Group 57"/>
          <p:cNvGrpSpPr/>
          <p:nvPr/>
        </p:nvGrpSpPr>
        <p:grpSpPr>
          <a:xfrm>
            <a:off x="4495800" y="2057400"/>
            <a:ext cx="1447800" cy="609600"/>
            <a:chOff x="1828800" y="5511225"/>
            <a:chExt cx="1447800" cy="609600"/>
          </a:xfrm>
        </p:grpSpPr>
        <p:sp>
          <p:nvSpPr>
            <p:cNvPr id="59" name="Flowchart: Process 58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09" name="TextBox 59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83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r>
                <a:rPr lang="en-US" sz="3200">
                  <a:uFillTx/>
                </a:rPr>
                <a:t>4p</a:t>
              </a:r>
            </a:p>
          </p:txBody>
        </p:sp>
      </p:grpSp>
      <p:grpSp>
        <p:nvGrpSpPr>
          <p:cNvPr id="24595" name="Group 60"/>
          <p:cNvGrpSpPr/>
          <p:nvPr/>
        </p:nvGrpSpPr>
        <p:grpSpPr>
          <a:xfrm>
            <a:off x="3810000" y="2057400"/>
            <a:ext cx="1295400" cy="609600"/>
            <a:chOff x="1828800" y="5511225"/>
            <a:chExt cx="1295400" cy="609600"/>
          </a:xfrm>
        </p:grpSpPr>
        <p:sp>
          <p:nvSpPr>
            <p:cNvPr id="62" name="Flowchart: Process 61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07" name="TextBox 62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grpSp>
        <p:nvGrpSpPr>
          <p:cNvPr id="24596" name="Group 63"/>
          <p:cNvGrpSpPr/>
          <p:nvPr/>
        </p:nvGrpSpPr>
        <p:grpSpPr>
          <a:xfrm>
            <a:off x="3124200" y="2057400"/>
            <a:ext cx="1295400" cy="609600"/>
            <a:chOff x="1828800" y="5511225"/>
            <a:chExt cx="1295400" cy="609600"/>
          </a:xfrm>
        </p:grpSpPr>
        <p:sp>
          <p:nvSpPr>
            <p:cNvPr id="65" name="Flowchart: Process 64"/>
            <p:cNvSpPr>
              <a:spLocks/>
            </p:cNvSpPr>
            <p:nvPr/>
          </p:nvSpPr>
          <p:spPr>
            <a:xfrm>
              <a:off x="1828800" y="5511225"/>
              <a:ext cx="609600" cy="6096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id="24605" name="TextBox 65"/>
            <p:cNvSpPr txBox="1">
              <a:spLocks noChangeArrowheads="1"/>
            </p:cNvSpPr>
            <p:nvPr/>
          </p:nvSpPr>
          <p:spPr bwMode="auto">
            <a:xfrm>
              <a:off x="2438400" y="55112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Verdana" pitchFamily="34" charset="0"/>
                </a:defRPr>
              </a:lvl9pPr>
            </a:lstStyle>
            <a:p>
              <a:pPr algn="ctr"/>
              <a:endParaRPr lang="en-US" sz="3200">
                <a:uFillTx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5400000" flipH="1" flipV="1">
            <a:off x="1790701" y="6210300"/>
            <a:ext cx="381000" cy="317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2020094" y="6285706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1791494" y="5447506"/>
            <a:ext cx="381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6200000" flipH="1">
            <a:off x="2021682" y="5522119"/>
            <a:ext cx="381000" cy="158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Process 60"/>
          <p:cNvSpPr>
            <a:spLocks/>
          </p:cNvSpPr>
          <p:nvPr/>
        </p:nvSpPr>
        <p:spPr bwMode="auto">
          <a:xfrm>
            <a:off x="5074227" y="2794575"/>
            <a:ext cx="609600" cy="6096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Electron Configuration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495800" cy="4879848"/>
          </a:xfrm>
        </p:spPr>
        <p:txBody>
          <a:bodyPr>
            <a:noAutofit/>
          </a:bodyPr>
          <a:lstStyle/>
          <a:p>
            <a:r>
              <a:rPr lang="en-US" sz="3600" dirty="0">
                <a:uFillTx/>
              </a:rPr>
              <a:t>“Long hand”</a:t>
            </a:r>
          </a:p>
          <a:p>
            <a:pPr lvl="1"/>
            <a:r>
              <a:rPr lang="en-US" sz="3200" dirty="0">
                <a:uFillTx/>
              </a:rPr>
              <a:t>Mg</a:t>
            </a:r>
          </a:p>
          <a:p>
            <a:pPr lvl="1"/>
            <a:r>
              <a:rPr lang="en-US" sz="3200" dirty="0">
                <a:uFillTx/>
              </a:rPr>
              <a:t>P</a:t>
            </a:r>
          </a:p>
          <a:p>
            <a:pPr lvl="1"/>
            <a:r>
              <a:rPr lang="en-US" sz="3200" dirty="0">
                <a:uFillTx/>
              </a:rPr>
              <a:t>S</a:t>
            </a:r>
          </a:p>
          <a:p>
            <a:r>
              <a:rPr lang="en-US" sz="3600" dirty="0"/>
              <a:t>“Short hand”</a:t>
            </a:r>
          </a:p>
          <a:p>
            <a:pPr lvl="1"/>
            <a:r>
              <a:rPr lang="en-US" sz="3200" dirty="0"/>
              <a:t>C</a:t>
            </a:r>
          </a:p>
          <a:p>
            <a:pPr lvl="1"/>
            <a:r>
              <a:rPr lang="en-US" sz="3200" dirty="0"/>
              <a:t>K</a:t>
            </a:r>
          </a:p>
          <a:p>
            <a:pPr lvl="1"/>
            <a:r>
              <a:rPr lang="en-US" sz="3200" dirty="0"/>
              <a:t>F</a:t>
            </a:r>
            <a:br>
              <a:rPr lang="en-US" sz="3200" dirty="0"/>
            </a:br>
            <a:endParaRPr lang="en-US" sz="3200" dirty="0">
              <a:uFillTx/>
            </a:endParaRPr>
          </a:p>
        </p:txBody>
      </p:sp>
      <p:pic>
        <p:nvPicPr>
          <p:cNvPr id="8" name="Content Placeholder 7" descr="c05-19c-8283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55558"/>
            <a:ext cx="4562475" cy="558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Electron Configuration Practice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uFillTx/>
              </a:rPr>
              <a:t>Noble gas notation: </a:t>
            </a:r>
          </a:p>
          <a:p>
            <a:r>
              <a:rPr lang="en-US" sz="3600" dirty="0">
                <a:uFillTx/>
              </a:rPr>
              <a:t>Fe</a:t>
            </a:r>
          </a:p>
          <a:p>
            <a:r>
              <a:rPr lang="en-US" sz="3600" dirty="0">
                <a:uFillTx/>
              </a:rPr>
              <a:t>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uFillTx/>
              </a:rPr>
              <a:t>SWBAT use the periodic table to determine the </a:t>
            </a:r>
            <a:r>
              <a:rPr lang="en-US" sz="3600" u="sng" dirty="0">
                <a:uFillTx/>
              </a:rPr>
              <a:t>electron configuration </a:t>
            </a:r>
            <a:r>
              <a:rPr lang="en-US" sz="3600" dirty="0">
                <a:uFillTx/>
              </a:rPr>
              <a:t>of an element. </a:t>
            </a:r>
          </a:p>
          <a:p>
            <a:endParaRPr lang="en-US" sz="3600" dirty="0">
              <a:uFillTx/>
            </a:endParaRPr>
          </a:p>
          <a:p>
            <a:r>
              <a:rPr lang="en-US" sz="3600" dirty="0">
                <a:uFillTx/>
              </a:rPr>
              <a:t>Importance?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953000"/>
          </a:xfrm>
        </p:spPr>
        <p:txBody>
          <a:bodyPr>
            <a:normAutofit lnSpcReduction="10000"/>
          </a:bodyPr>
          <a:lstStyle/>
          <a:p>
            <a:r>
              <a:rPr lang="en-US" sz="3200" u="sng" dirty="0">
                <a:uFillTx/>
              </a:rPr>
              <a:t>Regions where an electron is likely to be found</a:t>
            </a:r>
          </a:p>
          <a:p>
            <a:r>
              <a:rPr lang="en-US" sz="3200" dirty="0">
                <a:uFillTx/>
              </a:rPr>
              <a:t>Never know the EXACT location of an electron because </a:t>
            </a:r>
            <a:r>
              <a:rPr lang="en-US" sz="3200" u="sng" dirty="0">
                <a:uFillTx/>
              </a:rPr>
              <a:t>they’re always moving </a:t>
            </a:r>
          </a:p>
          <a:p>
            <a:r>
              <a:rPr lang="en-US" sz="3200" dirty="0">
                <a:uFillTx/>
              </a:rPr>
              <a:t>Way to show where electrons MIGHT be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an energy </a:t>
            </a:r>
            <a:r>
              <a:rPr lang="en-US" u="sng" dirty="0">
                <a:uFillTx/>
              </a:rPr>
              <a:t>sublevel</a:t>
            </a:r>
            <a:r>
              <a:rPr lang="en-US" dirty="0">
                <a:uFillTx/>
              </a:rPr>
              <a:t>?</a:t>
            </a:r>
          </a:p>
        </p:txBody>
      </p:sp>
      <p:pic>
        <p:nvPicPr>
          <p:cNvPr id="16386" name="Picture 2" descr="https://encrypted-tbn1.gstatic.com/images?q=tbn:ANd9GcT3bmfmr9q4JKNA4fs88aMybLbVRga3zO8gNkiHqmtMyZ1msWKUh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52600"/>
            <a:ext cx="3738562" cy="1905000"/>
          </a:xfrm>
          <a:prstGeom prst="rect">
            <a:avLst/>
          </a:prstGeom>
          <a:noFill/>
        </p:spPr>
      </p:pic>
      <p:pic>
        <p:nvPicPr>
          <p:cNvPr id="16388" name="Picture 4" descr="https://encrypted-tbn0.gstatic.com/images?q=tbn:ANd9GcTBjsFWX0ErAIB9_XkojDRD0No5dXfMl6bf1vw-S42ts5SMKD3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810000"/>
            <a:ext cx="3758639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Electron </a:t>
            </a:r>
            <a:r>
              <a:rPr lang="en-US" u="sng" dirty="0"/>
              <a:t>Orbitals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2580"/>
            <a:ext cx="4191000" cy="4879848"/>
          </a:xfrm>
        </p:spPr>
        <p:txBody>
          <a:bodyPr>
            <a:normAutofit/>
          </a:bodyPr>
          <a:lstStyle/>
          <a:p>
            <a:r>
              <a:rPr lang="en-US" u="sng" dirty="0"/>
              <a:t>Heisenberg Uncertainty Principle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Can EITHER know the momentum OR the position – never both</a:t>
            </a:r>
          </a:p>
          <a:p>
            <a:r>
              <a:rPr lang="en-US" dirty="0"/>
              <a:t>Schr</a:t>
            </a:r>
            <a:r>
              <a:rPr lang="en-US" dirty="0">
                <a:cs typeface="Times New Roman" pitchFamily="18" charset="0"/>
              </a:rPr>
              <a:t>ödinger’s wave function</a:t>
            </a:r>
          </a:p>
          <a:p>
            <a:pPr lvl="1"/>
            <a:r>
              <a:rPr lang="en-US" dirty="0">
                <a:cs typeface="Times New Roman" pitchFamily="18" charset="0"/>
              </a:rPr>
              <a:t>Describes the </a:t>
            </a:r>
            <a:r>
              <a:rPr lang="en-US" u="sng" dirty="0">
                <a:cs typeface="Times New Roman" pitchFamily="18" charset="0"/>
              </a:rPr>
              <a:t>probability of finding an electron </a:t>
            </a:r>
            <a:r>
              <a:rPr lang="en-US" dirty="0">
                <a:cs typeface="Times New Roman" pitchFamily="18" charset="0"/>
              </a:rPr>
              <a:t>in a given region of space</a:t>
            </a:r>
            <a:endParaRPr lang="en-US" dirty="0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792888"/>
              </p:ext>
            </p:extLst>
          </p:nvPr>
        </p:nvGraphicFramePr>
        <p:xfrm>
          <a:off x="1752600" y="5791200"/>
          <a:ext cx="6132513" cy="96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2654280" imgH="419040" progId="Equation.DSMT4">
                  <p:embed/>
                </p:oleObj>
              </mc:Choice>
              <mc:Fallback>
                <p:oleObj name="Equation" r:id="rId3" imgW="2654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6132513" cy="9682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4" descr="06_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592580"/>
            <a:ext cx="3480038" cy="3615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30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u="sng" dirty="0"/>
              <a:t>Electron Orbitals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91000" cy="48798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Electrons’ mass is so small they can be characterized as </a:t>
            </a:r>
            <a:r>
              <a:rPr lang="en-US" u="sng" dirty="0"/>
              <a:t>waves</a:t>
            </a:r>
          </a:p>
          <a:p>
            <a:pPr lvl="1"/>
            <a:r>
              <a:rPr lang="en-US" dirty="0"/>
              <a:t>Waves have nodes</a:t>
            </a:r>
          </a:p>
          <a:p>
            <a:pPr lvl="1"/>
            <a:r>
              <a:rPr lang="en-US" dirty="0"/>
              <a:t>Nodes give us specific </a:t>
            </a:r>
            <a:r>
              <a:rPr lang="en-US" u="sng" dirty="0"/>
              <a:t>shapes </a:t>
            </a:r>
            <a:r>
              <a:rPr lang="en-US" dirty="0"/>
              <a:t>for regions of space where </a:t>
            </a:r>
            <a:r>
              <a:rPr lang="en-US" u="sng" dirty="0"/>
              <a:t>electrons can be found</a:t>
            </a:r>
          </a:p>
          <a:p>
            <a:pPr lvl="1"/>
            <a:r>
              <a:rPr lang="en-US" dirty="0"/>
              <a:t>Atomic orbital shapes define the region of space that encompasses the probability or electron density for an electron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92852" y="1726756"/>
            <a:ext cx="2743200" cy="2322512"/>
            <a:chOff x="889000" y="4313238"/>
            <a:chExt cx="2743200" cy="2322512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889000" y="4325938"/>
              <a:ext cx="2743200" cy="1914525"/>
              <a:chOff x="560" y="2725"/>
              <a:chExt cx="1728" cy="1206"/>
            </a:xfrm>
          </p:grpSpPr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570" y="2731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286" y="2725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560" y="3308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212975" y="5189538"/>
              <a:ext cx="88900" cy="984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901700" y="4313238"/>
              <a:ext cx="2706688" cy="925512"/>
            </a:xfrm>
            <a:custGeom>
              <a:avLst/>
              <a:gdLst/>
              <a:ahLst/>
              <a:cxnLst>
                <a:cxn ang="0">
                  <a:pos x="0" y="583"/>
                </a:cxn>
                <a:cxn ang="0">
                  <a:pos x="841" y="0"/>
                </a:cxn>
                <a:cxn ang="0">
                  <a:pos x="1705" y="583"/>
                </a:cxn>
              </a:cxnLst>
              <a:rect l="0" t="0" r="r" b="b"/>
              <a:pathLst>
                <a:path w="1705" h="583">
                  <a:moveTo>
                    <a:pt x="0" y="583"/>
                  </a:moveTo>
                  <a:cubicBezTo>
                    <a:pt x="278" y="291"/>
                    <a:pt x="557" y="0"/>
                    <a:pt x="841" y="0"/>
                  </a:cubicBezTo>
                  <a:cubicBezTo>
                    <a:pt x="1125" y="0"/>
                    <a:pt x="1415" y="291"/>
                    <a:pt x="1705" y="583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1403350" y="6269038"/>
              <a:ext cx="17399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 = 0 (no node)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05552" y="4113276"/>
            <a:ext cx="2743200" cy="2479676"/>
            <a:chOff x="5465763" y="4159250"/>
            <a:chExt cx="2743200" cy="2479676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5465763" y="4343400"/>
              <a:ext cx="2743200" cy="1914525"/>
              <a:chOff x="560" y="2725"/>
              <a:chExt cx="1728" cy="1206"/>
            </a:xfrm>
          </p:grpSpPr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>
                <a:off x="570" y="2731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2286" y="2725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560" y="3308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813551" y="5207000"/>
              <a:ext cx="88900" cy="984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5473701" y="4159250"/>
              <a:ext cx="2706688" cy="2174875"/>
            </a:xfrm>
            <a:custGeom>
              <a:avLst/>
              <a:gdLst/>
              <a:ahLst/>
              <a:cxnLst>
                <a:cxn ang="0">
                  <a:pos x="0" y="688"/>
                </a:cxn>
                <a:cxn ang="0">
                  <a:pos x="421" y="97"/>
                </a:cxn>
                <a:cxn ang="0">
                  <a:pos x="1323" y="1272"/>
                </a:cxn>
                <a:cxn ang="0">
                  <a:pos x="1705" y="688"/>
                </a:cxn>
              </a:cxnLst>
              <a:rect l="0" t="0" r="r" b="b"/>
              <a:pathLst>
                <a:path w="1705" h="1370">
                  <a:moveTo>
                    <a:pt x="0" y="688"/>
                  </a:moveTo>
                  <a:cubicBezTo>
                    <a:pt x="100" y="344"/>
                    <a:pt x="201" y="0"/>
                    <a:pt x="421" y="97"/>
                  </a:cubicBezTo>
                  <a:cubicBezTo>
                    <a:pt x="641" y="194"/>
                    <a:pt x="1109" y="1174"/>
                    <a:pt x="1323" y="1272"/>
                  </a:cubicBezTo>
                  <a:cubicBezTo>
                    <a:pt x="1537" y="1370"/>
                    <a:pt x="1621" y="1029"/>
                    <a:pt x="1705" y="68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6065838" y="6272213"/>
              <a:ext cx="16129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 = 1 (1 node)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88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343400" cy="4876800"/>
          </a:xfrm>
        </p:spPr>
        <p:txBody>
          <a:bodyPr>
            <a:normAutofit/>
          </a:bodyPr>
          <a:lstStyle/>
          <a:p>
            <a:r>
              <a:rPr lang="en-US" dirty="0">
                <a:uFillTx/>
              </a:rPr>
              <a:t>Electrons are found in orbitals</a:t>
            </a:r>
          </a:p>
          <a:p>
            <a:r>
              <a:rPr lang="en-US" u="sng" dirty="0">
                <a:uFillTx/>
              </a:rPr>
              <a:t>s orbitals </a:t>
            </a:r>
            <a:r>
              <a:rPr lang="en-US" dirty="0">
                <a:uFillTx/>
              </a:rPr>
              <a:t>– sphere shaped</a:t>
            </a:r>
          </a:p>
          <a:p>
            <a:r>
              <a:rPr lang="en-US" u="sng" dirty="0">
                <a:uFillTx/>
              </a:rPr>
              <a:t>p orbitals </a:t>
            </a:r>
            <a:r>
              <a:rPr lang="en-US" dirty="0">
                <a:uFillTx/>
              </a:rPr>
              <a:t>– dumbbell shaped</a:t>
            </a:r>
          </a:p>
          <a:p>
            <a:r>
              <a:rPr lang="en-US" u="sng" dirty="0">
                <a:uFillTx/>
              </a:rPr>
              <a:t>d orbitals </a:t>
            </a:r>
            <a:r>
              <a:rPr lang="en-US" dirty="0">
                <a:uFillTx/>
              </a:rPr>
              <a:t>– balloons tied together</a:t>
            </a:r>
          </a:p>
          <a:p>
            <a:r>
              <a:rPr lang="en-US" u="sng" dirty="0">
                <a:uFillTx/>
              </a:rPr>
              <a:t>f orbitals </a:t>
            </a:r>
            <a:r>
              <a:rPr lang="en-US" dirty="0">
                <a:uFillTx/>
              </a:rPr>
              <a:t>– complicated!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are Electron </a:t>
            </a:r>
            <a:r>
              <a:rPr lang="en-US" dirty="0"/>
              <a:t>O</a:t>
            </a:r>
            <a:r>
              <a:rPr lang="en-US" dirty="0">
                <a:uFillTx/>
              </a:rPr>
              <a:t>rbitals? </a:t>
            </a:r>
          </a:p>
        </p:txBody>
      </p:sp>
      <p:pic>
        <p:nvPicPr>
          <p:cNvPr id="15362" name="Picture 2" descr="https://encrypted-tbn1.gstatic.com/images?q=tbn:ANd9GcSCi_zxqFwDjhy6Fi9SRnhskXKPCCl_KyKRDov9L6bzbd-YTrV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419845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Representation of Orbitals</a:t>
            </a:r>
            <a:br>
              <a:rPr lang="en-US" sz="3800"/>
            </a:br>
            <a:r>
              <a:rPr lang="en-US" sz="3800"/>
              <a:t>(s Orbitals)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14450" y="2998788"/>
            <a:ext cx="2743200" cy="2325132"/>
            <a:chOff x="1314450" y="2998788"/>
            <a:chExt cx="2743200" cy="23251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14450" y="3011488"/>
              <a:ext cx="2743200" cy="1914525"/>
              <a:chOff x="560" y="2725"/>
              <a:chExt cx="1728" cy="1206"/>
            </a:xfrm>
          </p:grpSpPr>
          <p:sp>
            <p:nvSpPr>
              <p:cNvPr id="40965" name="Line 5"/>
              <p:cNvSpPr>
                <a:spLocks noChangeShapeType="1"/>
              </p:cNvSpPr>
              <p:nvPr/>
            </p:nvSpPr>
            <p:spPr bwMode="auto">
              <a:xfrm>
                <a:off x="570" y="2731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6" name="Line 6"/>
              <p:cNvSpPr>
                <a:spLocks noChangeShapeType="1"/>
              </p:cNvSpPr>
              <p:nvPr/>
            </p:nvSpPr>
            <p:spPr bwMode="auto">
              <a:xfrm>
                <a:off x="2286" y="2725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7" name="Line 7"/>
              <p:cNvSpPr>
                <a:spLocks noChangeShapeType="1"/>
              </p:cNvSpPr>
              <p:nvPr/>
            </p:nvSpPr>
            <p:spPr bwMode="auto">
              <a:xfrm>
                <a:off x="560" y="3308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2638425" y="3875088"/>
              <a:ext cx="88900" cy="984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1327150" y="2998788"/>
              <a:ext cx="2706688" cy="925512"/>
            </a:xfrm>
            <a:custGeom>
              <a:avLst/>
              <a:gdLst/>
              <a:ahLst/>
              <a:cxnLst>
                <a:cxn ang="0">
                  <a:pos x="0" y="583"/>
                </a:cxn>
                <a:cxn ang="0">
                  <a:pos x="841" y="0"/>
                </a:cxn>
                <a:cxn ang="0">
                  <a:pos x="1705" y="583"/>
                </a:cxn>
              </a:cxnLst>
              <a:rect l="0" t="0" r="r" b="b"/>
              <a:pathLst>
                <a:path w="1705" h="583">
                  <a:moveTo>
                    <a:pt x="0" y="583"/>
                  </a:moveTo>
                  <a:cubicBezTo>
                    <a:pt x="278" y="291"/>
                    <a:pt x="557" y="0"/>
                    <a:pt x="841" y="0"/>
                  </a:cubicBezTo>
                  <a:cubicBezTo>
                    <a:pt x="1125" y="0"/>
                    <a:pt x="1415" y="291"/>
                    <a:pt x="1705" y="583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1828800" y="4954588"/>
              <a:ext cx="18293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 = 1 (no node)</a:t>
              </a:r>
            </a:p>
          </p:txBody>
        </p:sp>
      </p:grpSp>
      <p:pic>
        <p:nvPicPr>
          <p:cNvPr id="40972" name="Picture 12" descr="06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5413" y="1695450"/>
            <a:ext cx="2362200" cy="4948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509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</a:t>
            </a:r>
            <a:r>
              <a:rPr lang="en-US" dirty="0" err="1"/>
              <a:t>Orbitals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86966" y="1792143"/>
            <a:ext cx="2743200" cy="2451123"/>
            <a:chOff x="3086966" y="1792143"/>
            <a:chExt cx="2743200" cy="2451123"/>
          </a:xfrm>
        </p:grpSpPr>
        <p:grpSp>
          <p:nvGrpSpPr>
            <p:cNvPr id="12" name="Group 11"/>
            <p:cNvGrpSpPr/>
            <p:nvPr/>
          </p:nvGrpSpPr>
          <p:grpSpPr>
            <a:xfrm>
              <a:off x="3086966" y="1792143"/>
              <a:ext cx="2743200" cy="2174875"/>
              <a:chOff x="3076575" y="1470025"/>
              <a:chExt cx="2743200" cy="2174875"/>
            </a:xfrm>
          </p:grpSpPr>
          <p:grpSp>
            <p:nvGrpSpPr>
              <p:cNvPr id="3" name="Group 11"/>
              <p:cNvGrpSpPr>
                <a:grpSpLocks/>
              </p:cNvGrpSpPr>
              <p:nvPr/>
            </p:nvGrpSpPr>
            <p:grpSpPr bwMode="auto">
              <a:xfrm>
                <a:off x="3076575" y="1654175"/>
                <a:ext cx="2743200" cy="1914525"/>
                <a:chOff x="560" y="2725"/>
                <a:chExt cx="1728" cy="1206"/>
              </a:xfrm>
            </p:grpSpPr>
            <p:sp>
              <p:nvSpPr>
                <p:cNvPr id="43020" name="Line 12"/>
                <p:cNvSpPr>
                  <a:spLocks noChangeShapeType="1"/>
                </p:cNvSpPr>
                <p:nvPr/>
              </p:nvSpPr>
              <p:spPr bwMode="auto">
                <a:xfrm>
                  <a:off x="570" y="2731"/>
                  <a:ext cx="0" cy="1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1" name="Line 13"/>
                <p:cNvSpPr>
                  <a:spLocks noChangeShapeType="1"/>
                </p:cNvSpPr>
                <p:nvPr/>
              </p:nvSpPr>
              <p:spPr bwMode="auto">
                <a:xfrm>
                  <a:off x="2286" y="2725"/>
                  <a:ext cx="0" cy="1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2" name="Line 14"/>
                <p:cNvSpPr>
                  <a:spLocks noChangeShapeType="1"/>
                </p:cNvSpPr>
                <p:nvPr/>
              </p:nvSpPr>
              <p:spPr bwMode="auto">
                <a:xfrm>
                  <a:off x="560" y="3308"/>
                  <a:ext cx="17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23" name="Oval 15"/>
              <p:cNvSpPr>
                <a:spLocks noChangeArrowheads="1"/>
              </p:cNvSpPr>
              <p:nvPr/>
            </p:nvSpPr>
            <p:spPr bwMode="auto">
              <a:xfrm>
                <a:off x="4424363" y="2517775"/>
                <a:ext cx="88900" cy="9842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Freeform 16"/>
              <p:cNvSpPr>
                <a:spLocks/>
              </p:cNvSpPr>
              <p:nvPr/>
            </p:nvSpPr>
            <p:spPr bwMode="auto">
              <a:xfrm>
                <a:off x="3084513" y="1470025"/>
                <a:ext cx="2706688" cy="2174875"/>
              </a:xfrm>
              <a:custGeom>
                <a:avLst/>
                <a:gdLst/>
                <a:ahLst/>
                <a:cxnLst>
                  <a:cxn ang="0">
                    <a:pos x="0" y="688"/>
                  </a:cxn>
                  <a:cxn ang="0">
                    <a:pos x="421" y="97"/>
                  </a:cxn>
                  <a:cxn ang="0">
                    <a:pos x="1323" y="1272"/>
                  </a:cxn>
                  <a:cxn ang="0">
                    <a:pos x="1705" y="688"/>
                  </a:cxn>
                </a:cxnLst>
                <a:rect l="0" t="0" r="r" b="b"/>
                <a:pathLst>
                  <a:path w="1705" h="1370">
                    <a:moveTo>
                      <a:pt x="0" y="688"/>
                    </a:moveTo>
                    <a:cubicBezTo>
                      <a:pt x="100" y="344"/>
                      <a:pt x="201" y="0"/>
                      <a:pt x="421" y="97"/>
                    </a:cubicBezTo>
                    <a:cubicBezTo>
                      <a:pt x="641" y="194"/>
                      <a:pt x="1109" y="1174"/>
                      <a:pt x="1323" y="1272"/>
                    </a:cubicBezTo>
                    <a:cubicBezTo>
                      <a:pt x="1537" y="1370"/>
                      <a:pt x="1621" y="1029"/>
                      <a:pt x="1705" y="688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3697432" y="3873934"/>
              <a:ext cx="17027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 = 2 (1 node)</a:t>
              </a:r>
            </a:p>
          </p:txBody>
        </p:sp>
      </p:grpSp>
      <p:pic>
        <p:nvPicPr>
          <p:cNvPr id="43027" name="Picture 19" descr="06_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564" y="4205049"/>
            <a:ext cx="6802438" cy="2652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35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 and f Orbitals</a:t>
            </a:r>
          </a:p>
        </p:txBody>
      </p:sp>
      <p:pic>
        <p:nvPicPr>
          <p:cNvPr id="45060" name="Picture 4" descr="06_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450" y="1768475"/>
            <a:ext cx="6372225" cy="4770438"/>
          </a:xfrm>
          <a:prstGeom prst="rect">
            <a:avLst/>
          </a:prstGeom>
          <a:noFill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361238" y="3690938"/>
            <a:ext cx="1257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 = 3</a:t>
            </a:r>
          </a:p>
          <a:p>
            <a:r>
              <a:rPr lang="en-US" sz="2400" dirty="0"/>
              <a:t>2 nodes</a:t>
            </a:r>
          </a:p>
        </p:txBody>
      </p:sp>
    </p:spTree>
    <p:extLst>
      <p:ext uri="{BB962C8B-B14F-4D97-AF65-F5344CB8AC3E}">
        <p14:creationId xmlns:p14="http://schemas.microsoft.com/office/powerpoint/2010/main" val="143346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13634</TotalTime>
  <Words>336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Clarity</vt:lpstr>
      <vt:lpstr>Equation</vt:lpstr>
      <vt:lpstr>Chem – 2 – Go </vt:lpstr>
      <vt:lpstr>Learning Target</vt:lpstr>
      <vt:lpstr>What is an energy sublevel?</vt:lpstr>
      <vt:lpstr>What are Electron Orbitals?</vt:lpstr>
      <vt:lpstr>What are Electron Orbitals?</vt:lpstr>
      <vt:lpstr>What are Electron Orbitals? </vt:lpstr>
      <vt:lpstr>Representation of Orbitals (s Orbitals)</vt:lpstr>
      <vt:lpstr>p Orbitals</vt:lpstr>
      <vt:lpstr>d and f Orbitals</vt:lpstr>
      <vt:lpstr>f Orbitals</vt:lpstr>
      <vt:lpstr>Electron Configuration </vt:lpstr>
      <vt:lpstr>What is the Aufbau principle?</vt:lpstr>
      <vt:lpstr>What is the Pauli exclusion principle?</vt:lpstr>
      <vt:lpstr>What is Hund’s rule?</vt:lpstr>
      <vt:lpstr>What are the orbital sublevels?  </vt:lpstr>
      <vt:lpstr>Electron Configuration Practice</vt:lpstr>
      <vt:lpstr>Electron Configuration Practice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Periodic table</dc:title>
  <dc:creator>Ashley</dc:creator>
  <cp:lastModifiedBy>Susan Phillips</cp:lastModifiedBy>
  <cp:revision>113</cp:revision>
  <cp:lastPrinted>2018-02-08T17:08:00Z</cp:lastPrinted>
  <dcterms:created xsi:type="dcterms:W3CDTF">2015-08-20T00:45:07Z</dcterms:created>
  <dcterms:modified xsi:type="dcterms:W3CDTF">2018-02-08T17:08:07Z</dcterms:modified>
</cp:coreProperties>
</file>