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656" r:id="rId3"/>
    <p:sldId id="362" r:id="rId4"/>
    <p:sldId id="364" r:id="rId5"/>
    <p:sldId id="482" r:id="rId6"/>
    <p:sldId id="366" r:id="rId7"/>
    <p:sldId id="367" r:id="rId8"/>
    <p:sldId id="368" r:id="rId9"/>
    <p:sldId id="369" r:id="rId10"/>
    <p:sldId id="370" r:id="rId11"/>
  </p:sldIdLst>
  <p:sldSz cx="9144000" cy="6858000" type="screen4x3"/>
  <p:notesSz cx="700405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38" autoAdjust="0"/>
    <p:restoredTop sz="94660"/>
  </p:normalViewPr>
  <p:slideViewPr>
    <p:cSldViewPr>
      <p:cViewPr varScale="1">
        <p:scale>
          <a:sx n="103" d="100"/>
          <a:sy n="103" d="100"/>
        </p:scale>
        <p:origin x="40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088" cy="461169"/>
          </a:xfrm>
          <a:prstGeom prst="rect">
            <a:avLst/>
          </a:prstGeom>
        </p:spPr>
        <p:txBody>
          <a:bodyPr vert="horz" lIns="92720" tIns="46360" rIns="92720" bIns="4636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7341" y="0"/>
            <a:ext cx="3035088" cy="461169"/>
          </a:xfrm>
          <a:prstGeom prst="rect">
            <a:avLst/>
          </a:prstGeom>
        </p:spPr>
        <p:txBody>
          <a:bodyPr vert="horz" lIns="92720" tIns="46360" rIns="92720" bIns="46360" rtlCol="0"/>
          <a:lstStyle>
            <a:lvl1pPr algn="r">
              <a:defRPr sz="1200"/>
            </a:lvl1pPr>
          </a:lstStyle>
          <a:p>
            <a:fld id="{D1E3B243-B609-4D5B-8F69-F78CB961C8D8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3275" cy="3459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20" tIns="46360" rIns="92720" bIns="4636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05" y="4381103"/>
            <a:ext cx="5603240" cy="4150519"/>
          </a:xfrm>
          <a:prstGeom prst="rect">
            <a:avLst/>
          </a:prstGeom>
        </p:spPr>
        <p:txBody>
          <a:bodyPr vert="horz" lIns="92720" tIns="46360" rIns="92720" bIns="4636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0605"/>
            <a:ext cx="3035088" cy="461169"/>
          </a:xfrm>
          <a:prstGeom prst="rect">
            <a:avLst/>
          </a:prstGeom>
        </p:spPr>
        <p:txBody>
          <a:bodyPr vert="horz" lIns="92720" tIns="46360" rIns="92720" bIns="4636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7341" y="8760605"/>
            <a:ext cx="3035088" cy="461169"/>
          </a:xfrm>
          <a:prstGeom prst="rect">
            <a:avLst/>
          </a:prstGeom>
        </p:spPr>
        <p:txBody>
          <a:bodyPr vert="horz" lIns="92720" tIns="46360" rIns="92720" bIns="46360" rtlCol="0" anchor="b"/>
          <a:lstStyle>
            <a:lvl1pPr algn="r">
              <a:defRPr sz="1200"/>
            </a:lvl1pPr>
          </a:lstStyle>
          <a:p>
            <a:fld id="{43F36683-8AE5-4D99-AA03-83F328211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875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7C0F0-DBE1-471C-B62A-BA6DB1914584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C7703-480F-4995-A9B7-AFE68877509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7C0F0-DBE1-471C-B62A-BA6DB1914584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C7703-480F-4995-A9B7-AFE6887750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7C0F0-DBE1-471C-B62A-BA6DB1914584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C7703-480F-4995-A9B7-AFE6887750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7C0F0-DBE1-471C-B62A-BA6DB1914584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C7703-480F-4995-A9B7-AFE6887750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7C0F0-DBE1-471C-B62A-BA6DB1914584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C7703-480F-4995-A9B7-AFE68877509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7C0F0-DBE1-471C-B62A-BA6DB1914584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C7703-480F-4995-A9B7-AFE6887750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7C0F0-DBE1-471C-B62A-BA6DB1914584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C7703-480F-4995-A9B7-AFE688775098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7C0F0-DBE1-471C-B62A-BA6DB1914584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C7703-480F-4995-A9B7-AFE6887750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7C0F0-DBE1-471C-B62A-BA6DB1914584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C7703-480F-4995-A9B7-AFE6887750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7C0F0-DBE1-471C-B62A-BA6DB1914584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C7703-480F-4995-A9B7-AFE68877509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7C0F0-DBE1-471C-B62A-BA6DB1914584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C7703-480F-4995-A9B7-AFE6887750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387C0F0-DBE1-471C-B62A-BA6DB1914584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3FC7703-480F-4995-A9B7-AFE68877509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Chem</a:t>
            </a:r>
            <a:r>
              <a:rPr lang="en-US"/>
              <a:t> </a:t>
            </a:r>
            <a:r>
              <a:rPr lang="en-US" smtClean="0"/>
              <a:t>UNIT 4</a:t>
            </a:r>
            <a:r>
              <a:rPr lang="en-US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Lesson</a:t>
            </a:r>
            <a:r>
              <a:rPr lang="en-US"/>
              <a:t>: Intermolecular Forces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5996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Big Idea: Measuring IMFs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000" dirty="0"/>
              <a:t>Boiling point and melting point are a way to measure the strength of intermolecular forces</a:t>
            </a:r>
          </a:p>
          <a:p>
            <a:r>
              <a:rPr lang="en-US" sz="3000" b="1" u="sng" dirty="0"/>
              <a:t>Stronger intermolecular forces = higher boiling point and melting point</a:t>
            </a:r>
          </a:p>
          <a:p>
            <a:endParaRPr lang="en-US" sz="3000" dirty="0"/>
          </a:p>
          <a:p>
            <a:r>
              <a:rPr lang="en-US" sz="3000" dirty="0"/>
              <a:t>Think about it – the forces are STRONGER so it takes MORE energy to break the bonds to cause melting or boiling </a:t>
            </a:r>
          </a:p>
        </p:txBody>
      </p:sp>
    </p:spTree>
    <p:extLst>
      <p:ext uri="{BB962C8B-B14F-4D97-AF65-F5344CB8AC3E}">
        <p14:creationId xmlns:p14="http://schemas.microsoft.com/office/powerpoint/2010/main" val="4111557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Target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SWBAT explain the effects of the </a:t>
            </a:r>
            <a:r>
              <a:rPr lang="en-US" sz="4000" u="sng" dirty="0"/>
              <a:t>intermolecular forces</a:t>
            </a:r>
            <a:r>
              <a:rPr lang="en-US" sz="4000" dirty="0"/>
              <a:t> on the different phases of matter </a:t>
            </a:r>
          </a:p>
        </p:txBody>
      </p:sp>
    </p:spTree>
    <p:extLst>
      <p:ext uri="{BB962C8B-B14F-4D97-AF65-F5344CB8AC3E}">
        <p14:creationId xmlns:p14="http://schemas.microsoft.com/office/powerpoint/2010/main" val="3655686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forces exist in compounds?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73563"/>
          </a:xfrm>
        </p:spPr>
        <p:txBody>
          <a:bodyPr>
            <a:noAutofit/>
          </a:bodyPr>
          <a:lstStyle/>
          <a:p>
            <a:r>
              <a:rPr lang="en-US" sz="2800" dirty="0"/>
              <a:t>There are 2 types of attraction in molecules</a:t>
            </a:r>
          </a:p>
          <a:p>
            <a:pPr lvl="1"/>
            <a:r>
              <a:rPr lang="en-US" sz="2400" u="sng" dirty="0"/>
              <a:t>Intramolecular &amp; Intermolecular</a:t>
            </a:r>
            <a:endParaRPr lang="en-US" sz="2400" dirty="0"/>
          </a:p>
          <a:p>
            <a:r>
              <a:rPr lang="en-US" sz="2800" dirty="0"/>
              <a:t>We’ve already learned about </a:t>
            </a:r>
            <a:r>
              <a:rPr lang="en-US" sz="2800" dirty="0" err="1"/>
              <a:t>intramolecular</a:t>
            </a:r>
            <a:r>
              <a:rPr lang="en-US" sz="2800" dirty="0"/>
              <a:t> bonds</a:t>
            </a:r>
          </a:p>
          <a:p>
            <a:pPr lvl="1"/>
            <a:r>
              <a:rPr lang="en-US" sz="2400" dirty="0"/>
              <a:t>Ionic, polar, non-polar</a:t>
            </a:r>
          </a:p>
          <a:p>
            <a:r>
              <a:rPr lang="en-US" sz="2800" dirty="0"/>
              <a:t>Intermolecular forces (IMFs) have to do with the attraction between </a:t>
            </a:r>
            <a:r>
              <a:rPr lang="en-US" sz="2800" u="sng" dirty="0"/>
              <a:t>MOLECULES</a:t>
            </a:r>
            <a:r>
              <a:rPr lang="en-US" sz="2800" dirty="0"/>
              <a:t> (rather than the attraction between ATOMS in a molecule)</a:t>
            </a:r>
          </a:p>
          <a:p>
            <a:r>
              <a:rPr lang="en-US" sz="2800" b="1" u="sng" dirty="0" err="1"/>
              <a:t>Intramolecular</a:t>
            </a:r>
            <a:r>
              <a:rPr lang="en-US" sz="2800" b="1" u="sng" dirty="0"/>
              <a:t> forces are stronger than intermolecular forces </a:t>
            </a:r>
          </a:p>
        </p:txBody>
      </p:sp>
    </p:spTree>
    <p:extLst>
      <p:ext uri="{BB962C8B-B14F-4D97-AF65-F5344CB8AC3E}">
        <p14:creationId xmlns:p14="http://schemas.microsoft.com/office/powerpoint/2010/main" val="4153290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</a:t>
            </a:r>
            <a:r>
              <a:rPr lang="en-US" u="sng" dirty="0"/>
              <a:t>Intermolecular Forces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sz="3200" b="1" u="sng" dirty="0"/>
              <a:t>Forces of attraction or repulsion which act between neighboring molecules </a:t>
            </a:r>
          </a:p>
          <a:p>
            <a:r>
              <a:rPr lang="en-US" sz="3200" dirty="0"/>
              <a:t>IMFS you are responsible for knowing:</a:t>
            </a:r>
            <a:r>
              <a:rPr lang="en-US" sz="2800" dirty="0"/>
              <a:t>	</a:t>
            </a:r>
          </a:p>
          <a:p>
            <a:pPr lvl="1"/>
            <a:r>
              <a:rPr lang="en-US" sz="2800" dirty="0"/>
              <a:t>Dipole – dipole attractions</a:t>
            </a:r>
          </a:p>
          <a:p>
            <a:pPr lvl="1"/>
            <a:r>
              <a:rPr lang="en-US" sz="2800" dirty="0"/>
              <a:t>Hydrogen bonding		</a:t>
            </a:r>
          </a:p>
          <a:p>
            <a:pPr lvl="1"/>
            <a:r>
              <a:rPr lang="en-US" sz="2800" dirty="0"/>
              <a:t>London dispersion forces </a:t>
            </a:r>
          </a:p>
          <a:p>
            <a:pPr lvl="1"/>
            <a:r>
              <a:rPr lang="en-US" sz="2800" dirty="0"/>
              <a:t>Ionic </a:t>
            </a:r>
          </a:p>
          <a:p>
            <a:pPr lvl="1"/>
            <a:r>
              <a:rPr lang="en-US" sz="2800" dirty="0"/>
              <a:t>Covalent 	</a:t>
            </a:r>
          </a:p>
          <a:p>
            <a:pPr lvl="1"/>
            <a:r>
              <a:rPr lang="en-US" sz="2800" dirty="0"/>
              <a:t>Metallic </a:t>
            </a:r>
          </a:p>
        </p:txBody>
      </p:sp>
    </p:spTree>
    <p:extLst>
      <p:ext uri="{BB962C8B-B14F-4D97-AF65-F5344CB8AC3E}">
        <p14:creationId xmlns:p14="http://schemas.microsoft.com/office/powerpoint/2010/main" val="2787590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Define </a:t>
            </a:r>
            <a:r>
              <a:rPr lang="en-US" u="sng" dirty="0"/>
              <a:t>Dipole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 molecule that has a </a:t>
            </a:r>
            <a:r>
              <a:rPr lang="en-US" u="sng" dirty="0"/>
              <a:t>positive charge </a:t>
            </a:r>
            <a:r>
              <a:rPr lang="en-US" dirty="0"/>
              <a:t>at one end and a </a:t>
            </a:r>
            <a:r>
              <a:rPr lang="en-US" u="sng" dirty="0"/>
              <a:t>negative charge</a:t>
            </a:r>
            <a:r>
              <a:rPr lang="en-US" dirty="0"/>
              <a:t> at the other</a:t>
            </a:r>
          </a:p>
          <a:p>
            <a:endParaRPr lang="en-US" dirty="0"/>
          </a:p>
          <a:p>
            <a:r>
              <a:rPr lang="en-US" dirty="0"/>
              <a:t>Caused by the </a:t>
            </a:r>
            <a:r>
              <a:rPr lang="en-US" u="sng" dirty="0"/>
              <a:t>movement of electrons</a:t>
            </a:r>
            <a:r>
              <a:rPr lang="en-US" dirty="0"/>
              <a:t> and the </a:t>
            </a:r>
            <a:r>
              <a:rPr lang="en-US" u="sng" dirty="0"/>
              <a:t>electronegativity</a:t>
            </a:r>
            <a:r>
              <a:rPr lang="en-US" dirty="0"/>
              <a:t> of an element</a:t>
            </a:r>
          </a:p>
        </p:txBody>
      </p:sp>
      <p:pic>
        <p:nvPicPr>
          <p:cNvPr id="1026" name="Picture 2" descr="Image result for dipole chemistry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533400"/>
            <a:ext cx="3733800" cy="3919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dipole chemistr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89" r="20995" b="31398"/>
          <a:stretch/>
        </p:blipFill>
        <p:spPr bwMode="auto">
          <a:xfrm>
            <a:off x="4724400" y="5020056"/>
            <a:ext cx="4127699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4425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</a:t>
            </a:r>
            <a:r>
              <a:rPr lang="en-US" u="sng" dirty="0"/>
              <a:t>London Dispersion </a:t>
            </a:r>
            <a:r>
              <a:rPr lang="en-US" dirty="0"/>
              <a:t>Force?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0"/>
            <a:ext cx="4069672" cy="4605529"/>
          </a:xfrm>
        </p:spPr>
        <p:txBody>
          <a:bodyPr>
            <a:normAutofit/>
          </a:bodyPr>
          <a:lstStyle/>
          <a:p>
            <a:r>
              <a:rPr lang="en-US" b="1" u="sng" dirty="0"/>
              <a:t>Forces of attraction that exist between SMALL dipoles in non-polar molecules </a:t>
            </a:r>
          </a:p>
          <a:p>
            <a:r>
              <a:rPr lang="en-US" dirty="0"/>
              <a:t>Small dipoles are created by the movement of electrons in the atom</a:t>
            </a:r>
          </a:p>
        </p:txBody>
      </p:sp>
      <p:pic>
        <p:nvPicPr>
          <p:cNvPr id="1026" name="Picture 2" descr="http://t2.gstatic.com/images?q=tbn:ANd9GcQgjhj59v4LgGq5lINKjTaikLJiNXG3F2BNqrqAg662TmVqlDZy:www.chem.purdue.edu/gchelp/liquids/symunsym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590800"/>
            <a:ext cx="4357935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1141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</a:t>
            </a:r>
            <a:r>
              <a:rPr lang="en-US" u="sng" dirty="0"/>
              <a:t>Dipole – Dipole </a:t>
            </a:r>
            <a:r>
              <a:rPr lang="en-US" dirty="0"/>
              <a:t>Attraction?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8413072" cy="1100329"/>
          </a:xfrm>
        </p:spPr>
        <p:txBody>
          <a:bodyPr>
            <a:normAutofit/>
          </a:bodyPr>
          <a:lstStyle/>
          <a:p>
            <a:r>
              <a:rPr lang="en-US" sz="3200" b="1" u="sng" dirty="0"/>
              <a:t>Attractive forces between polar molecules</a:t>
            </a:r>
          </a:p>
        </p:txBody>
      </p: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1066800" y="3003550"/>
            <a:ext cx="7315200" cy="3513138"/>
            <a:chOff x="576" y="1627"/>
            <a:chExt cx="4608" cy="2213"/>
          </a:xfrm>
        </p:grpSpPr>
        <p:pic>
          <p:nvPicPr>
            <p:cNvPr id="11" name="Picture 1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2996" b="11998"/>
            <a:stretch>
              <a:fillRect/>
            </a:stretch>
          </p:blipFill>
          <p:spPr bwMode="auto">
            <a:xfrm>
              <a:off x="576" y="1938"/>
              <a:ext cx="4608" cy="19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2" name="Text Box 6"/>
            <p:cNvSpPr txBox="1">
              <a:spLocks noChangeArrowheads="1"/>
            </p:cNvSpPr>
            <p:nvPr/>
          </p:nvSpPr>
          <p:spPr bwMode="auto">
            <a:xfrm>
              <a:off x="1130" y="1627"/>
              <a:ext cx="35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/>
                <a:t>Orientation of Polar Molecules in a Solid</a:t>
              </a:r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2686050" y="3568700"/>
            <a:ext cx="4076700" cy="2984500"/>
            <a:chOff x="1560" y="1968"/>
            <a:chExt cx="2568" cy="1880"/>
          </a:xfrm>
        </p:grpSpPr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1560" y="1968"/>
              <a:ext cx="1056" cy="672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3072" y="1968"/>
              <a:ext cx="1056" cy="672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6" name="Oval 15"/>
            <p:cNvSpPr>
              <a:spLocks noChangeArrowheads="1"/>
            </p:cNvSpPr>
            <p:nvPr/>
          </p:nvSpPr>
          <p:spPr bwMode="auto">
            <a:xfrm>
              <a:off x="3072" y="2584"/>
              <a:ext cx="1056" cy="672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" name="Oval 16"/>
            <p:cNvSpPr>
              <a:spLocks noChangeArrowheads="1"/>
            </p:cNvSpPr>
            <p:nvPr/>
          </p:nvSpPr>
          <p:spPr bwMode="auto">
            <a:xfrm>
              <a:off x="1560" y="2584"/>
              <a:ext cx="1056" cy="672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3072" y="3176"/>
              <a:ext cx="1056" cy="672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" name="Oval 18"/>
            <p:cNvSpPr>
              <a:spLocks noChangeArrowheads="1"/>
            </p:cNvSpPr>
            <p:nvPr/>
          </p:nvSpPr>
          <p:spPr bwMode="auto">
            <a:xfrm>
              <a:off x="1560" y="3168"/>
              <a:ext cx="1056" cy="672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27317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</a:t>
            </a:r>
            <a:r>
              <a:rPr lang="en-US" u="sng" dirty="0"/>
              <a:t>Hydrogen</a:t>
            </a:r>
            <a:r>
              <a:rPr lang="en-US" dirty="0"/>
              <a:t> Bonding?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0"/>
            <a:ext cx="4222072" cy="4681729"/>
          </a:xfrm>
        </p:spPr>
        <p:txBody>
          <a:bodyPr>
            <a:noAutofit/>
          </a:bodyPr>
          <a:lstStyle/>
          <a:p>
            <a:r>
              <a:rPr lang="en-US" sz="3600" b="1" dirty="0"/>
              <a:t>Special type of </a:t>
            </a:r>
            <a:r>
              <a:rPr lang="en-US" sz="3600" b="1" u="sng" dirty="0"/>
              <a:t>dipole – dipole</a:t>
            </a:r>
          </a:p>
          <a:p>
            <a:r>
              <a:rPr lang="en-US" sz="3600" b="1" dirty="0"/>
              <a:t>VERY STRONG</a:t>
            </a:r>
          </a:p>
          <a:p>
            <a:r>
              <a:rPr lang="en-US" sz="3600" b="1" dirty="0"/>
              <a:t>Occurs when </a:t>
            </a:r>
            <a:r>
              <a:rPr lang="en-US" sz="3600" b="1" u="sng" dirty="0"/>
              <a:t>F, O, or N</a:t>
            </a:r>
            <a:r>
              <a:rPr lang="en-US" sz="3600" b="1" dirty="0"/>
              <a:t> are bonded to H</a:t>
            </a:r>
          </a:p>
          <a:p>
            <a:pPr lvl="1"/>
            <a:r>
              <a:rPr lang="en-US" sz="2800" b="1" i="1" dirty="0"/>
              <a:t>“H bonding is FON”</a:t>
            </a:r>
          </a:p>
          <a:p>
            <a:endParaRPr lang="en-US" sz="3600" b="1" u="sng" dirty="0"/>
          </a:p>
        </p:txBody>
      </p:sp>
      <p:pic>
        <p:nvPicPr>
          <p:cNvPr id="5" name="Content Placeholder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4" t="2777"/>
          <a:stretch>
            <a:fillRect/>
          </a:stretch>
        </p:blipFill>
        <p:spPr bwMode="auto">
          <a:xfrm>
            <a:off x="4648200" y="2155868"/>
            <a:ext cx="4038600" cy="3533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9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Strength of Forces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2800" b="1" u="sng" dirty="0"/>
          </a:p>
          <a:p>
            <a:pPr algn="ctr"/>
            <a:r>
              <a:rPr lang="en-US" sz="5400" b="1" u="sng" dirty="0"/>
              <a:t>London dispersion &lt;&lt; Dipole – Dipole &lt; Hydrogen</a:t>
            </a:r>
          </a:p>
        </p:txBody>
      </p:sp>
    </p:spTree>
    <p:extLst>
      <p:ext uri="{BB962C8B-B14F-4D97-AF65-F5344CB8AC3E}">
        <p14:creationId xmlns:p14="http://schemas.microsoft.com/office/powerpoint/2010/main" val="25947827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18045</TotalTime>
  <Words>278</Words>
  <Application>Microsoft Office PowerPoint</Application>
  <PresentationFormat>On-screen Show (4:3)</PresentationFormat>
  <Paragraphs>43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Clarity</vt:lpstr>
      <vt:lpstr>Chem UNIT 4 </vt:lpstr>
      <vt:lpstr>Learning Target</vt:lpstr>
      <vt:lpstr>What forces exist in compounds?</vt:lpstr>
      <vt:lpstr>What are Intermolecular Forces?</vt:lpstr>
      <vt:lpstr>Define Dipole</vt:lpstr>
      <vt:lpstr>What is a London Dispersion Force? </vt:lpstr>
      <vt:lpstr>What is Dipole – Dipole Attraction? </vt:lpstr>
      <vt:lpstr>What is Hydrogen Bonding? </vt:lpstr>
      <vt:lpstr>Strength of Forces </vt:lpstr>
      <vt:lpstr>Big Idea: Measuring IMFs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4: Equilibrium</dc:title>
  <dc:creator>Ashley</dc:creator>
  <cp:lastModifiedBy>Susan Phillips</cp:lastModifiedBy>
  <cp:revision>242</cp:revision>
  <cp:lastPrinted>2016-05-03T13:12:43Z</cp:lastPrinted>
  <dcterms:created xsi:type="dcterms:W3CDTF">2015-11-24T19:37:36Z</dcterms:created>
  <dcterms:modified xsi:type="dcterms:W3CDTF">2018-03-08T00:41:13Z</dcterms:modified>
</cp:coreProperties>
</file>