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D427E-E3D0-4583-92FD-5F5243B3A2B9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B4823-1C7B-4B7F-805C-436D44F3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E1A4E9F-B517-426D-A240-ADCCAEC7DF5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711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0F3E706-82A6-4CA9-8D49-39DDCDF2F2C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730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1FD672B-3E3D-449D-9A61-FF676895F89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058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7427B31-D365-41D1-8B2A-FCD33669753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372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0D75DFD-4425-445E-B275-A692AF7F71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5800"/>
            <a:ext cx="6091237" cy="3427413"/>
          </a:xfrm>
          <a:solidFill>
            <a:srgbClr val="FFFFFF"/>
          </a:solidFill>
          <a:ln/>
        </p:spPr>
      </p:sp>
      <p:sp>
        <p:nvSpPr>
          <p:cNvPr id="3072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47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5092741-A783-4D1E-97B4-D37BB1FD2B2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5333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2527DF7-F26F-47D3-A6F9-383F7755129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2377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919FDD4-84EC-4D6B-A9F2-D3F77E03AE7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463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E711314-C7DA-4968-A546-C9E5B416A8B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997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9493C28-5195-4C7A-839B-148B2A8E56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895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69212B7-A449-42CB-A760-8730FBE381A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59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73B0BF1-7A42-4B3C-A6C0-9A771817703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9700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7E8A4FC-9A2A-4A97-998C-A49AF19CC9C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200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9072F24-EB59-4A1A-89B1-4C7FF6387FD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1768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BF46952-8B29-4CB7-A225-EBCA3178B48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917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9E57697-CBE6-4F52-B60F-01614DFC59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6475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FC6C41A-267E-4959-AAF2-916B11E377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0696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8BD3457-EFDE-4911-AC82-720833DF85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237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4DC3F48-4DF9-47DF-A82D-3895F809B0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9614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ED1954B-1FEB-4D3E-A7E3-344A0A634C5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54490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5540FD9-BDA0-44BF-ADE7-A1A04F66302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6201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3627435-40F4-4961-B474-2264E9E82ED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504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1781DE4-95F2-4F72-8602-B71265F087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9098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BF905E5-88A1-4D5F-B4D0-4863B0A6C4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32602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9B42BAE-50D6-4263-8DE4-87581AAF9AA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3542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225F4CD-A0BE-4A09-B8E9-6964004C63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7394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ABD2F95-FC98-4A15-9A11-F5C1AD50059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7257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A64E454-6594-40A7-B66E-A729736A2F2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403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C52288A-5E8F-40D4-B21E-1E62750EE30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16149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1B87E90-062B-403E-84A2-55B35A5E60E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8206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CAEDDA-472D-4589-8B61-1F572AF2F78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7855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01CCB3D-1F37-45AB-A5DC-4D4D080602D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5294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BECAFBB-BD0A-48FE-91D3-8077B237056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709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FFABBA8-F441-4DD0-992A-8DF3796D1A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846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790445-1D44-4D36-905A-8575DEFC9B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051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4737B01-2416-4F20-BBA1-8F46A94DD69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2261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3F82866-5335-4820-9041-43BFC146573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1842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1BD3684-3171-4780-B295-1057273CC51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2996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8385614-C51E-402D-8455-3EFFD4C6201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1106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8408317-5421-4ABE-946F-18916B1B79E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76891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206AEC2-03B7-4E33-955D-7F2D1BCDED7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6838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D5E22CA-8D10-45B0-9CC6-CF603F98D60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86282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3B7F580-200F-48C5-9440-C755128AAE8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0299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E440C4A-745A-4E9A-99F1-94E45AD3A87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612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B099450-0ACA-47AF-863A-07FC58E5BF6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5713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1D3B08C-3F4D-477C-ADDE-BE8F997FF8D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8747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E2F7CD8-CAC6-4B19-8C21-14A356FC29E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3653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0150AF1-9417-418C-96E5-9314748EBB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70639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F9F77730-AA85-4EFE-93C1-00AA00A3F9C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35110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E211583-2B26-40F8-9C6B-BEE30FB2E4D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6514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32B4B7F-BAAB-42D8-88CA-4C51800B300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75088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C5C4A24-C7E9-4F02-A59F-7880658CF35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97937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30574A1-1D50-42D9-A32F-6B51FC15B91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45485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ED6DC9E-AEAF-482C-B1FE-0D5E015F598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35409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4F943A1-C9A0-4D65-AD09-7417A737981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5B5B3C4-9B6B-47B9-A46E-4314D51F647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69282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CE720CB-0E53-49F3-9726-6D72B9D69E9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83028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7657A33-1C60-4F30-AAFA-D9A84151136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708699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8CF6F34-C97B-409C-93B2-299108BFE1D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9091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D09FF08-765E-4F20-B8D9-02324ABADF1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20218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8862317-F224-4F3F-A3F1-A88AAC45F8F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5771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F07733C-2269-4E40-9B6A-C4A59CE87CD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674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3DAAAAE-5D47-4136-B79C-1346560C01C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17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76C5A70-4C61-4441-BF3E-877E9DC5222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10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F9FB56A-D2A3-4A34-B7F5-23B42721548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139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2819400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2133600"/>
            <a:ext cx="11684000" cy="7620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819400"/>
            <a:ext cx="11582400" cy="3200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Biology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>
              <a:defRPr/>
            </a:pPr>
            <a:fld id="{12E3AEFE-207D-494D-AAE5-B63E64A08D1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7668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064E5-11E4-4BAF-B436-62B8DE6488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3848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9400" y="76200"/>
            <a:ext cx="3022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" y="76200"/>
            <a:ext cx="8864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A9727-E00C-4A3D-ACD9-0F2F306F02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292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9105-B9CC-414C-9378-BC7DBE4566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72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838200"/>
            <a:ext cx="5791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838200"/>
            <a:ext cx="5791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3200" y="3657600"/>
            <a:ext cx="5791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57600"/>
            <a:ext cx="57912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E9B9-0F2C-4BBA-9D8C-1A7CE994F0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058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A714-4CF8-4866-BCBF-33865E281D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147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3C6E-0ACD-4F8F-B898-C0A45A13A9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250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838200"/>
            <a:ext cx="11785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3657600"/>
            <a:ext cx="117856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4F1D3-22BF-4599-AF8C-061D220289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113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90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838200"/>
            <a:ext cx="117856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6739-A82C-45EE-AAEE-A22534391F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76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AEFC-117A-4F6E-8037-B614A85A89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60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8026-F402-40C9-B3DF-B6D8172AA8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14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382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38200"/>
            <a:ext cx="5791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5D9C-6D6E-4161-8231-2C2A8ED713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31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E8CB-4133-4C08-8B9A-6C64BA00117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659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1FC0-8FBD-4E77-919A-6F88093559B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58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9D836-E8F6-4B59-9B1A-534212C410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278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5222-BCEE-44AB-83EC-5EDE901FD6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732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F8C9A-E069-4FC9-BB59-EB40E72FA2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742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" y="76200"/>
            <a:ext cx="1209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0"/>
            <a:ext cx="11785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Biology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72884-C90E-4F5C-A804-95F09496FD9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8467" y="796925"/>
            <a:ext cx="1219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biologyjunction.com/86%5b1%5d.jpg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biologyjunction.com/Anaphase%5b1%5d.jpg" TargetMode="Externa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cmassengale\Application%20Data\Microsoft\Media%20Catalog\chromo%5b1%5d.jpg" TargetMode="Externa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uncoiled_chromatin%5b1%5d.jpg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52723A-C3F3-410F-B674-79B39D80B46F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95600" y="3086100"/>
            <a:ext cx="65532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Cellular </a:t>
            </a:r>
            <a:r>
              <a:rPr lang="en-US" sz="9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Division- </a:t>
            </a: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 1: Mitosis</a:t>
            </a:r>
            <a: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48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Biology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15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8DF6D-DBC3-4857-A38B-8162F66B7C8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Compacting DNA into Chromosomes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30480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3600" b="1">
                <a:solidFill>
                  <a:schemeClr val="bg2"/>
                </a:solidFill>
                <a:latin typeface="Comic Sans MS" panose="030F0702030302020204" pitchFamily="66" charset="0"/>
              </a:rPr>
              <a:t>DNA is tightly coiled around</a:t>
            </a:r>
            <a:r>
              <a:rPr lang="en-US" altLang="en-US" sz="3600" b="1">
                <a:solidFill>
                  <a:srgbClr val="339966"/>
                </a:solidFill>
                <a:latin typeface="Comic Sans MS" panose="030F0702030302020204" pitchFamily="66" charset="0"/>
              </a:rPr>
              <a:t> proteins called histones</a:t>
            </a:r>
            <a:endParaRPr lang="en-US" altLang="en-US" sz="3600"/>
          </a:p>
        </p:txBody>
      </p:sp>
      <p:pic>
        <p:nvPicPr>
          <p:cNvPr id="219142" name="Picture 6" descr="chrom1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5257800" cy="4419600"/>
          </a:xfrm>
          <a:noFill/>
        </p:spPr>
      </p:pic>
      <p:sp>
        <p:nvSpPr>
          <p:cNvPr id="2355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6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  <p:bldP spid="2191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C5C64-C90A-42DF-80E8-BC386B0538D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in Dividing Cells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3716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latin typeface="Comic Sans MS" pitchFamily="66" charset="0"/>
              </a:rPr>
              <a:t>Duplicated chromosomes are called </a:t>
            </a:r>
            <a:r>
              <a:rPr lang="en-US" sz="3600" b="1">
                <a:solidFill>
                  <a:srgbClr val="339966"/>
                </a:solidFill>
                <a:latin typeface="Comic Sans MS" pitchFamily="66" charset="0"/>
              </a:rPr>
              <a:t>chromatids</a:t>
            </a:r>
            <a:r>
              <a:rPr lang="en-US" sz="3600" b="1">
                <a:solidFill>
                  <a:schemeClr val="bg2"/>
                </a:solidFill>
                <a:latin typeface="Comic Sans MS" pitchFamily="66" charset="0"/>
              </a:rPr>
              <a:t> &amp; are held together by the </a:t>
            </a:r>
            <a:r>
              <a:rPr lang="en-US" sz="3600" b="1">
                <a:solidFill>
                  <a:srgbClr val="339966"/>
                </a:solidFill>
                <a:latin typeface="Comic Sans MS" pitchFamily="66" charset="0"/>
              </a:rPr>
              <a:t>centromere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0230" name="Picture 6" descr="Copy (3) of chromosom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990601"/>
            <a:ext cx="4800600" cy="5280025"/>
          </a:xfrm>
          <a:noFill/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5867400" y="6400800"/>
            <a:ext cx="4038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Called Sister Chromatids</a:t>
            </a:r>
          </a:p>
        </p:txBody>
      </p:sp>
      <p:sp>
        <p:nvSpPr>
          <p:cNvPr id="25607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3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  <p:bldP spid="18842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860E1-85DB-423A-B73A-EF8DD6C7BA9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Karyotype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457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picture</a:t>
            </a: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chromosomes from a human cell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arranged in pairs by size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22 pairs are called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autosomes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Last pair are the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XX</a:t>
            </a: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female or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XY</a:t>
            </a: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male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b="1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1556" name="Picture 4" descr="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334" r="16251" b="3334"/>
          <a:stretch>
            <a:fillRect/>
          </a:stretch>
        </p:blipFill>
        <p:spPr bwMode="auto">
          <a:xfrm>
            <a:off x="6248400" y="1219200"/>
            <a:ext cx="4186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301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BA78C-8CE6-4605-9B7E-4320F9EE66B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1371600"/>
            <a:ext cx="8680450" cy="5226050"/>
            <a:chOff x="96" y="528"/>
            <a:chExt cx="5568" cy="3724"/>
          </a:xfrm>
        </p:grpSpPr>
        <p:pic>
          <p:nvPicPr>
            <p:cNvPr id="29705" name="Picture 4" descr="FG10_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32"/>
            <a:stretch>
              <a:fillRect/>
            </a:stretch>
          </p:blipFill>
          <p:spPr bwMode="auto">
            <a:xfrm>
              <a:off x="96" y="528"/>
              <a:ext cx="5568" cy="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8773" name="Text Box 5"/>
            <p:cNvSpPr txBox="1">
              <a:spLocks noChangeArrowheads="1"/>
            </p:cNvSpPr>
            <p:nvPr/>
          </p:nvSpPr>
          <p:spPr bwMode="auto">
            <a:xfrm>
              <a:off x="1008" y="3666"/>
              <a:ext cx="1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8774" name="Text Box 6"/>
            <p:cNvSpPr txBox="1">
              <a:spLocks noChangeArrowheads="1"/>
            </p:cNvSpPr>
            <p:nvPr/>
          </p:nvSpPr>
          <p:spPr bwMode="auto">
            <a:xfrm>
              <a:off x="4560" y="3474"/>
              <a:ext cx="1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8877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Boy or Girl?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7315200" y="4114800"/>
            <a:ext cx="2667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Y - Chromosome</a:t>
            </a:r>
          </a:p>
        </p:txBody>
      </p:sp>
      <p:sp>
        <p:nvSpPr>
          <p:cNvPr id="288778" name="Text Box 10"/>
          <p:cNvSpPr txBox="1">
            <a:spLocks noChangeArrowheads="1"/>
          </p:cNvSpPr>
          <p:nvPr/>
        </p:nvSpPr>
        <p:spPr bwMode="auto">
          <a:xfrm>
            <a:off x="2895600" y="6019800"/>
            <a:ext cx="2743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X - Chromosome</a:t>
            </a:r>
          </a:p>
        </p:txBody>
      </p:sp>
      <p:sp>
        <p:nvSpPr>
          <p:cNvPr id="288779" name="Text Box 11"/>
          <p:cNvSpPr txBox="1">
            <a:spLocks noChangeArrowheads="1"/>
          </p:cNvSpPr>
          <p:nvPr/>
        </p:nvSpPr>
        <p:spPr bwMode="auto">
          <a:xfrm>
            <a:off x="1524000" y="685801"/>
            <a:ext cx="89154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Y Chromosome Decides</a:t>
            </a:r>
          </a:p>
        </p:txBody>
      </p:sp>
      <p:sp>
        <p:nvSpPr>
          <p:cNvPr id="29704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utoUpdateAnimBg="0"/>
      <p:bldP spid="288776" grpId="0" autoUpdateAnimBg="0"/>
      <p:bldP spid="288778" grpId="0" autoUpdateAnimBg="0"/>
      <p:bldP spid="2887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AE9FF3-17D1-4CDB-83C8-C664E65EE4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11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14600" y="2819400"/>
            <a:ext cx="7086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Reproduction</a:t>
            </a:r>
          </a:p>
        </p:txBody>
      </p:sp>
      <p:sp>
        <p:nvSpPr>
          <p:cNvPr id="3174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2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15AC67-CC87-45FF-AF2A-37D989D32FA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Cell Reproduction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Asexual reproduction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dividing to make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new, identical 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&amp; binary fission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examples of asexual reproduction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Sexual reproduction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involves two cells (egg &amp; sperm) joining to make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 (zygote)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that is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NOT identical to the original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Meiosis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an example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11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autoUpdateAnimBg="0"/>
      <p:bldP spid="3123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524F9-2514-4B3E-A588-3F47E61821D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14400"/>
            <a:ext cx="8534400" cy="1600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pic>
        <p:nvPicPr>
          <p:cNvPr id="141317" name="Picture 5" descr="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334" r="27499" b="3334"/>
          <a:stretch>
            <a:fillRect/>
          </a:stretch>
        </p:blipFill>
        <p:spPr bwMode="auto">
          <a:xfrm>
            <a:off x="4953000" y="2743200"/>
            <a:ext cx="247808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5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1FFAAD-7FAE-43A6-AED9-AD382DC42AC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 in Prokaryotes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 such as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bacteria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divide into 2 identical cells by the process of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binary fission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 chromosome makes a copy of itself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wall forms between the chromosomes dividing the cell</a:t>
            </a:r>
          </a:p>
        </p:txBody>
      </p:sp>
      <p:pic>
        <p:nvPicPr>
          <p:cNvPr id="67589" name="Picture 5" descr="binary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990600"/>
            <a:ext cx="3962400" cy="5486400"/>
          </a:xfr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096000" y="1143001"/>
            <a:ext cx="1447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Parent cell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172200" y="6400800"/>
            <a:ext cx="4114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 identical daughter cells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10200" y="2743201"/>
            <a:ext cx="2057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 replicates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876800" y="4343400"/>
            <a:ext cx="1752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splits</a:t>
            </a:r>
          </a:p>
        </p:txBody>
      </p:sp>
      <p:sp>
        <p:nvSpPr>
          <p:cNvPr id="3789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1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9012F-5C66-4072-A9C0-C574D31C050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Cell Undergoing Binary Fission</a:t>
            </a:r>
          </a:p>
        </p:txBody>
      </p:sp>
      <p:pic>
        <p:nvPicPr>
          <p:cNvPr id="39940" name="Picture 9" descr="TEM-Fission_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057400"/>
            <a:ext cx="5135563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30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17595-8EB7-4563-A6E1-6DAC346034B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1987" name="Picture 1027" descr="BinaryFissionAnimationC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754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Animation of Binary Fission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68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F7E48-E311-4502-958F-4258DA645F3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Division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cells are derived from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pre-existing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New cells are produced for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to replace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damaged or old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Differs in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(bacteria and 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archaea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and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protists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fungi, plants, &amp; animals)</a:t>
            </a:r>
          </a:p>
        </p:txBody>
      </p:sp>
      <p:sp>
        <p:nvSpPr>
          <p:cNvPr id="717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76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7DF0B4-15A2-4A28-AAC3-DFAAA58DC0CB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971800"/>
            <a:ext cx="8229600" cy="762000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9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Cell Cycle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en-US" altLang="en-US" sz="4800">
                <a:solidFill>
                  <a:schemeClr val="tx2"/>
                </a:solidFill>
              </a:rPr>
              <a:t>  </a:t>
            </a:r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Biology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14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70E90-5A62-4F1D-A1E9-1BFA8274BA4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Five Phases of the Cell Cycle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primary growth 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 – synthesis; DNA replicated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</a:t>
            </a:r>
            <a:r>
              <a:rPr lang="en-US" sz="3600" b="1" baseline="-25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secondary growth phase</a:t>
            </a:r>
          </a:p>
          <a:p>
            <a:pPr lvl="1" eaLnBrk="1" hangingPunct="1">
              <a:lnSpc>
                <a:spcPct val="90000"/>
              </a:lnSpc>
              <a:buNone/>
              <a:tabLst>
                <a:tab pos="911225" algn="l"/>
              </a:tabLst>
              <a:defRPr/>
            </a:pPr>
            <a:r>
              <a:rPr lang="en-US" sz="3600" b="1" i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collectively these 3 stages are called interphase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 - mitosis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tabLst>
                <a:tab pos="911225" algn="l"/>
              </a:tabLst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 - cytokinesis</a:t>
            </a:r>
          </a:p>
        </p:txBody>
      </p:sp>
      <p:sp>
        <p:nvSpPr>
          <p:cNvPr id="460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71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40AA5-F930-424E-B628-4EFFFFE28A3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Cycle</a:t>
            </a:r>
          </a:p>
        </p:txBody>
      </p:sp>
      <p:pic>
        <p:nvPicPr>
          <p:cNvPr id="162819" name="Picture 3" descr="11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/>
          <a:stretch>
            <a:fillRect/>
          </a:stretch>
        </p:blipFill>
        <p:spPr bwMode="auto">
          <a:xfrm>
            <a:off x="2743201" y="990600"/>
            <a:ext cx="6765925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86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3E818D-09A8-435D-9EDC-C67B052227F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- G</a:t>
            </a:r>
            <a:r>
              <a:rPr lang="en-US" sz="5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572000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 baseline="30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 stage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after cell division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mature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by making more cytoplasm &amp; organelles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 carries on its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normal metabolic activities</a:t>
            </a:r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15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FC7AB8-32E7-4D70-B761-5AC1E510B57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S Stage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Synthesis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is copied or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</a:t>
            </a:r>
          </a:p>
          <a:p>
            <a:pPr algn="ctr"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86372" name="Picture 1028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1"/>
            <a:ext cx="188595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1029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Picture 1030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343401"/>
            <a:ext cx="12938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Picture 1031" descr="an_dna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9" y="2209801"/>
            <a:ext cx="1343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Text Box 1032"/>
          <p:cNvSpPr txBox="1">
            <a:spLocks noChangeArrowheads="1"/>
          </p:cNvSpPr>
          <p:nvPr/>
        </p:nvSpPr>
        <p:spPr bwMode="auto">
          <a:xfrm>
            <a:off x="8686800" y="3124200"/>
            <a:ext cx="14478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Two identical copies of DNA</a:t>
            </a:r>
          </a:p>
        </p:txBody>
      </p:sp>
      <p:sp>
        <p:nvSpPr>
          <p:cNvPr id="186377" name="Text Box 1033"/>
          <p:cNvSpPr txBox="1">
            <a:spLocks noChangeArrowheads="1"/>
          </p:cNvSpPr>
          <p:nvPr/>
        </p:nvSpPr>
        <p:spPr bwMode="auto">
          <a:xfrm>
            <a:off x="2667000" y="5715001"/>
            <a:ext cx="1828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Original DNA</a:t>
            </a:r>
          </a:p>
        </p:txBody>
      </p:sp>
      <p:sp>
        <p:nvSpPr>
          <p:cNvPr id="52235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54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  <p:bldP spid="186371" grpId="0" build="p" autoUpdateAnimBg="0"/>
      <p:bldP spid="186376" grpId="0" autoUpdateAnimBg="0"/>
      <p:bldP spid="1863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EE70B-18B6-4DD0-8228-544E36411B9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7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Interphase – G</a:t>
            </a:r>
            <a:r>
              <a:rPr lang="en-US" sz="5400" b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</p:txBody>
      </p:sp>
      <p:sp>
        <p:nvSpPr>
          <p:cNvPr id="187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8839200" cy="4495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 baseline="30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nd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Growth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after DNA has been copied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cell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structures needed for division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made (e.g. centrioles)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Both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organelles &amp; proteins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synthesized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14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  <p:bldP spid="18739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408D0D-B6FA-4DAE-A152-FD9BA84D24E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4866" name="Picture 2" descr="11_1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499" r="10625" b="1666"/>
          <a:stretch>
            <a:fillRect/>
          </a:stretch>
        </p:blipFill>
        <p:spPr bwMode="auto">
          <a:xfrm>
            <a:off x="3048000" y="838201"/>
            <a:ext cx="66294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9525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What’s Happening in Interphase?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752600" y="1676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What the cell looks like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5908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Animal Cell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4419600" y="36576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4953000" y="190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1752600" y="5486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</a:rPr>
              <a:t>What’s occurring</a:t>
            </a: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>
            <a:off x="4191000" y="5715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331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16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autoUpdateAnimBg="0"/>
      <p:bldP spid="164868" grpId="0" autoUpdateAnimBg="0"/>
      <p:bldP spid="164869" grpId="0" autoUpdateAnimBg="0"/>
      <p:bldP spid="1648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289B7D-AC31-4101-9E1E-22FB4A5AAC9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5837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6264" r="2974" b="6055"/>
          <a:stretch>
            <a:fillRect/>
          </a:stretch>
        </p:blipFill>
        <p:spPr bwMode="auto">
          <a:xfrm>
            <a:off x="2209800" y="10668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Cell Cycle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24000" y="4800601"/>
            <a:ext cx="1676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Daughter Cells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21336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DNA Copied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276600" y="2438401"/>
            <a:ext cx="12954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Mature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934200" y="2209801"/>
            <a:ext cx="28956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Cells prepare for Division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953000" y="5562601"/>
            <a:ext cx="33528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Divides into Identical cells</a:t>
            </a:r>
          </a:p>
        </p:txBody>
      </p:sp>
      <p:sp>
        <p:nvSpPr>
          <p:cNvPr id="58378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40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264E4-6DF6-4BA3-8D3F-E9BEE1312BF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32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9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604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6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1AD3B-8771-4A49-A461-0CC95465750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 of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nucleus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Also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karyokinesis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Only occurs in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stages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Doesn’t occur in some cells such 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brain cells</a:t>
            </a:r>
          </a:p>
        </p:txBody>
      </p:sp>
      <p:pic>
        <p:nvPicPr>
          <p:cNvPr id="191494" name="Picture 6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>
          <a:xfrm>
            <a:off x="5943600" y="1066800"/>
            <a:ext cx="4572000" cy="5181600"/>
          </a:xfrm>
          <a:noFill/>
        </p:spPr>
      </p:pic>
      <p:sp>
        <p:nvSpPr>
          <p:cNvPr id="6247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61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 autoUpdateAnimBg="0"/>
      <p:bldP spid="1914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496BD4-0351-4B4B-8009-6BCC57D7D35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Keeping Cells Identical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5105400" cy="4724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instructions for making cell parts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encoded in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so each new cell must get a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complete set of the DNA molecules</a:t>
            </a:r>
            <a:r>
              <a:rPr lang="en-US" sz="3600">
                <a:solidFill>
                  <a:srgbClr val="339966"/>
                </a:solidFill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>
              <a:solidFill>
                <a:srgbClr val="339966"/>
              </a:solidFill>
              <a:latin typeface="Comic Sans MS" pitchFamily="66" charset="0"/>
            </a:endParaRPr>
          </a:p>
        </p:txBody>
      </p:sp>
      <p:pic>
        <p:nvPicPr>
          <p:cNvPr id="17414" name="Picture 6" descr="clip010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838200"/>
            <a:ext cx="3124200" cy="5486400"/>
          </a:xfrm>
          <a:noFill/>
        </p:spPr>
      </p:pic>
      <p:sp>
        <p:nvSpPr>
          <p:cNvPr id="922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18762-FA56-41A7-9E6C-A95ACC173BD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Four Mitotic Stages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43434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4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</a:t>
            </a:r>
            <a:r>
              <a:rPr lang="en-US" sz="4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phase</a:t>
            </a:r>
          </a:p>
        </p:txBody>
      </p:sp>
      <p:pic>
        <p:nvPicPr>
          <p:cNvPr id="190469" name="Picture 5" descr="mitosis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8"/>
          <a:stretch>
            <a:fillRect/>
          </a:stretch>
        </p:blipFill>
        <p:spPr>
          <a:xfrm>
            <a:off x="5408614" y="1155700"/>
            <a:ext cx="5106987" cy="5473700"/>
          </a:xfrm>
          <a:noFill/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4648200" y="1981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>
            <a:off x="5029200" y="28956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 flipV="1">
            <a:off x="4724400" y="2819400"/>
            <a:ext cx="3200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876800" y="4495800"/>
            <a:ext cx="3200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522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00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43668C-D2DF-402B-9741-E8A861EEF55B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Early Prophase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nucleus condenses to form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visible chromosomes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spindle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from fibers in cytoskeleton or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(animal)</a:t>
            </a:r>
          </a:p>
        </p:txBody>
      </p:sp>
      <p:pic>
        <p:nvPicPr>
          <p:cNvPr id="165892" name="Picture 4" descr="Mitosis: Early 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1"/>
            <a:ext cx="58420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1524001" y="5181600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Chromosomes</a:t>
            </a:r>
          </a:p>
        </p:txBody>
      </p:sp>
      <p:sp>
        <p:nvSpPr>
          <p:cNvPr id="165894" name="Line 6"/>
          <p:cNvSpPr>
            <a:spLocks noChangeShapeType="1"/>
          </p:cNvSpPr>
          <p:nvPr/>
        </p:nvSpPr>
        <p:spPr bwMode="auto">
          <a:xfrm flipV="1">
            <a:off x="3505200" y="5105400"/>
            <a:ext cx="3048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828800" y="3581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Nucleolus</a:t>
            </a:r>
          </a:p>
        </p:txBody>
      </p:sp>
      <p:sp>
        <p:nvSpPr>
          <p:cNvPr id="165896" name="Line 8"/>
          <p:cNvSpPr>
            <a:spLocks noChangeShapeType="1"/>
          </p:cNvSpPr>
          <p:nvPr/>
        </p:nvSpPr>
        <p:spPr bwMode="auto">
          <a:xfrm>
            <a:off x="3352800" y="3810000"/>
            <a:ext cx="22098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7467600" y="3505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Cytoplasm</a:t>
            </a:r>
          </a:p>
        </p:txBody>
      </p:sp>
      <p:sp>
        <p:nvSpPr>
          <p:cNvPr id="165899" name="Line 11"/>
          <p:cNvSpPr>
            <a:spLocks noChangeShapeType="1"/>
          </p:cNvSpPr>
          <p:nvPr/>
        </p:nvSpPr>
        <p:spPr bwMode="auto">
          <a:xfrm flipH="1">
            <a:off x="7620000" y="3733800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7848600" y="4876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Nuclear Membrane</a:t>
            </a:r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 flipH="1">
            <a:off x="7315200" y="5105400"/>
            <a:ext cx="76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6574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92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  <p:bldP spid="165891" grpId="0" build="p" autoUpdateAnimBg="0"/>
      <p:bldP spid="165893" grpId="0" autoUpdateAnimBg="0"/>
      <p:bldP spid="165895" grpId="0" autoUpdateAnimBg="0"/>
      <p:bldP spid="165897" grpId="0" autoUpdateAnimBg="0"/>
      <p:bldP spid="16590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405E50-36CB-489B-8740-354334FC00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membrane &amp; nucleolus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broken down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continue condensing &amp; are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clearly visible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 to the centromere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each chromosome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finishes forming between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poles of the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3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3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3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3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3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8CF9A-4563-4C4C-A8BF-4A9479E3411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66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Late Prophase</a:t>
            </a:r>
          </a:p>
        </p:txBody>
      </p:sp>
      <p:sp>
        <p:nvSpPr>
          <p:cNvPr id="196612" name="Rectangle 2052"/>
          <p:cNvSpPr>
            <a:spLocks noChangeArrowheads="1"/>
          </p:cNvSpPr>
          <p:nvPr/>
        </p:nvSpPr>
        <p:spPr bwMode="auto">
          <a:xfrm>
            <a:off x="1731963" y="23542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6614" name="Picture 2054" descr="littlelatepro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22425"/>
            <a:ext cx="60198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5" name="Text Box 2055"/>
          <p:cNvSpPr txBox="1">
            <a:spLocks noChangeArrowheads="1"/>
          </p:cNvSpPr>
          <p:nvPr/>
        </p:nvSpPr>
        <p:spPr bwMode="auto">
          <a:xfrm>
            <a:off x="2590800" y="6096001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Nucleus &amp; Nucleolus have disintegrated</a:t>
            </a:r>
          </a:p>
        </p:txBody>
      </p:sp>
      <p:sp>
        <p:nvSpPr>
          <p:cNvPr id="196616" name="Text Box 2056"/>
          <p:cNvSpPr txBox="1">
            <a:spLocks noChangeArrowheads="1"/>
          </p:cNvSpPr>
          <p:nvPr/>
        </p:nvSpPr>
        <p:spPr bwMode="auto">
          <a:xfrm>
            <a:off x="1905000" y="1828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</a:t>
            </a:r>
          </a:p>
        </p:txBody>
      </p:sp>
      <p:sp>
        <p:nvSpPr>
          <p:cNvPr id="196617" name="Line 2057"/>
          <p:cNvSpPr>
            <a:spLocks noChangeShapeType="1"/>
          </p:cNvSpPr>
          <p:nvPr/>
        </p:nvSpPr>
        <p:spPr bwMode="auto">
          <a:xfrm>
            <a:off x="4191000" y="2133600"/>
            <a:ext cx="16002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665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7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utoUpdateAnimBg="0"/>
      <p:bldP spid="196615" grpId="0" autoUpdateAnimBg="0"/>
      <p:bldP spid="1966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8ED77-157D-4774-912A-441F69B3C1D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7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3810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 attached to Chromosome</a:t>
            </a:r>
          </a:p>
        </p:txBody>
      </p:sp>
      <p:pic>
        <p:nvPicPr>
          <p:cNvPr id="197641" name="Picture 1033" descr="kinetoch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1"/>
            <a:ext cx="8305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3" name="Text Box 1035"/>
          <p:cNvSpPr txBox="1">
            <a:spLocks noChangeArrowheads="1"/>
          </p:cNvSpPr>
          <p:nvPr/>
        </p:nvSpPr>
        <p:spPr bwMode="auto">
          <a:xfrm>
            <a:off x="1752600" y="2286001"/>
            <a:ext cx="34290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Kinetochore Fiber</a:t>
            </a:r>
          </a:p>
        </p:txBody>
      </p:sp>
      <p:sp>
        <p:nvSpPr>
          <p:cNvPr id="197644" name="Line 1036"/>
          <p:cNvSpPr>
            <a:spLocks noChangeShapeType="1"/>
          </p:cNvSpPr>
          <p:nvPr/>
        </p:nvSpPr>
        <p:spPr bwMode="auto">
          <a:xfrm flipV="1">
            <a:off x="4953000" y="2590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7645" name="Line 1037"/>
          <p:cNvSpPr>
            <a:spLocks noChangeShapeType="1"/>
          </p:cNvSpPr>
          <p:nvPr/>
        </p:nvSpPr>
        <p:spPr bwMode="auto">
          <a:xfrm flipV="1">
            <a:off x="6096000" y="541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7646" name="Text Box 1038"/>
          <p:cNvSpPr txBox="1">
            <a:spLocks noChangeArrowheads="1"/>
          </p:cNvSpPr>
          <p:nvPr/>
        </p:nvSpPr>
        <p:spPr bwMode="auto">
          <a:xfrm>
            <a:off x="1828800" y="6096001"/>
            <a:ext cx="28194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</a:t>
            </a:r>
          </a:p>
        </p:txBody>
      </p:sp>
      <p:sp>
        <p:nvSpPr>
          <p:cNvPr id="197647" name="Line 1039"/>
          <p:cNvSpPr>
            <a:spLocks noChangeShapeType="1"/>
          </p:cNvSpPr>
          <p:nvPr/>
        </p:nvSpPr>
        <p:spPr bwMode="auto">
          <a:xfrm flipV="1">
            <a:off x="4191000" y="5867400"/>
            <a:ext cx="685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714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16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  <p:bldP spid="197643" grpId="0" autoUpdateAnimBg="0"/>
      <p:bldP spid="19764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B16CC-12D9-4956-AA60-0AF7416EE1B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6914" name="Picture 2050" descr="11_1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667" r="1250" b="2499"/>
          <a:stretch>
            <a:fillRect/>
          </a:stretch>
        </p:blipFill>
        <p:spPr bwMode="auto">
          <a:xfrm>
            <a:off x="2209800" y="906464"/>
            <a:ext cx="7772400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Prophase</a:t>
            </a:r>
          </a:p>
        </p:txBody>
      </p:sp>
      <p:sp>
        <p:nvSpPr>
          <p:cNvPr id="166916" name="Text Box 2052"/>
          <p:cNvSpPr txBox="1">
            <a:spLocks noChangeArrowheads="1"/>
          </p:cNvSpPr>
          <p:nvPr/>
        </p:nvSpPr>
        <p:spPr bwMode="auto">
          <a:xfrm>
            <a:off x="1752600" y="1676401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166917" name="Line 2053"/>
          <p:cNvSpPr>
            <a:spLocks noChangeShapeType="1"/>
          </p:cNvSpPr>
          <p:nvPr/>
        </p:nvSpPr>
        <p:spPr bwMode="auto">
          <a:xfrm>
            <a:off x="4572000" y="1905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4805" name="Text Box 2053"/>
          <p:cNvSpPr txBox="1">
            <a:spLocks noChangeArrowheads="1"/>
          </p:cNvSpPr>
          <p:nvPr/>
        </p:nvSpPr>
        <p:spPr bwMode="auto">
          <a:xfrm>
            <a:off x="2286000" y="6400800"/>
            <a:ext cx="7620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happening</a:t>
            </a:r>
          </a:p>
        </p:txBody>
      </p:sp>
      <p:sp>
        <p:nvSpPr>
          <p:cNvPr id="7476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09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20480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8AF851-FDB9-4C65-9CAE-3FBD274D749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Fibers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mitotic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 from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microtubules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centrioles in animal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Polar fibers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extend from one pole of the cell to the opposite pole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extend from the pole to the centromere of the chromosome to which they attach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Asters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short fibers radiating from centrioles</a:t>
            </a: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68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0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3A785-61BC-4705-8A37-44E7EC6633E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Sketch The Spindle</a:t>
            </a:r>
          </a:p>
        </p:txBody>
      </p:sp>
      <p:pic>
        <p:nvPicPr>
          <p:cNvPr id="78852" name="Picture 7" descr="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1828800" y="914400"/>
            <a:ext cx="8686800" cy="5486400"/>
          </a:xfrm>
          <a:noFill/>
        </p:spPr>
      </p:pic>
      <p:sp>
        <p:nvSpPr>
          <p:cNvPr id="788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30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A6CA9-FA1C-4CB2-8963-E74E4E317FB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167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2667000"/>
          </a:xfrm>
        </p:spPr>
        <p:txBody>
          <a:bodyPr/>
          <a:lstStyle/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Chromosomes, attached to the </a:t>
            </a:r>
            <a:r>
              <a:rPr lang="en-US" sz="32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kinetochore fibers</a:t>
            </a: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move to the center of the cell</a:t>
            </a:r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2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are now lined up at the equator</a:t>
            </a:r>
          </a:p>
        </p:txBody>
      </p:sp>
      <p:pic>
        <p:nvPicPr>
          <p:cNvPr id="167940" name="Picture 1028" descr="11_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5000"/>
          <a:stretch>
            <a:fillRect/>
          </a:stretch>
        </p:blipFill>
        <p:spPr bwMode="auto">
          <a:xfrm>
            <a:off x="3657600" y="3657600"/>
            <a:ext cx="48768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1029"/>
          <p:cNvSpPr txBox="1">
            <a:spLocks noChangeArrowheads="1"/>
          </p:cNvSpPr>
          <p:nvPr/>
        </p:nvSpPr>
        <p:spPr bwMode="auto">
          <a:xfrm>
            <a:off x="1752600" y="4267200"/>
            <a:ext cx="1828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Pole of the Cell</a:t>
            </a:r>
          </a:p>
        </p:txBody>
      </p:sp>
      <p:sp>
        <p:nvSpPr>
          <p:cNvPr id="167942" name="Line 1030"/>
          <p:cNvSpPr>
            <a:spLocks noChangeShapeType="1"/>
          </p:cNvSpPr>
          <p:nvPr/>
        </p:nvSpPr>
        <p:spPr bwMode="auto">
          <a:xfrm>
            <a:off x="3352800" y="4572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0904" name="Text Box 1031"/>
          <p:cNvSpPr txBox="1">
            <a:spLocks noChangeArrowheads="1"/>
          </p:cNvSpPr>
          <p:nvPr/>
        </p:nvSpPr>
        <p:spPr bwMode="auto">
          <a:xfrm>
            <a:off x="5486400" y="3124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5486400" y="3048001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Equator of Cell</a:t>
            </a:r>
          </a:p>
        </p:txBody>
      </p:sp>
      <p:sp>
        <p:nvSpPr>
          <p:cNvPr id="167945" name="Line 1033"/>
          <p:cNvSpPr>
            <a:spLocks noChangeShapeType="1"/>
          </p:cNvSpPr>
          <p:nvPr/>
        </p:nvSpPr>
        <p:spPr bwMode="auto">
          <a:xfrm>
            <a:off x="6553200" y="3429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0907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93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bldLvl="5" autoUpdateAnimBg="0"/>
      <p:bldP spid="167941" grpId="0" autoUpdateAnimBg="0"/>
      <p:bldP spid="1679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19537-7793-435C-9D9F-2F5C9FEC786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pic>
        <p:nvPicPr>
          <p:cNvPr id="198659" name="86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7924800" y="44958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lined at the Equator</a:t>
            </a:r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 flipH="1" flipV="1">
            <a:off x="6705600" y="38862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962400" y="16002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Asters at the poles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5181600" y="24384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3733800" y="44196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Spindle Fibers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V="1">
            <a:off x="4876800" y="3429000"/>
            <a:ext cx="1295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5867400" y="2362200"/>
            <a:ext cx="1524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2956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27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8659"/>
                </p:tgtEl>
              </p:cMediaNode>
            </p:video>
          </p:childTnLst>
        </p:cTn>
      </p:par>
    </p:tnLst>
    <p:bldLst>
      <p:bldP spid="198661" grpId="0" autoUpdateAnimBg="0"/>
      <p:bldP spid="198663" grpId="0" autoUpdateAnimBg="0"/>
      <p:bldP spid="19866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DDC700-A238-46C7-BB44-D5CBCFDD821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Replication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 must be copied or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replicated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before cell division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new cell will then have an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copy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 the DNA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62" name="Picture 6" descr="140px-Dna-split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6900" y="838200"/>
            <a:ext cx="3263900" cy="5486400"/>
          </a:xfr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15000" y="1371600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Original DNA strand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410200" y="31242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Two new, identical DNA strands</a:t>
            </a:r>
          </a:p>
        </p:txBody>
      </p:sp>
      <p:sp>
        <p:nvSpPr>
          <p:cNvPr id="11272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5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  <p:bldP spid="19463" grpId="0" autoUpdateAnimBg="0"/>
      <p:bldP spid="1946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12A769-ACED-436E-ABD5-E198A5F51BF2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08898" name="Picture 2050" descr="11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1667" r="2499" b="10001"/>
          <a:stretch>
            <a:fillRect/>
          </a:stretch>
        </p:blipFill>
        <p:spPr bwMode="auto">
          <a:xfrm>
            <a:off x="2743201" y="1524001"/>
            <a:ext cx="6950075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20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Metaphase</a:t>
            </a:r>
          </a:p>
        </p:txBody>
      </p:sp>
      <p:sp>
        <p:nvSpPr>
          <p:cNvPr id="208900" name="Text Box 2052"/>
          <p:cNvSpPr txBox="1">
            <a:spLocks noChangeArrowheads="1"/>
          </p:cNvSpPr>
          <p:nvPr/>
        </p:nvSpPr>
        <p:spPr bwMode="auto">
          <a:xfrm>
            <a:off x="2286000" y="3352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Aster</a:t>
            </a:r>
          </a:p>
        </p:txBody>
      </p:sp>
      <p:sp>
        <p:nvSpPr>
          <p:cNvPr id="208901" name="Line 2053"/>
          <p:cNvSpPr>
            <a:spLocks noChangeShapeType="1"/>
          </p:cNvSpPr>
          <p:nvPr/>
        </p:nvSpPr>
        <p:spPr bwMode="auto">
          <a:xfrm>
            <a:off x="3505200" y="3581400"/>
            <a:ext cx="609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8902" name="Text Box 2054"/>
          <p:cNvSpPr txBox="1">
            <a:spLocks noChangeArrowheads="1"/>
          </p:cNvSpPr>
          <p:nvPr/>
        </p:nvSpPr>
        <p:spPr bwMode="auto">
          <a:xfrm>
            <a:off x="3810000" y="5867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at Equator</a:t>
            </a:r>
          </a:p>
        </p:txBody>
      </p:sp>
      <p:sp>
        <p:nvSpPr>
          <p:cNvPr id="208903" name="Line 2055"/>
          <p:cNvSpPr>
            <a:spLocks noChangeShapeType="1"/>
          </p:cNvSpPr>
          <p:nvPr/>
        </p:nvSpPr>
        <p:spPr bwMode="auto">
          <a:xfrm flipV="1">
            <a:off x="6019800" y="4800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500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1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autoUpdateAnimBg="0"/>
      <p:bldP spid="20890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619A8-3029-4C3F-B9A7-A4A97CCCA7D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68962" name="Picture 2" descr="11_1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6667" r="16251" b="1666"/>
          <a:stretch>
            <a:fillRect/>
          </a:stretch>
        </p:blipFill>
        <p:spPr bwMode="auto">
          <a:xfrm>
            <a:off x="3276600" y="1066801"/>
            <a:ext cx="55626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Metaphase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752600" y="1905001"/>
            <a:ext cx="3124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V="1">
            <a:off x="4876800" y="2133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752600" y="5562601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occurring</a:t>
            </a:r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3505200" y="5943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04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96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utoUpdateAnimBg="0"/>
      <p:bldP spid="16896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37799-7404-4902-9F7F-9BF2CF8A2CB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sp>
        <p:nvSpPr>
          <p:cNvPr id="2027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4038600" cy="5257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rapidly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pulled apart to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the cell by kinetochore fibers</a:t>
            </a:r>
          </a:p>
        </p:txBody>
      </p:sp>
      <p:pic>
        <p:nvPicPr>
          <p:cNvPr id="202758" name="Picture 1030" descr="anaphase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066800"/>
            <a:ext cx="4800600" cy="5181600"/>
          </a:xfrm>
          <a:noFill/>
        </p:spPr>
      </p:pic>
      <p:sp>
        <p:nvSpPr>
          <p:cNvPr id="8909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21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utoUpdateAnimBg="0"/>
      <p:bldP spid="202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4CF06-6F23-46BE-840F-52A08AB3B81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58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</a:t>
            </a:r>
          </a:p>
        </p:txBody>
      </p:sp>
      <p:pic>
        <p:nvPicPr>
          <p:cNvPr id="205827" name="Anaphase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5562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Text Box 2052"/>
          <p:cNvSpPr txBox="1">
            <a:spLocks noChangeArrowheads="1"/>
          </p:cNvSpPr>
          <p:nvPr/>
        </p:nvSpPr>
        <p:spPr bwMode="auto">
          <a:xfrm>
            <a:off x="1905000" y="2514601"/>
            <a:ext cx="2362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Sister Chromatids being separated</a:t>
            </a:r>
          </a:p>
        </p:txBody>
      </p:sp>
      <p:sp>
        <p:nvSpPr>
          <p:cNvPr id="205829" name="Line 2053"/>
          <p:cNvSpPr>
            <a:spLocks noChangeShapeType="1"/>
          </p:cNvSpPr>
          <p:nvPr/>
        </p:nvSpPr>
        <p:spPr bwMode="auto">
          <a:xfrm flipV="1">
            <a:off x="3733800" y="25908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830" name="Line 2054"/>
          <p:cNvSpPr>
            <a:spLocks noChangeShapeType="1"/>
          </p:cNvSpPr>
          <p:nvPr/>
        </p:nvSpPr>
        <p:spPr bwMode="auto">
          <a:xfrm>
            <a:off x="3733800" y="28194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1144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48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05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827"/>
                </p:tgtEl>
              </p:cMediaNode>
            </p:video>
          </p:childTnLst>
        </p:cTn>
      </p:par>
    </p:tnLst>
    <p:bldLst>
      <p:bldP spid="205826" grpId="0" autoUpdateAnimBg="0"/>
      <p:bldP spid="20582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DB405B-A808-49F7-9E52-50A83460B8F5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Anaphase Review</a:t>
            </a:r>
          </a:p>
        </p:txBody>
      </p:sp>
      <p:pic>
        <p:nvPicPr>
          <p:cNvPr id="204804" name="Picture 1028" descr="anaph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ext Box 1027"/>
          <p:cNvSpPr txBox="1">
            <a:spLocks noChangeArrowheads="1"/>
          </p:cNvSpPr>
          <p:nvPr/>
        </p:nvSpPr>
        <p:spPr bwMode="auto">
          <a:xfrm>
            <a:off x="1752600" y="1752601"/>
            <a:ext cx="16764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the cell looks like</a:t>
            </a:r>
          </a:p>
        </p:txBody>
      </p:sp>
      <p:sp>
        <p:nvSpPr>
          <p:cNvPr id="248836" name="Line 1028"/>
          <p:cNvSpPr>
            <a:spLocks noChangeShapeType="1"/>
          </p:cNvSpPr>
          <p:nvPr/>
        </p:nvSpPr>
        <p:spPr bwMode="auto">
          <a:xfrm>
            <a:off x="3352800" y="2362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8837" name="Text Box 1029"/>
          <p:cNvSpPr txBox="1">
            <a:spLocks noChangeArrowheads="1"/>
          </p:cNvSpPr>
          <p:nvPr/>
        </p:nvSpPr>
        <p:spPr bwMode="auto">
          <a:xfrm>
            <a:off x="1752600" y="5105401"/>
            <a:ext cx="1524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What’s occurring</a:t>
            </a:r>
          </a:p>
        </p:txBody>
      </p:sp>
      <p:sp>
        <p:nvSpPr>
          <p:cNvPr id="248838" name="Line 1030"/>
          <p:cNvSpPr>
            <a:spLocks noChangeShapeType="1"/>
          </p:cNvSpPr>
          <p:nvPr/>
        </p:nvSpPr>
        <p:spPr bwMode="auto">
          <a:xfrm>
            <a:off x="3276600" y="55626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319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23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  <p:bldP spid="248835" grpId="0" autoUpdateAnimBg="0"/>
      <p:bldP spid="24883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C1922E-7156-4328-8B1E-AB09BD2FBCF3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Telophase</a:t>
            </a: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Sister chromatids at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opposite poles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Spindle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disassembles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envelope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forms around each set of sister chromatids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Nucleolus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reappears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occurs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reappear as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en-US" sz="3600" b="1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9523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56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54712A-7C21-4787-B62B-D12F4CB51D6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71010" name="Picture 2" descr="11_1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667" r="6250" b="1666"/>
          <a:stretch>
            <a:fillRect/>
          </a:stretch>
        </p:blipFill>
        <p:spPr bwMode="auto">
          <a:xfrm>
            <a:off x="2209800" y="762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9296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Comparison of Anaphase &amp; Telophase</a:t>
            </a:r>
          </a:p>
        </p:txBody>
      </p:sp>
      <p:sp>
        <p:nvSpPr>
          <p:cNvPr id="972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21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79FB7E-7A92-4501-A871-96BEB5C207C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2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sp>
        <p:nvSpPr>
          <p:cNvPr id="172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Means division of the cytoplasm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Division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cell into two, identical halves called </a:t>
            </a: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plant cells, cell plate 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forms at the equator to divide cell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40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animal cells, </a:t>
            </a: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cleavage furrow forms to split cell</a:t>
            </a:r>
          </a:p>
        </p:txBody>
      </p:sp>
      <p:sp>
        <p:nvSpPr>
          <p:cNvPr id="9933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60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464CBF-7FDE-43A0-867D-AF1D49B0FC3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73068" name="Rectangle 30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Cytokinesis</a:t>
            </a:r>
          </a:p>
        </p:txBody>
      </p:sp>
      <p:pic>
        <p:nvPicPr>
          <p:cNvPr id="173059" name="Picture 3075" descr="1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828800" y="3352800"/>
            <a:ext cx="3962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3076" descr="11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1" r="6250" b="11667"/>
          <a:stretch>
            <a:fillRect/>
          </a:stretch>
        </p:blipFill>
        <p:spPr bwMode="auto">
          <a:xfrm>
            <a:off x="5943601" y="3352800"/>
            <a:ext cx="43291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3077"/>
          <p:cNvSpPr txBox="1">
            <a:spLocks noChangeArrowheads="1"/>
          </p:cNvSpPr>
          <p:nvPr/>
        </p:nvSpPr>
        <p:spPr bwMode="auto">
          <a:xfrm>
            <a:off x="1981200" y="1219201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Cleavage furrow in animal cell</a:t>
            </a:r>
          </a:p>
        </p:txBody>
      </p:sp>
      <p:sp>
        <p:nvSpPr>
          <p:cNvPr id="173062" name="Line 3078"/>
          <p:cNvSpPr>
            <a:spLocks noChangeShapeType="1"/>
          </p:cNvSpPr>
          <p:nvPr/>
        </p:nvSpPr>
        <p:spPr bwMode="auto">
          <a:xfrm flipH="1">
            <a:off x="3200400" y="2362200"/>
            <a:ext cx="457200" cy="2514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3" name="Text Box 3079"/>
          <p:cNvSpPr txBox="1">
            <a:spLocks noChangeArrowheads="1"/>
          </p:cNvSpPr>
          <p:nvPr/>
        </p:nvSpPr>
        <p:spPr bwMode="auto">
          <a:xfrm>
            <a:off x="6400800" y="1447801"/>
            <a:ext cx="358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4" name="Text Box 3080"/>
          <p:cNvSpPr txBox="1">
            <a:spLocks noChangeArrowheads="1"/>
          </p:cNvSpPr>
          <p:nvPr/>
        </p:nvSpPr>
        <p:spPr bwMode="auto">
          <a:xfrm>
            <a:off x="6096000" y="1371601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Cell plate in plant cell</a:t>
            </a:r>
          </a:p>
        </p:txBody>
      </p:sp>
      <p:sp>
        <p:nvSpPr>
          <p:cNvPr id="173065" name="Line 3081"/>
          <p:cNvSpPr>
            <a:spLocks noChangeShapeType="1"/>
          </p:cNvSpPr>
          <p:nvPr/>
        </p:nvSpPr>
        <p:spPr bwMode="auto">
          <a:xfrm flipH="1">
            <a:off x="6934200" y="2438400"/>
            <a:ext cx="9144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69" name="Line 3085"/>
          <p:cNvSpPr>
            <a:spLocks noChangeShapeType="1"/>
          </p:cNvSpPr>
          <p:nvPr/>
        </p:nvSpPr>
        <p:spPr bwMode="auto">
          <a:xfrm>
            <a:off x="3657600" y="2362200"/>
            <a:ext cx="1295400" cy="2667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3070" name="Line 3086"/>
          <p:cNvSpPr>
            <a:spLocks noChangeShapeType="1"/>
          </p:cNvSpPr>
          <p:nvPr/>
        </p:nvSpPr>
        <p:spPr bwMode="auto">
          <a:xfrm>
            <a:off x="7924800" y="25146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1389" name="Footer Placeholder 1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01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utoUpdateAnimBg="0"/>
      <p:bldP spid="173061" grpId="0" autoUpdateAnimBg="0"/>
      <p:bldP spid="17306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6F5DE9-9C2D-4787-A5E6-5A82BD50C8BD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Mitotic Stages</a:t>
            </a:r>
          </a:p>
        </p:txBody>
      </p:sp>
      <p:pic>
        <p:nvPicPr>
          <p:cNvPr id="103428" name="Picture 4" descr="mitosis_withtex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5551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83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8151B8-A8F9-4978-B647-FD2B5CF057FD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pic>
        <p:nvPicPr>
          <p:cNvPr id="2053" name="Picture 5" descr="slide0001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22177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lide0001_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1"/>
            <a:ext cx="1905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219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lide0001_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886201"/>
            <a:ext cx="18970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38400" y="5257801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Parent Cell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067800" y="2971801"/>
            <a:ext cx="1600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Two identical daughter cells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Biology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6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  <p:bldP spid="205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3C422-A490-44C5-BBCA-76099C93AB3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Daughter Cells of Mitosis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Have the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same number of chromosomes as each other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as the parent cell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from which they were formed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each other, but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smaller than parent cell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Must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 in size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become mature 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(G</a:t>
            </a:r>
            <a:r>
              <a:rPr lang="en-US" sz="3600" b="1" baseline="-250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of Interphase)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en-US" sz="3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54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53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1C12D5-7707-4211-AF2A-E6D528740DD6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Daughter Cells</a:t>
            </a:r>
          </a:p>
        </p:txBody>
      </p:sp>
      <p:pic>
        <p:nvPicPr>
          <p:cNvPr id="221188" name="Picture 4" descr="MothHap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562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2057400" y="5486400"/>
            <a:ext cx="77724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 number the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, but cells </a:t>
            </a: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smaller</a:t>
            </a:r>
            <a:r>
              <a:rPr lang="en-US"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than parent cell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8686800" y="2133601"/>
            <a:ext cx="16764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What is the 2n or diploid number?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9220200" y="4572001"/>
            <a:ext cx="7620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9067800" y="4343400"/>
            <a:ext cx="9906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7529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65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utoUpdateAnimBg="0"/>
      <p:bldP spid="221189" grpId="0" autoUpdateAnimBg="0"/>
      <p:bldP spid="221191" grpId="0" autoUpdateAnimBg="0"/>
      <p:bldP spid="221193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48B5F-198D-4274-AEEB-0BBFCAE2D1C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52600" y="2667000"/>
            <a:ext cx="35052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Review of Mitosis</a:t>
            </a:r>
          </a:p>
        </p:txBody>
      </p:sp>
      <p:pic>
        <p:nvPicPr>
          <p:cNvPr id="109572" name="Picture 1027" descr="cell_cycle_animation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11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BE093-30B1-4B14-95F8-3B683802D30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161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4822"/>
          <a:stretch>
            <a:fillRect/>
          </a:stretch>
        </p:blipFill>
        <p:spPr bwMode="auto">
          <a:xfrm>
            <a:off x="1752600" y="12192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11162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57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3FFC76-846E-4998-9A8D-5766DDD9824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1366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 b="16075"/>
          <a:stretch>
            <a:fillRect/>
          </a:stretch>
        </p:blipFill>
        <p:spPr bwMode="auto">
          <a:xfrm>
            <a:off x="1752600" y="10668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Draw &amp; Learn these Stages</a:t>
            </a:r>
          </a:p>
        </p:txBody>
      </p:sp>
      <p:sp>
        <p:nvSpPr>
          <p:cNvPr id="1136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334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E7446C-FEB7-4DDF-8BEC-E419726BF4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9442" name="Picture 2" descr="clip0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6248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352800" y="990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Interphase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8458200" y="2743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Prophase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7924800" y="5257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Metaphase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4384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Anaphase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752600" y="28956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Telophase</a:t>
            </a: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Mitotic Stages: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5791200" y="3810000"/>
            <a:ext cx="19812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this?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67818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3276600" y="1905000"/>
            <a:ext cx="2209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this?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4267200" y="2209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5726" name="Footer Placeholder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42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utoUpdateAnimBg="0"/>
      <p:bldP spid="189444" grpId="0" autoUpdateAnimBg="0"/>
      <p:bldP spid="189445" grpId="0" autoUpdateAnimBg="0"/>
      <p:bldP spid="189446" grpId="0" autoUpdateAnimBg="0"/>
      <p:bldP spid="189447" grpId="0" autoUpdateAnimBg="0"/>
      <p:bldP spid="189448" grpId="0" autoUpdateAnimBg="0"/>
      <p:bldP spid="189449" grpId="0" autoUpdateAnimBg="0"/>
      <p:bldP spid="189451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DD104F-9331-447A-9D5A-41C94055D18C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10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Cell Division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638800" cy="2667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Used for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growth and repair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Produce two new cells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identical to the original cell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Cells are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diploid (2n)</a:t>
            </a:r>
          </a:p>
        </p:txBody>
      </p:sp>
      <p:pic>
        <p:nvPicPr>
          <p:cNvPr id="209924" name="Picture 4" descr="FluroescentMic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8201"/>
            <a:ext cx="2438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6934200" y="3000376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Chromosomes during Metaphase of mitosis</a:t>
            </a:r>
          </a:p>
        </p:txBody>
      </p:sp>
      <p:pic>
        <p:nvPicPr>
          <p:cNvPr id="209926" name="Picture 6" descr="pro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1752600" y="5638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Prophase</a:t>
            </a:r>
          </a:p>
        </p:txBody>
      </p:sp>
      <p:pic>
        <p:nvPicPr>
          <p:cNvPr id="209928" name="Picture 8" descr="metaph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3581401" y="5638800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pic>
        <p:nvPicPr>
          <p:cNvPr id="209930" name="Picture 10" descr="anaph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257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715000" y="5562600"/>
            <a:ext cx="156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pic>
        <p:nvPicPr>
          <p:cNvPr id="209932" name="Picture 12" descr="telopha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37025"/>
            <a:ext cx="12954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391400" y="57150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pic>
        <p:nvPicPr>
          <p:cNvPr id="209934" name="Picture 14" descr="telophas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14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8861426" y="5486400"/>
            <a:ext cx="180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Cytokinesis</a:t>
            </a:r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 flipV="1">
            <a:off x="32004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52578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>
            <a:off x="7162800" y="4800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>
            <a:off x="89916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7781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51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3" grpId="0" build="p" autoUpdateAnimBg="0"/>
      <p:bldP spid="209925" grpId="0" autoUpdateAnimBg="0"/>
      <p:bldP spid="209927" grpId="0" autoUpdateAnimBg="0"/>
      <p:bldP spid="209929" grpId="0" autoUpdateAnimBg="0"/>
      <p:bldP spid="209931" grpId="0" autoUpdateAnimBg="0"/>
      <p:bldP spid="209933" grpId="0" autoUpdateAnimBg="0"/>
      <p:bldP spid="20993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079DF-C132-4A8E-9962-14B8D0526ED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88420" name="Picture 4" descr="mitosis_animation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1"/>
            <a:ext cx="533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Animation</a:t>
            </a:r>
          </a:p>
        </p:txBody>
      </p:sp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2133600" y="914401"/>
            <a:ext cx="75438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Name each stage as you see it occur?</a:t>
            </a:r>
          </a:p>
        </p:txBody>
      </p:sp>
      <p:sp>
        <p:nvSpPr>
          <p:cNvPr id="1198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62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utoUpdateAnimBg="0"/>
      <p:bldP spid="24678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E1F2F-DEF6-496D-BC85-AF7A9B637D90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in Onion Root Tips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2438400" y="1143001"/>
            <a:ext cx="73152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Do you see any stages of mitosis?</a:t>
            </a:r>
          </a:p>
        </p:txBody>
      </p:sp>
      <p:pic>
        <p:nvPicPr>
          <p:cNvPr id="194568" name="Picture 8" descr="mmitosis_onion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73152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42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6270BF-FBD5-4A5D-B09F-B2E10B1E706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670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Test Yourself over Mitosis</a:t>
            </a:r>
          </a:p>
        </p:txBody>
      </p:sp>
      <p:sp>
        <p:nvSpPr>
          <p:cNvPr id="1239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23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5CFF7-C513-4670-A048-2A648893265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77724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</a:t>
            </a:r>
          </a:p>
        </p:txBody>
      </p:sp>
      <p:pic>
        <p:nvPicPr>
          <p:cNvPr id="143363" name="chromo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514600"/>
            <a:ext cx="2208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8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3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E12FFF-0AB7-4CC3-B0A1-0E656653229A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595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16075"/>
          <a:stretch>
            <a:fillRect/>
          </a:stretch>
        </p:blipFill>
        <p:spPr bwMode="auto">
          <a:xfrm>
            <a:off x="1828800" y="12192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12595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313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4B50E8-848A-477E-B016-F61E7D9D6F7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2800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17328"/>
          <a:stretch>
            <a:fillRect/>
          </a:stretch>
        </p:blipFill>
        <p:spPr bwMode="auto">
          <a:xfrm>
            <a:off x="1828800" y="9906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Mitosis Quiz</a:t>
            </a:r>
          </a:p>
        </p:txBody>
      </p:sp>
      <p:sp>
        <p:nvSpPr>
          <p:cNvPr id="12800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52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6FA998-3A1E-48DB-883D-C71CFEE4A437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1"/>
            <a:ext cx="9144000" cy="7651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Name the Stages of Mitosis:</a:t>
            </a:r>
            <a:endParaRPr lang="en-US" sz="3600"/>
          </a:p>
        </p:txBody>
      </p:sp>
      <p:pic>
        <p:nvPicPr>
          <p:cNvPr id="214019" name="Picture 3" descr="cell cycle-quiz anaphase earl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143001"/>
            <a:ext cx="1497013" cy="1890713"/>
          </a:xfrm>
          <a:noFill/>
        </p:spPr>
      </p:pic>
      <p:pic>
        <p:nvPicPr>
          <p:cNvPr id="214020" name="Picture 4" descr="cell cycle-quiz interpha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9050" y="1022350"/>
            <a:ext cx="1390650" cy="2101850"/>
          </a:xfrm>
          <a:noFill/>
        </p:spPr>
      </p:pic>
      <p:pic>
        <p:nvPicPr>
          <p:cNvPr id="214021" name="Picture 5" descr="cell cycle-quiz metaphase earl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913" y="3424239"/>
            <a:ext cx="1566862" cy="1863725"/>
          </a:xfrm>
          <a:noFill/>
        </p:spPr>
      </p:pic>
      <p:pic>
        <p:nvPicPr>
          <p:cNvPr id="214022" name="Picture 6" descr="cell cycle-quiz metapha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1295401"/>
            <a:ext cx="1566863" cy="1939925"/>
          </a:xfrm>
          <a:noFill/>
        </p:spPr>
      </p:pic>
      <p:pic>
        <p:nvPicPr>
          <p:cNvPr id="214023" name="Picture 7" descr="cell cycle-quiz prophase ear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447800"/>
            <a:ext cx="1495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4" name="Picture 8" descr="cell cycle-quiz prophase m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0"/>
            <a:ext cx="1581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5" name="Picture 9" descr="cell cycle-quiz telophase la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10239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6" name="Picture 10" descr="cell cycle-quiz telophase ear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1066801"/>
            <a:ext cx="1147763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7" name="Picture 11" descr="cell cyle-quiz late anaphas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114801"/>
            <a:ext cx="14954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4038600" y="2397125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Interphase</a:t>
            </a:r>
          </a:p>
        </p:txBody>
      </p:sp>
      <p:sp>
        <p:nvSpPr>
          <p:cNvPr id="214029" name="Text Box 13"/>
          <p:cNvSpPr txBox="1">
            <a:spLocks noChangeArrowheads="1"/>
          </p:cNvSpPr>
          <p:nvPr/>
        </p:nvSpPr>
        <p:spPr bwMode="auto">
          <a:xfrm>
            <a:off x="5257801" y="10668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prophase</a:t>
            </a:r>
          </a:p>
        </p:txBody>
      </p:sp>
      <p:sp>
        <p:nvSpPr>
          <p:cNvPr id="214030" name="Text Box 14"/>
          <p:cNvSpPr txBox="1">
            <a:spLocks noChangeArrowheads="1"/>
          </p:cNvSpPr>
          <p:nvPr/>
        </p:nvSpPr>
        <p:spPr bwMode="auto">
          <a:xfrm>
            <a:off x="6324601" y="5638800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Mid-Prophase</a:t>
            </a:r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2057400" y="5334001"/>
            <a:ext cx="1670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Prophase</a:t>
            </a:r>
          </a:p>
        </p:txBody>
      </p:sp>
      <p:sp>
        <p:nvSpPr>
          <p:cNvPr id="214032" name="Text Box 16"/>
          <p:cNvSpPr txBox="1">
            <a:spLocks noChangeArrowheads="1"/>
          </p:cNvSpPr>
          <p:nvPr/>
        </p:nvSpPr>
        <p:spPr bwMode="auto">
          <a:xfrm>
            <a:off x="7467601" y="1406525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4033" name="Text Box 17"/>
          <p:cNvSpPr txBox="1">
            <a:spLocks noChangeArrowheads="1"/>
          </p:cNvSpPr>
          <p:nvPr/>
        </p:nvSpPr>
        <p:spPr bwMode="auto">
          <a:xfrm>
            <a:off x="8839200" y="5673726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Anaphase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2193926" y="1265238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Anaphase</a:t>
            </a:r>
          </a:p>
        </p:txBody>
      </p: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8637588" y="2514600"/>
            <a:ext cx="2030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Early Telophase,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Begin cytokinesis</a:t>
            </a:r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3810000" y="5334001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Late telophase,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Advanced cytokinesis</a:t>
            </a:r>
          </a:p>
        </p:txBody>
      </p:sp>
      <p:sp>
        <p:nvSpPr>
          <p:cNvPr id="130070" name="Footer Placeholder 2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3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utoUpdateAnimBg="0"/>
      <p:bldP spid="214028" grpId="0" autoUpdateAnimBg="0"/>
      <p:bldP spid="214029" grpId="0" autoUpdateAnimBg="0"/>
      <p:bldP spid="214030" grpId="0" autoUpdateAnimBg="0"/>
      <p:bldP spid="214031" grpId="0" autoUpdateAnimBg="0"/>
      <p:bldP spid="214032" grpId="0" autoUpdateAnimBg="0"/>
      <p:bldP spid="214033" grpId="0" autoUpdateAnimBg="0"/>
      <p:bldP spid="214034" grpId="0" autoUpdateAnimBg="0"/>
      <p:bldP spid="214035" grpId="0" autoUpdateAnimBg="0"/>
      <p:bldP spid="21403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5219F-32C3-43A8-8783-22A879B50D4B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Identify the Stages</a:t>
            </a:r>
          </a:p>
        </p:txBody>
      </p:sp>
      <p:pic>
        <p:nvPicPr>
          <p:cNvPr id="13210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38200"/>
            <a:ext cx="8839200" cy="5334000"/>
          </a:xfrm>
        </p:spPr>
      </p:pic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7848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Early, Middle, &amp; Late Prophase 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1905000" y="4343400"/>
            <a:ext cx="22860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Late Prophase</a:t>
            </a:r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572000" y="4191000"/>
            <a:ext cx="28194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7772400" y="4191000"/>
            <a:ext cx="25146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1905000" y="6172200"/>
            <a:ext cx="2362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Late Anaphase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4572000" y="6172200"/>
            <a:ext cx="2743200" cy="457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7848600" y="6035676"/>
            <a:ext cx="2514600" cy="83099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Telophase &amp; Cytokinesis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800600" y="11430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86200" y="3124201"/>
            <a:ext cx="3048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810000" y="3429001"/>
            <a:ext cx="3810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3886200" y="32766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858000" y="3124201"/>
            <a:ext cx="5334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153400" y="3124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4038600" y="51816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7162800" y="5029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8077200" y="5029201"/>
            <a:ext cx="4572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2117" name="Footer Placeholder 2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9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  <p:bldP spid="215046" grpId="0" animBg="1" autoUpdateAnimBg="0"/>
      <p:bldP spid="215047" grpId="0" animBg="1" autoUpdateAnimBg="0"/>
      <p:bldP spid="215048" grpId="0" animBg="1" autoUpdateAnimBg="0"/>
      <p:bldP spid="215049" grpId="0" animBg="1" autoUpdateAnimBg="0"/>
      <p:bldP spid="215050" grpId="0" animBg="1" autoUpdateAnimBg="0"/>
      <p:bldP spid="215051" grpId="0" animBg="1" autoUpdateAnimBg="0"/>
      <p:bldP spid="215052" grpId="0" animBg="1" autoUpdateAnimBg="0"/>
      <p:bldP spid="147460" grpId="0" autoUpdateAnimBg="0"/>
      <p:bldP spid="147463" grpId="0" autoUpdateAnimBg="0"/>
      <p:bldP spid="147465" grpId="0" autoUpdateAnimBg="0"/>
      <p:bldP spid="147466" grpId="0" autoUpdateAnimBg="0"/>
      <p:bldP spid="147467" grpId="0" autoUpdateAnimBg="0"/>
      <p:bldP spid="147468" grpId="0" autoUpdateAnimBg="0"/>
      <p:bldP spid="147469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BA93AA-5089-43DA-8886-6B8F07A7875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217090" name="Picture 2050" descr="cell cycle-onion root mit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8534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Rectangle 2051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9067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Locate the Four Mitotic Stages in Plants</a:t>
            </a:r>
          </a:p>
        </p:txBody>
      </p:sp>
      <p:sp>
        <p:nvSpPr>
          <p:cNvPr id="217092" name="Text Box 2052"/>
          <p:cNvSpPr txBox="1">
            <a:spLocks noChangeArrowheads="1"/>
          </p:cNvSpPr>
          <p:nvPr/>
        </p:nvSpPr>
        <p:spPr bwMode="auto">
          <a:xfrm>
            <a:off x="3352800" y="3733800"/>
            <a:ext cx="20574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Metaphase</a:t>
            </a:r>
          </a:p>
        </p:txBody>
      </p:sp>
      <p:sp>
        <p:nvSpPr>
          <p:cNvPr id="217093" name="Text Box 2053"/>
          <p:cNvSpPr txBox="1">
            <a:spLocks noChangeArrowheads="1"/>
          </p:cNvSpPr>
          <p:nvPr/>
        </p:nvSpPr>
        <p:spPr bwMode="auto">
          <a:xfrm>
            <a:off x="1828800" y="5486400"/>
            <a:ext cx="18288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Prophase</a:t>
            </a:r>
          </a:p>
        </p:txBody>
      </p:sp>
      <p:sp>
        <p:nvSpPr>
          <p:cNvPr id="217094" name="Text Box 2054"/>
          <p:cNvSpPr txBox="1">
            <a:spLocks noChangeArrowheads="1"/>
          </p:cNvSpPr>
          <p:nvPr/>
        </p:nvSpPr>
        <p:spPr bwMode="auto">
          <a:xfrm>
            <a:off x="4953000" y="2743200"/>
            <a:ext cx="16002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Anaphase</a:t>
            </a:r>
          </a:p>
        </p:txBody>
      </p:sp>
      <p:sp>
        <p:nvSpPr>
          <p:cNvPr id="217096" name="Text Box 2056"/>
          <p:cNvSpPr txBox="1">
            <a:spLocks noChangeArrowheads="1"/>
          </p:cNvSpPr>
          <p:nvPr/>
        </p:nvSpPr>
        <p:spPr bwMode="auto">
          <a:xfrm>
            <a:off x="6781800" y="3276600"/>
            <a:ext cx="2057400" cy="457200"/>
          </a:xfrm>
          <a:prstGeom prst="rect">
            <a:avLst/>
          </a:prstGeom>
          <a:solidFill>
            <a:srgbClr val="CC99FF"/>
          </a:soli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Telophase</a:t>
            </a:r>
          </a:p>
        </p:txBody>
      </p:sp>
      <p:sp>
        <p:nvSpPr>
          <p:cNvPr id="134153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6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autoUpdateAnimBg="0"/>
      <p:bldP spid="217092" grpId="0" animBg="1" autoUpdateAnimBg="0"/>
      <p:bldP spid="217093" grpId="0" animBg="1" autoUpdateAnimBg="0"/>
      <p:bldP spid="217094" grpId="0" animBg="1" autoUpdateAnimBg="0"/>
      <p:bldP spid="217096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EFC79-5791-4B33-BDA4-B0A005E7A981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>
                <a:latin typeface="Comic Sans MS" panose="030F0702030302020204" pitchFamily="66" charset="0"/>
              </a:rPr>
              <a:t>Uncontrolled Mitosis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19200"/>
            <a:ext cx="4343400" cy="5105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rgbClr val="00A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mitosis is not controlled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unlimited cell division occurs causing cancerous tumors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800" b="1">
                <a:solidFill>
                  <a:srgbClr val="00AC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Oncogenes</a:t>
            </a:r>
            <a:r>
              <a:rPr lang="en-US" sz="28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special proteins </a:t>
            </a:r>
            <a:r>
              <a:rPr lang="en-US" sz="2800" b="1">
                <a:solidFill>
                  <a:schemeClr val="bg2"/>
                </a:solidFill>
                <a:latin typeface="Comic Sans MS" pitchFamily="66" charset="0"/>
              </a:rPr>
              <a:t>that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increase the chance that a normal cell develops into a</a:t>
            </a:r>
            <a:r>
              <a:rPr lang="en-US" sz="2800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tumor cell </a:t>
            </a:r>
          </a:p>
        </p:txBody>
      </p:sp>
      <p:pic>
        <p:nvPicPr>
          <p:cNvPr id="183302" name="Picture 6" descr="Cancer%20cells%20in%20bone%20marr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1295400"/>
            <a:ext cx="3962400" cy="4495800"/>
          </a:xfrm>
          <a:noFill/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7162800" y="6019800"/>
            <a:ext cx="2667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Cancer cells</a:t>
            </a:r>
          </a:p>
        </p:txBody>
      </p:sp>
      <p:sp>
        <p:nvSpPr>
          <p:cNvPr id="13619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76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utoUpdateAnimBg="0"/>
      <p:bldP spid="183300" grpId="0" build="p" autoUpdateAnimBg="0"/>
      <p:bldP spid="18330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Question?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5400"/>
              <a:t>What is apoptosis?</a:t>
            </a:r>
          </a:p>
        </p:txBody>
      </p:sp>
      <p:sp>
        <p:nvSpPr>
          <p:cNvPr id="138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75337-7248-491C-965C-78BD069A97AE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0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D8A014-18D3-45B5-BA3C-FA83841FAB74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Prokaryotic Chromosome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4038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DNA of prokaryotes (bacteria) is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one, circular chromosome</a:t>
            </a:r>
            <a:r>
              <a:rPr lang="en-US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attached to the inside of the cell membrane</a:t>
            </a:r>
          </a:p>
        </p:txBody>
      </p:sp>
      <p:pic>
        <p:nvPicPr>
          <p:cNvPr id="17413" name="Picture 13" descr="14_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143000"/>
            <a:ext cx="4648200" cy="4724400"/>
          </a:xfrm>
          <a:noFill/>
        </p:spPr>
      </p:pic>
      <p:sp>
        <p:nvSpPr>
          <p:cNvPr id="1741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54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A6614-CBF0-46C9-ADE9-49D0AA150A48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Chromosomes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 </a:t>
            </a:r>
            <a:r>
              <a:rPr lang="en-US" sz="36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</a:t>
            </a: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cells store genetic information in chromosomes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eukaryotes have between 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 and 50 chromosomes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their body cells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Human body cells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have </a:t>
            </a:r>
            <a:r>
              <a:rPr lang="en-US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46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chromosomes or 23 homologous pairs</a:t>
            </a:r>
          </a:p>
        </p:txBody>
      </p:sp>
      <p:pic>
        <p:nvPicPr>
          <p:cNvPr id="149508" name="Picture 4" descr="1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3334" r="3751" b="3334"/>
          <a:stretch>
            <a:fillRect/>
          </a:stretch>
        </p:blipFill>
        <p:spPr bwMode="auto">
          <a:xfrm>
            <a:off x="4495800" y="4191001"/>
            <a:ext cx="3124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39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6F9DE6-6443-4624-8F56-6D397F72651F}" type="slidenum">
              <a:rPr lang="en-US" altLang="en-US" sz="1400">
                <a:solidFill>
                  <a:srgbClr val="000000"/>
                </a:solidFill>
                <a:latin typeface="Eras Bold ITC" panose="020B0907030504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Eukaryotic Chromosomes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38200"/>
            <a:ext cx="8839200" cy="4343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Each chromosome is composed of a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single,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tightly coiled DNA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molecule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Chromosomes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can’t be seen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when cells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aren’t dividing</a:t>
            </a:r>
            <a:r>
              <a:rPr lang="en-US" sz="3600" b="1">
                <a:solidFill>
                  <a:srgbClr val="7E54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 </a:t>
            </a:r>
            <a:r>
              <a:rPr lang="en-US" sz="3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are called </a:t>
            </a:r>
            <a:r>
              <a:rPr lang="en-US" sz="3600" b="1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chromatin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05" name="uncoiled_chromatin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43434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Eras Bold ITC" panose="020B0907030504020204" pitchFamily="34" charset="0"/>
              </a:rPr>
              <a:t>Biology</a:t>
            </a:r>
            <a:endParaRPr lang="en-US" altLang="en-US" sz="1400">
              <a:solidFill>
                <a:srgbClr val="0000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3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5"/>
                </p:tgtEl>
              </p:cMediaNode>
            </p:video>
          </p:childTnLst>
        </p:cTn>
      </p:par>
    </p:tnLst>
    <p:bldLst>
      <p:bldP spid="153602" grpId="0" autoUpdateAnimBg="0"/>
      <p:bldP spid="153603" grpId="0" build="p" autoUpdateAnimBg="0"/>
    </p:bldLst>
  </p:timing>
</p:sld>
</file>

<file path=ppt/theme/theme1.xml><?xml version="1.0" encoding="utf-8"?>
<a:theme xmlns:a="http://schemas.openxmlformats.org/drawingml/2006/main" name="microscopic_details">
  <a:themeElements>
    <a:clrScheme name="microscopic_detail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ic_details">
      <a:majorFont>
        <a:latin typeface="Impact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icroscopic_detai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ic_detai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1352</Words>
  <Application>Microsoft Office PowerPoint</Application>
  <PresentationFormat>Widescreen</PresentationFormat>
  <Paragraphs>440</Paragraphs>
  <Slides>66</Slides>
  <Notes>65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Calibri</vt:lpstr>
      <vt:lpstr>Comic Sans MS</vt:lpstr>
      <vt:lpstr>Eras Bold ITC</vt:lpstr>
      <vt:lpstr>Franklin Gothic Heavy</vt:lpstr>
      <vt:lpstr>Impact</vt:lpstr>
      <vt:lpstr>Times New Roman</vt:lpstr>
      <vt:lpstr>Wingdings</vt:lpstr>
      <vt:lpstr>microscopic_details</vt:lpstr>
      <vt:lpstr>Cellular Division- Part 1: Mitosis </vt:lpstr>
      <vt:lpstr>Cell Division</vt:lpstr>
      <vt:lpstr>Keeping Cells Identical</vt:lpstr>
      <vt:lpstr>DNA Replication</vt:lpstr>
      <vt:lpstr>Identical Daughter Cells</vt:lpstr>
      <vt:lpstr>Chromosomes</vt:lpstr>
      <vt:lpstr>Prokaryotic Chromosome</vt:lpstr>
      <vt:lpstr>Eukaryotic Chromosomes</vt:lpstr>
      <vt:lpstr>Eukaryotic Chromosomes</vt:lpstr>
      <vt:lpstr>Compacting DNA into Chromosomes</vt:lpstr>
      <vt:lpstr>Chromosomes in Dividing Cells</vt:lpstr>
      <vt:lpstr>Karyotype</vt:lpstr>
      <vt:lpstr>Boy or Girl?</vt:lpstr>
      <vt:lpstr>Cell Reproduction</vt:lpstr>
      <vt:lpstr>Types of Cell Reproduction</vt:lpstr>
      <vt:lpstr>Cell Division in Prokaryotes</vt:lpstr>
      <vt:lpstr>Cell Division in Prokaryotes</vt:lpstr>
      <vt:lpstr>Prokaryotic Cell Undergoing Binary Fission</vt:lpstr>
      <vt:lpstr>Animation of Binary Fission</vt:lpstr>
      <vt:lpstr>The Cell Cycle</vt:lpstr>
      <vt:lpstr>Five Phases of the Cell Cycle</vt:lpstr>
      <vt:lpstr>Cell Cycle</vt:lpstr>
      <vt:lpstr>Interphase - G1 Stage</vt:lpstr>
      <vt:lpstr>Interphase – S Stage</vt:lpstr>
      <vt:lpstr>Interphase – G2 Stage</vt:lpstr>
      <vt:lpstr>What’s Happening in Interphase?</vt:lpstr>
      <vt:lpstr>Sketch the Cell Cycle</vt:lpstr>
      <vt:lpstr>Mitosis</vt:lpstr>
      <vt:lpstr>Mitosis</vt:lpstr>
      <vt:lpstr>Four Mitotic Stages</vt:lpstr>
      <vt:lpstr>Early Prophase</vt:lpstr>
      <vt:lpstr>Late Prophase</vt:lpstr>
      <vt:lpstr>Late Prophase</vt:lpstr>
      <vt:lpstr>Spindle Fiber attached to Chromosome</vt:lpstr>
      <vt:lpstr>Review of Prophase</vt:lpstr>
      <vt:lpstr>Spindle Fibers</vt:lpstr>
      <vt:lpstr>Sketch The Spindle</vt:lpstr>
      <vt:lpstr>Metaphase</vt:lpstr>
      <vt:lpstr>Metaphase</vt:lpstr>
      <vt:lpstr>Metaphase</vt:lpstr>
      <vt:lpstr>Review of Metaphase</vt:lpstr>
      <vt:lpstr>Anaphase</vt:lpstr>
      <vt:lpstr>Anaphase</vt:lpstr>
      <vt:lpstr>Anaphase Review</vt:lpstr>
      <vt:lpstr>Telophase</vt:lpstr>
      <vt:lpstr>Comparison of Anaphase &amp; Telophase</vt:lpstr>
      <vt:lpstr>Cytokinesis</vt:lpstr>
      <vt:lpstr>Cytokinesis</vt:lpstr>
      <vt:lpstr>Mitotic Stages</vt:lpstr>
      <vt:lpstr>Daughter Cells of Mitosis</vt:lpstr>
      <vt:lpstr>Identical Daughter Cells</vt:lpstr>
      <vt:lpstr>Review of Mitosis</vt:lpstr>
      <vt:lpstr>Draw &amp; Learn these Stages</vt:lpstr>
      <vt:lpstr>Draw &amp; Learn these Stages</vt:lpstr>
      <vt:lpstr>Name the Mitotic Stages:</vt:lpstr>
      <vt:lpstr>Eukaryotic Cell Division</vt:lpstr>
      <vt:lpstr>Mitosis Animation</vt:lpstr>
      <vt:lpstr>Mitosis in Onion Root Tips</vt:lpstr>
      <vt:lpstr>Test Yourself over Mitosis</vt:lpstr>
      <vt:lpstr>Mitosis Quiz</vt:lpstr>
      <vt:lpstr>Mitosis Quiz</vt:lpstr>
      <vt:lpstr>Name the Stages of Mitosis:</vt:lpstr>
      <vt:lpstr>Identify the Stages</vt:lpstr>
      <vt:lpstr>Locate the Four Mitotic Stages in Plants</vt:lpstr>
      <vt:lpstr>Uncontrolled Mitosis</vt:lpstr>
      <vt:lpstr>Question?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Division- Part 1 Ch 9-10 MAGNET: Also:12.3 and 12.4</dc:title>
  <dc:creator>Susan Phillips</dc:creator>
  <cp:lastModifiedBy>Susan Phillips</cp:lastModifiedBy>
  <cp:revision>3</cp:revision>
  <dcterms:created xsi:type="dcterms:W3CDTF">2017-05-22T14:05:33Z</dcterms:created>
  <dcterms:modified xsi:type="dcterms:W3CDTF">2018-02-20T03:29:16Z</dcterms:modified>
</cp:coreProperties>
</file>