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218B9-2537-4B57-9AF2-823C3307D08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2FD89-8CCD-48F1-B0D3-28469A0F3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8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fld id="{55458A80-BD63-4878-81CE-051224C15A09}" type="slidenum">
              <a:rPr kumimoji="0"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en-US" altLang="en-US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4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2495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321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211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fld id="{127E185A-F710-4AC1-BB50-108C88160BD5}" type="slidenum">
              <a:rPr kumimoji="0"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kumimoji="0" lang="en-US" altLang="en-US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3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3220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4613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lvl="1"/>
            <a:r>
              <a:rPr lang="en-US" altLang="en-US" smtClean="0"/>
              <a:t>– Chemistry of an atom depends mostly on the electrons in its outermost shell, called </a:t>
            </a:r>
            <a:r>
              <a:rPr lang="en-US" altLang="en-US" b="1" i="1" smtClean="0"/>
              <a:t>valence electrons</a:t>
            </a:r>
            <a:r>
              <a:rPr lang="en-US" altLang="en-US" smtClean="0"/>
              <a:t> </a:t>
            </a:r>
          </a:p>
          <a:p>
            <a:pPr lvl="1"/>
            <a:endParaRPr lang="en-US" altLang="en-US" sz="600" smtClean="0"/>
          </a:p>
          <a:p>
            <a:pPr lvl="1"/>
            <a:r>
              <a:rPr lang="en-US" altLang="en-US" smtClean="0"/>
              <a:t>	– General order in which orbitals are filled:</a:t>
            </a:r>
          </a:p>
          <a:p>
            <a:pPr lvl="2"/>
            <a:r>
              <a:rPr lang="en-US" altLang="en-US" b="1" smtClean="0"/>
              <a:t>    </a:t>
            </a:r>
            <a:r>
              <a:rPr lang="en-US" altLang="en-US" smtClean="0"/>
              <a:t>    1. Subshells corresponding to each value of </a:t>
            </a:r>
            <a:r>
              <a:rPr lang="en-US" altLang="en-US" i="1" smtClean="0"/>
              <a:t>n</a:t>
            </a:r>
            <a:r>
              <a:rPr lang="en-US" altLang="en-US" smtClean="0"/>
              <a:t> are written from left to right on successive horizontal lines, where each row represents a row in the periodic table.</a:t>
            </a:r>
          </a:p>
          <a:p>
            <a:pPr lvl="2"/>
            <a:r>
              <a:rPr lang="en-US" altLang="en-US" smtClean="0"/>
              <a:t>        2. The order in which these orbitals are filled is indicated by the 	diagonal lines running from upper right to lower left.</a:t>
            </a:r>
          </a:p>
          <a:p>
            <a:pPr lvl="2"/>
            <a:r>
              <a:rPr lang="en-US" altLang="en-US" smtClean="0"/>
              <a:t>        3.  The 4</a:t>
            </a:r>
            <a:r>
              <a:rPr lang="en-US" altLang="en-US" i="1" smtClean="0"/>
              <a:t>s</a:t>
            </a:r>
            <a:r>
              <a:rPr lang="en-US" altLang="en-US" smtClean="0"/>
              <a:t> orbital is filled prior to the 3</a:t>
            </a:r>
            <a:r>
              <a:rPr lang="en-US" altLang="en-US" i="1" smtClean="0"/>
              <a:t>d</a:t>
            </a:r>
            <a:r>
              <a:rPr lang="en-US" altLang="en-US" smtClean="0"/>
              <a:t> orbital because of shielding and penetration effects.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738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05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546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59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9991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6143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9551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6153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216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E8B4A-2E6A-4DCF-903D-C36DC6E50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52528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150814"/>
            <a:ext cx="2726267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0814"/>
            <a:ext cx="79756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01FFB-128E-4A41-A832-2C5602741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50607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0814"/>
            <a:ext cx="10295467" cy="790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28750"/>
            <a:ext cx="5350933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63734" y="1428751"/>
            <a:ext cx="5350933" cy="2238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63734" y="3819526"/>
            <a:ext cx="5350933" cy="2238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095E-DDB2-45DC-940A-631706E12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66281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0814"/>
            <a:ext cx="10295467" cy="790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28750"/>
            <a:ext cx="5350933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428750"/>
            <a:ext cx="5350933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C6A80-3350-48F8-828C-8C1EC5247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64399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0814"/>
            <a:ext cx="10295467" cy="7905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428750"/>
            <a:ext cx="5350933" cy="46291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3734" y="1428750"/>
            <a:ext cx="5350933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F578C-6F58-458F-8C82-2C36CAAE5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0102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8B96-D749-40A5-A80B-1E09585E055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2F6B-B1F0-4033-8CED-2774770D22A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13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5696-2B83-4845-8426-921C14C049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D9E04-53BE-40BD-A1CC-CA949E769A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8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89DC-CF9F-4A80-943E-B174496014C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AD67-B6C7-476B-BA5F-7D449DFF26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99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F8B9-7D0F-4BFF-880E-2DD88866A01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1BD3-65EA-4DD5-9615-7C091DD587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45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0933A-6714-4BE0-97DC-E72F6033FD8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09D1-5D52-4472-B1C2-108264B0A96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41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2F5D-6703-4B8A-B2B3-E536877713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DCEB-8AE6-40D3-AC0D-9AFB70E232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4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5D20C-842D-4CB0-BEDF-3430F4537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0090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EA179-03AF-457C-9697-A7E0829A756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A7688-9826-4E7C-9002-578E7E0CA3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612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76D1-371F-4664-A621-C80DC938997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0C18-F808-4054-AEF8-84BF6DFDE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13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F3BD9-2AAA-4473-BDE3-FEF6595EA85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17EF-5CA8-49DB-AF70-59F9147331E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87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984C9-0ADD-425C-A133-6F77A99E440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92B7-9809-457D-9B69-5AC1D037CAC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2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A3AFF-A7C4-44AF-93FD-42AF02BF25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4344-723F-4900-9F8E-3DD136F16F1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28750"/>
            <a:ext cx="5350933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428750"/>
            <a:ext cx="5350933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3F4E4-1218-423B-892F-426E43E02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94479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5ED4-BC4C-41D5-9BC8-FC375CF46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7451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78C6-1773-436F-9545-3613D2FA0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53457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C16D-4A53-448A-81F3-89E25A5DA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92299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39E5D-43CB-4919-AE27-FF2F99FC1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798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58F3-B1A7-43BA-8FE8-F93D974E5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60917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5A5C9-41CE-4935-9E9A-457433F54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6345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0814"/>
            <a:ext cx="1029546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28750"/>
            <a:ext cx="1090506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8480EECC-8D56-4CCE-9C04-5C55CF2F91A5}" type="slidenum">
              <a:rPr lang="en-US" alt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8" y="962026"/>
            <a:ext cx="1171998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5456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q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Ø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6F96D0F-2278-4724-A3B3-FFA4F2762CD4}" type="datetimeFigureOut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2/4/2016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3504397-DCD2-449B-89DD-B2F214CE49C9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8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7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9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8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10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9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11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0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12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notesSlide" Target="../notesSlides/notesSlide3.xml"/><Relationship Id="rId7" Type="http://schemas.openxmlformats.org/officeDocument/2006/relationships/slide" Target="slide9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notesSlide" Target="../notesSlides/notesSlide4.xml"/><Relationship Id="rId7" Type="http://schemas.openxmlformats.org/officeDocument/2006/relationships/slide" Target="slide9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3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notesSlide" Target="../notesSlides/notesSlide5.xml"/><Relationship Id="rId7" Type="http://schemas.openxmlformats.org/officeDocument/2006/relationships/slide" Target="slide9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4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notesSlide" Target="../notesSlides/notesSlide6.xml"/><Relationship Id="rId7" Type="http://schemas.openxmlformats.org/officeDocument/2006/relationships/slide" Target="slide9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5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notesSlide" Target="../notesSlides/notesSlide7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6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5648325" y="2068514"/>
            <a:ext cx="467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CC00"/>
                </a:solidFill>
              </a:rPr>
              <a:t>neon's electron configuration (1</a:t>
            </a:r>
            <a:r>
              <a:rPr kumimoji="0" lang="en-US" altLang="en-US" sz="1800" b="1" i="1">
                <a:solidFill>
                  <a:srgbClr val="FFCC00"/>
                </a:solidFill>
              </a:rPr>
              <a:t>s</a:t>
            </a:r>
            <a:r>
              <a:rPr kumimoji="0" lang="en-US" altLang="en-US" sz="1800" b="1" baseline="30000">
                <a:solidFill>
                  <a:srgbClr val="FFCC00"/>
                </a:solidFill>
              </a:rPr>
              <a:t>2</a:t>
            </a:r>
            <a:r>
              <a:rPr kumimoji="0" lang="en-US" altLang="en-US" sz="1800" b="1">
                <a:solidFill>
                  <a:srgbClr val="FFCC00"/>
                </a:solidFill>
              </a:rPr>
              <a:t>2</a:t>
            </a:r>
            <a:r>
              <a:rPr kumimoji="0" lang="en-US" altLang="en-US" sz="1800" b="1" i="1">
                <a:solidFill>
                  <a:srgbClr val="FFCC00"/>
                </a:solidFill>
              </a:rPr>
              <a:t>s</a:t>
            </a:r>
            <a:r>
              <a:rPr kumimoji="0" lang="en-US" altLang="en-US" sz="1800" b="1" baseline="30000">
                <a:solidFill>
                  <a:srgbClr val="FFCC00"/>
                </a:solidFill>
              </a:rPr>
              <a:t>2</a:t>
            </a:r>
            <a:r>
              <a:rPr kumimoji="0" lang="en-US" altLang="en-US" sz="1800" b="1">
                <a:solidFill>
                  <a:srgbClr val="FFCC00"/>
                </a:solidFill>
              </a:rPr>
              <a:t>2</a:t>
            </a:r>
            <a:r>
              <a:rPr kumimoji="0" lang="en-US" altLang="en-US" sz="1800" b="1" i="1">
                <a:solidFill>
                  <a:srgbClr val="FFCC00"/>
                </a:solidFill>
              </a:rPr>
              <a:t>p</a:t>
            </a:r>
            <a:r>
              <a:rPr kumimoji="0" lang="en-US" altLang="en-US" sz="1800" b="1" baseline="30000">
                <a:solidFill>
                  <a:srgbClr val="FFCC00"/>
                </a:solidFill>
              </a:rPr>
              <a:t>6</a:t>
            </a:r>
            <a:r>
              <a:rPr kumimoji="0" lang="en-US" altLang="en-US" sz="1800" b="1">
                <a:solidFill>
                  <a:srgbClr val="FFCC00"/>
                </a:solidFill>
              </a:rPr>
              <a:t>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for Na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803526" y="2889251"/>
            <a:ext cx="1984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4000"/>
              <a:t>[Ne] 3</a:t>
            </a:r>
            <a:r>
              <a:rPr kumimoji="0" lang="en-US" altLang="en-US" sz="4000" i="1"/>
              <a:t>s</a:t>
            </a:r>
            <a:r>
              <a:rPr kumimoji="0" lang="en-US" altLang="en-US" sz="4000" baseline="30000"/>
              <a:t>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52800" y="2209800"/>
            <a:ext cx="2133600" cy="685800"/>
            <a:chOff x="1152" y="1392"/>
            <a:chExt cx="1344" cy="432"/>
          </a:xfrm>
        </p:grpSpPr>
        <p:sp>
          <p:nvSpPr>
            <p:cNvPr id="145430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5431" name="Line 8"/>
            <p:cNvSpPr>
              <a:spLocks noChangeShapeType="1"/>
            </p:cNvSpPr>
            <p:nvPr/>
          </p:nvSpPr>
          <p:spPr bwMode="auto">
            <a:xfrm>
              <a:off x="1152" y="13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114800" y="2743200"/>
            <a:ext cx="1371600" cy="228600"/>
            <a:chOff x="1632" y="1728"/>
            <a:chExt cx="864" cy="144"/>
          </a:xfrm>
        </p:grpSpPr>
        <p:sp>
          <p:nvSpPr>
            <p:cNvPr id="145428" name="Line 10"/>
            <p:cNvSpPr>
              <a:spLocks noChangeShapeType="1"/>
            </p:cNvSpPr>
            <p:nvPr/>
          </p:nvSpPr>
          <p:spPr bwMode="auto">
            <a:xfrm>
              <a:off x="1632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5429" name="Line 11"/>
            <p:cNvSpPr>
              <a:spLocks noChangeShapeType="1"/>
            </p:cNvSpPr>
            <p:nvPr/>
          </p:nvSpPr>
          <p:spPr bwMode="auto">
            <a:xfrm>
              <a:off x="1632" y="17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419600" y="3581400"/>
            <a:ext cx="1066800" cy="762000"/>
            <a:chOff x="1824" y="2256"/>
            <a:chExt cx="672" cy="480"/>
          </a:xfrm>
        </p:grpSpPr>
        <p:sp>
          <p:nvSpPr>
            <p:cNvPr id="145426" name="Line 13"/>
            <p:cNvSpPr>
              <a:spLocks noChangeShapeType="1"/>
            </p:cNvSpPr>
            <p:nvPr/>
          </p:nvSpPr>
          <p:spPr bwMode="auto">
            <a:xfrm flipV="1">
              <a:off x="1824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5427" name="Line 14"/>
            <p:cNvSpPr>
              <a:spLocks noChangeShapeType="1"/>
            </p:cNvSpPr>
            <p:nvPr/>
          </p:nvSpPr>
          <p:spPr bwMode="auto">
            <a:xfrm>
              <a:off x="1824" y="27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648200" y="3429000"/>
            <a:ext cx="762000" cy="381000"/>
            <a:chOff x="1968" y="2160"/>
            <a:chExt cx="480" cy="240"/>
          </a:xfrm>
        </p:grpSpPr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5425" name="Line 17"/>
            <p:cNvSpPr>
              <a:spLocks noChangeShapeType="1"/>
            </p:cNvSpPr>
            <p:nvPr/>
          </p:nvSpPr>
          <p:spPr bwMode="auto">
            <a:xfrm>
              <a:off x="1968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5641975" y="2590800"/>
            <a:ext cx="209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CC00"/>
                </a:solidFill>
              </a:rPr>
              <a:t>third energy level</a:t>
            </a: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5621338" y="3581400"/>
            <a:ext cx="319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CC00"/>
                </a:solidFill>
              </a:rPr>
              <a:t>one electron in the </a:t>
            </a:r>
            <a:r>
              <a:rPr kumimoji="0" lang="en-US" altLang="en-US" sz="1800" b="1" i="1">
                <a:solidFill>
                  <a:srgbClr val="FFCC00"/>
                </a:solidFill>
              </a:rPr>
              <a:t>s</a:t>
            </a:r>
            <a:r>
              <a:rPr kumimoji="0" lang="en-US" altLang="en-US" sz="1800" b="1">
                <a:solidFill>
                  <a:srgbClr val="FFCC00"/>
                </a:solidFill>
              </a:rPr>
              <a:t> orbital</a:t>
            </a:r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5616575" y="4191000"/>
            <a:ext cx="162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CC00"/>
                </a:solidFill>
              </a:rPr>
              <a:t>orbital shape</a:t>
            </a: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2438401" y="5013326"/>
            <a:ext cx="4822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4000"/>
              <a:t>Na =  1</a:t>
            </a:r>
            <a:r>
              <a:rPr kumimoji="0" lang="en-US" altLang="en-US" sz="4000" i="1"/>
              <a:t>s</a:t>
            </a:r>
            <a:r>
              <a:rPr kumimoji="0" lang="en-US" altLang="en-US" sz="4000" baseline="30000"/>
              <a:t>2 </a:t>
            </a:r>
            <a:r>
              <a:rPr kumimoji="0" lang="en-US" altLang="en-US" sz="4000"/>
              <a:t>2</a:t>
            </a:r>
            <a:r>
              <a:rPr kumimoji="0" lang="en-US" altLang="en-US" sz="4000" i="1"/>
              <a:t>s</a:t>
            </a:r>
            <a:r>
              <a:rPr kumimoji="0" lang="en-US" altLang="en-US" sz="4000" baseline="30000"/>
              <a:t>2 </a:t>
            </a:r>
            <a:r>
              <a:rPr kumimoji="0" lang="en-US" altLang="en-US" sz="4000"/>
              <a:t>2</a:t>
            </a:r>
            <a:r>
              <a:rPr kumimoji="0" lang="en-US" altLang="en-US" sz="4000" i="1"/>
              <a:t>p</a:t>
            </a:r>
            <a:r>
              <a:rPr kumimoji="0" lang="en-US" altLang="en-US" sz="4000" baseline="30000"/>
              <a:t>6</a:t>
            </a:r>
            <a:r>
              <a:rPr kumimoji="0" lang="en-US" altLang="en-US" sz="4000"/>
              <a:t> 3</a:t>
            </a:r>
            <a:r>
              <a:rPr kumimoji="0" lang="en-US" altLang="en-US" sz="4000" i="1"/>
              <a:t>s</a:t>
            </a:r>
            <a:r>
              <a:rPr kumimoji="0" lang="en-US" altLang="en-US" sz="4000" baseline="30000"/>
              <a:t>1</a:t>
            </a: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7391400" y="5241926"/>
            <a:ext cx="2611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2000"/>
              <a:t>electron configuration</a:t>
            </a:r>
          </a:p>
        </p:txBody>
      </p:sp>
      <p:sp>
        <p:nvSpPr>
          <p:cNvPr id="85015" name="AutoShape 23"/>
          <p:cNvSpPr>
            <a:spLocks/>
          </p:cNvSpPr>
          <p:nvPr/>
        </p:nvSpPr>
        <p:spPr bwMode="auto">
          <a:xfrm>
            <a:off x="3802064" y="5051426"/>
            <a:ext cx="174625" cy="638175"/>
          </a:xfrm>
          <a:prstGeom prst="leftBracket">
            <a:avLst>
              <a:gd name="adj" fmla="val 30455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85016" name="AutoShape 24"/>
          <p:cNvSpPr>
            <a:spLocks/>
          </p:cNvSpPr>
          <p:nvPr/>
        </p:nvSpPr>
        <p:spPr bwMode="auto">
          <a:xfrm>
            <a:off x="6251575" y="5051426"/>
            <a:ext cx="146050" cy="638175"/>
          </a:xfrm>
          <a:prstGeom prst="rightBracket">
            <a:avLst>
              <a:gd name="adj" fmla="val 36413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3788239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21" grpId="0"/>
      <p:bldP spid="137239" grpId="0"/>
      <p:bldP spid="137240" grpId="0"/>
      <p:bldP spid="137241" grpId="0"/>
      <p:bldP spid="137242" grpId="0"/>
      <p:bldP spid="137243" grpId="0"/>
      <p:bldP spid="85015" grpId="0" animBg="1"/>
      <p:bldP spid="850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1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4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5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6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7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61813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61818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19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0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1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2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3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4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5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61826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61827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61828" name="Oval 36"/>
          <p:cNvSpPr>
            <a:spLocks noChangeAspect="1" noChangeArrowheads="1"/>
          </p:cNvSpPr>
          <p:nvPr/>
        </p:nvSpPr>
        <p:spPr bwMode="auto">
          <a:xfrm>
            <a:off x="2286000" y="3609975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29" name="Oval 37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0" name="Oval 38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1" name="Oval 39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2" name="Oval 40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3" name="Oval 41"/>
          <p:cNvSpPr>
            <a:spLocks noChangeAspect="1" noChangeArrowheads="1"/>
          </p:cNvSpPr>
          <p:nvPr/>
        </p:nvSpPr>
        <p:spPr bwMode="auto">
          <a:xfrm>
            <a:off x="29718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4" name="Oval 42"/>
          <p:cNvSpPr>
            <a:spLocks noChangeAspect="1" noChangeArrowheads="1"/>
          </p:cNvSpPr>
          <p:nvPr/>
        </p:nvSpPr>
        <p:spPr bwMode="auto">
          <a:xfrm>
            <a:off x="324485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5" name="Oval 43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6" name="Oval 44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7" name="Oval 45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8" name="Oval 46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39" name="Oval 47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0" name="Oval 48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1" name="Oval 49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2" name="Oval 50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3" name="Oval 51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4" name="Oval 52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5" name="Oval 53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6" name="Oval 54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7" name="Oval 55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8" name="Oval 56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49" name="Oval 57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0" name="Oval 58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1" name="Oval 59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2" name="Oval 60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3" name="Oval 61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4" name="Oval 62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5" name="Oval 63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6" name="Oval 64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7" name="Oval 65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8" name="Oval 66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59" name="Oval 67"/>
          <p:cNvSpPr>
            <a:spLocks noChangeArrowheads="1"/>
          </p:cNvSpPr>
          <p:nvPr/>
        </p:nvSpPr>
        <p:spPr bwMode="auto">
          <a:xfrm>
            <a:off x="8458200" y="2819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0" name="Oval 68"/>
          <p:cNvSpPr>
            <a:spLocks noChangeArrowheads="1"/>
          </p:cNvSpPr>
          <p:nvPr/>
        </p:nvSpPr>
        <p:spPr bwMode="auto">
          <a:xfrm>
            <a:off x="91440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1" name="Oval 69"/>
          <p:cNvSpPr>
            <a:spLocks noChangeArrowheads="1"/>
          </p:cNvSpPr>
          <p:nvPr/>
        </p:nvSpPr>
        <p:spPr bwMode="auto">
          <a:xfrm>
            <a:off x="91440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2" name="Oval 70"/>
          <p:cNvSpPr>
            <a:spLocks noChangeArrowheads="1"/>
          </p:cNvSpPr>
          <p:nvPr/>
        </p:nvSpPr>
        <p:spPr bwMode="auto">
          <a:xfrm>
            <a:off x="83058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3" name="Oval 71"/>
          <p:cNvSpPr>
            <a:spLocks noChangeArrowheads="1"/>
          </p:cNvSpPr>
          <p:nvPr/>
        </p:nvSpPr>
        <p:spPr bwMode="auto">
          <a:xfrm>
            <a:off x="86868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4" name="Oval 72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5" name="Oval 73"/>
          <p:cNvSpPr>
            <a:spLocks noChangeArrowheads="1"/>
          </p:cNvSpPr>
          <p:nvPr/>
        </p:nvSpPr>
        <p:spPr bwMode="auto">
          <a:xfrm>
            <a:off x="8229600" y="3200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6" name="Text Box 74"/>
          <p:cNvSpPr txBox="1">
            <a:spLocks noChangeArrowheads="1"/>
          </p:cNvSpPr>
          <p:nvPr/>
        </p:nvSpPr>
        <p:spPr bwMode="auto">
          <a:xfrm>
            <a:off x="7848600" y="5983288"/>
            <a:ext cx="203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2p</a:t>
            </a:r>
            <a:r>
              <a:rPr lang="en-US" altLang="en-US" sz="2400" baseline="30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1867" name="Oval 75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8" name="AutoShape 76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69" name="AutoShape 77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70" name="Oval 78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71" name="AutoShape 79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72" name="AutoShape 80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73" name="Text Box 81"/>
          <p:cNvSpPr txBox="1">
            <a:spLocks noChangeArrowheads="1"/>
          </p:cNvSpPr>
          <p:nvPr/>
        </p:nvSpPr>
        <p:spPr bwMode="auto">
          <a:xfrm>
            <a:off x="8229601" y="344488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Fluorine</a:t>
            </a:r>
          </a:p>
        </p:txBody>
      </p:sp>
      <p:sp>
        <p:nvSpPr>
          <p:cNvPr id="161874" name="Oval 82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75" name="AutoShape 83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76" name="AutoShape 84"/>
          <p:cNvSpPr>
            <a:spLocks noChangeArrowheads="1"/>
          </p:cNvSpPr>
          <p:nvPr/>
        </p:nvSpPr>
        <p:spPr bwMode="auto">
          <a:xfrm rot="10800000">
            <a:off x="28194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77" name="Oval 85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78" name="AutoShape 86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79" name="AutoShape 87"/>
          <p:cNvSpPr>
            <a:spLocks noChangeArrowheads="1"/>
          </p:cNvSpPr>
          <p:nvPr/>
        </p:nvSpPr>
        <p:spPr bwMode="auto">
          <a:xfrm rot="10800000">
            <a:off x="30940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80" name="Oval 88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81" name="AutoShape 89"/>
          <p:cNvSpPr>
            <a:spLocks noChangeArrowheads="1"/>
          </p:cNvSpPr>
          <p:nvPr/>
        </p:nvSpPr>
        <p:spPr bwMode="auto">
          <a:xfrm>
            <a:off x="33226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82" name="Oval 90"/>
          <p:cNvSpPr>
            <a:spLocks noChangeArrowheads="1"/>
          </p:cNvSpPr>
          <p:nvPr/>
        </p:nvSpPr>
        <p:spPr bwMode="auto">
          <a:xfrm>
            <a:off x="8839200" y="3733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83" name="Oval 91"/>
          <p:cNvSpPr>
            <a:spLocks noChangeArrowheads="1"/>
          </p:cNvSpPr>
          <p:nvPr/>
        </p:nvSpPr>
        <p:spPr bwMode="auto">
          <a:xfrm>
            <a:off x="8915400" y="2743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1884" name="Text Box 92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7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49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0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1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2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3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4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5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63865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63866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67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68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69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0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1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2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3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63876" name="Oval 36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7" name="Oval 37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8" name="Oval 38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79" name="Oval 39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0" name="Oval 40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1" name="Oval 41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2" name="Oval 42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3" name="Oval 43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4" name="Oval 44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5" name="Oval 45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6" name="Oval 46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7" name="Oval 47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8" name="Oval 48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89" name="Oval 49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0" name="Oval 50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1" name="Oval 51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2" name="Oval 5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3" name="Oval 53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4" name="Oval 54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5" name="Oval 55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6" name="Oval 56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7" name="Oval 57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8" name="Oval 58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899" name="Oval 59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0" name="Oval 60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1" name="Oval 61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2" name="Oval 62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3" name="Oval 63"/>
          <p:cNvSpPr>
            <a:spLocks noChangeArrowheads="1"/>
          </p:cNvSpPr>
          <p:nvPr/>
        </p:nvSpPr>
        <p:spPr bwMode="auto">
          <a:xfrm>
            <a:off x="8610600" y="2743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4" name="Oval 64"/>
          <p:cNvSpPr>
            <a:spLocks noChangeArrowheads="1"/>
          </p:cNvSpPr>
          <p:nvPr/>
        </p:nvSpPr>
        <p:spPr bwMode="auto">
          <a:xfrm>
            <a:off x="91440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5" name="Oval 65"/>
          <p:cNvSpPr>
            <a:spLocks noChangeArrowheads="1"/>
          </p:cNvSpPr>
          <p:nvPr/>
        </p:nvSpPr>
        <p:spPr bwMode="auto">
          <a:xfrm>
            <a:off x="91440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6" name="Oval 66"/>
          <p:cNvSpPr>
            <a:spLocks noChangeArrowheads="1"/>
          </p:cNvSpPr>
          <p:nvPr/>
        </p:nvSpPr>
        <p:spPr bwMode="auto">
          <a:xfrm>
            <a:off x="8458200" y="3657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7" name="Oval 67"/>
          <p:cNvSpPr>
            <a:spLocks noChangeArrowheads="1"/>
          </p:cNvSpPr>
          <p:nvPr/>
        </p:nvSpPr>
        <p:spPr bwMode="auto">
          <a:xfrm>
            <a:off x="84582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8" name="Oval 68"/>
          <p:cNvSpPr>
            <a:spLocks noChangeArrowheads="1"/>
          </p:cNvSpPr>
          <p:nvPr/>
        </p:nvSpPr>
        <p:spPr bwMode="auto">
          <a:xfrm>
            <a:off x="8991600" y="3200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09" name="Oval 69"/>
          <p:cNvSpPr>
            <a:spLocks noChangeArrowheads="1"/>
          </p:cNvSpPr>
          <p:nvPr/>
        </p:nvSpPr>
        <p:spPr bwMode="auto">
          <a:xfrm>
            <a:off x="8229600" y="3048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10" name="Text Box 70"/>
          <p:cNvSpPr txBox="1">
            <a:spLocks noChangeArrowheads="1"/>
          </p:cNvSpPr>
          <p:nvPr/>
        </p:nvSpPr>
        <p:spPr bwMode="auto">
          <a:xfrm>
            <a:off x="7315200" y="5983288"/>
            <a:ext cx="301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Al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2p</a:t>
            </a:r>
            <a:r>
              <a:rPr lang="en-US" altLang="en-US" sz="2400" baseline="30000">
                <a:solidFill>
                  <a:srgbClr val="FF0000"/>
                </a:solidFill>
              </a:rPr>
              <a:t>6</a:t>
            </a:r>
            <a:r>
              <a:rPr lang="en-US" altLang="en-US" sz="2400">
                <a:solidFill>
                  <a:srgbClr val="FF0000"/>
                </a:solidFill>
              </a:rPr>
              <a:t>3s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3p</a:t>
            </a:r>
            <a:r>
              <a:rPr lang="en-US" altLang="en-US" sz="2400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3911" name="Oval 71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12" name="AutoShape 72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13" name="AutoShape 73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4" name="Oval 74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15" name="AutoShape 75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16" name="AutoShape 76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7" name="Text Box 77"/>
          <p:cNvSpPr txBox="1">
            <a:spLocks noChangeArrowheads="1"/>
          </p:cNvSpPr>
          <p:nvPr/>
        </p:nvSpPr>
        <p:spPr bwMode="auto">
          <a:xfrm>
            <a:off x="8077201" y="344488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Aluminum</a:t>
            </a:r>
          </a:p>
        </p:txBody>
      </p:sp>
      <p:sp>
        <p:nvSpPr>
          <p:cNvPr id="163918" name="Oval 78"/>
          <p:cNvSpPr>
            <a:spLocks noChangeArrowheads="1"/>
          </p:cNvSpPr>
          <p:nvPr/>
        </p:nvSpPr>
        <p:spPr bwMode="auto">
          <a:xfrm>
            <a:off x="8839200" y="3733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19" name="Oval 79"/>
          <p:cNvSpPr>
            <a:spLocks noChangeArrowheads="1"/>
          </p:cNvSpPr>
          <p:nvPr/>
        </p:nvSpPr>
        <p:spPr bwMode="auto">
          <a:xfrm>
            <a:off x="8229600" y="3429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0" name="Oval 80"/>
          <p:cNvSpPr>
            <a:spLocks noChangeArrowheads="1"/>
          </p:cNvSpPr>
          <p:nvPr/>
        </p:nvSpPr>
        <p:spPr bwMode="auto">
          <a:xfrm>
            <a:off x="8991600" y="2819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1" name="Oval 81"/>
          <p:cNvSpPr>
            <a:spLocks noChangeArrowheads="1"/>
          </p:cNvSpPr>
          <p:nvPr/>
        </p:nvSpPr>
        <p:spPr bwMode="auto">
          <a:xfrm>
            <a:off x="8610600" y="3886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2" name="Oval 82"/>
          <p:cNvSpPr>
            <a:spLocks noChangeArrowheads="1"/>
          </p:cNvSpPr>
          <p:nvPr/>
        </p:nvSpPr>
        <p:spPr bwMode="auto">
          <a:xfrm>
            <a:off x="93726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3" name="Oval 83"/>
          <p:cNvSpPr>
            <a:spLocks noChangeArrowheads="1"/>
          </p:cNvSpPr>
          <p:nvPr/>
        </p:nvSpPr>
        <p:spPr bwMode="auto">
          <a:xfrm>
            <a:off x="8229600" y="2819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4" name="Oval 84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5" name="AutoShape 85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6" name="AutoShape 86"/>
          <p:cNvSpPr>
            <a:spLocks noChangeArrowheads="1"/>
          </p:cNvSpPr>
          <p:nvPr/>
        </p:nvSpPr>
        <p:spPr bwMode="auto">
          <a:xfrm rot="10800000">
            <a:off x="28194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27" name="Oval 87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8" name="AutoShape 88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29" name="AutoShape 89"/>
          <p:cNvSpPr>
            <a:spLocks noChangeArrowheads="1"/>
          </p:cNvSpPr>
          <p:nvPr/>
        </p:nvSpPr>
        <p:spPr bwMode="auto">
          <a:xfrm rot="10800000">
            <a:off x="30940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0" name="Oval 90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1" name="AutoShape 91"/>
          <p:cNvSpPr>
            <a:spLocks noChangeArrowheads="1"/>
          </p:cNvSpPr>
          <p:nvPr/>
        </p:nvSpPr>
        <p:spPr bwMode="auto">
          <a:xfrm>
            <a:off x="33226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2" name="AutoShape 92"/>
          <p:cNvSpPr>
            <a:spLocks noChangeArrowheads="1"/>
          </p:cNvSpPr>
          <p:nvPr/>
        </p:nvSpPr>
        <p:spPr bwMode="auto">
          <a:xfrm rot="10800000">
            <a:off x="3398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3" name="Oval 93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4" name="AutoShape 94"/>
          <p:cNvSpPr>
            <a:spLocks noChangeArrowheads="1"/>
          </p:cNvSpPr>
          <p:nvPr/>
        </p:nvSpPr>
        <p:spPr bwMode="auto">
          <a:xfrm>
            <a:off x="2743200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5" name="Oval 95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6" name="Oval 96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7" name="Oval 97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8" name="AutoShape 98"/>
          <p:cNvSpPr>
            <a:spLocks noChangeArrowheads="1"/>
          </p:cNvSpPr>
          <p:nvPr/>
        </p:nvSpPr>
        <p:spPr bwMode="auto">
          <a:xfrm>
            <a:off x="23622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3939" name="AutoShape 99"/>
          <p:cNvSpPr>
            <a:spLocks noChangeArrowheads="1"/>
          </p:cNvSpPr>
          <p:nvPr/>
        </p:nvSpPr>
        <p:spPr bwMode="auto">
          <a:xfrm rot="10800000">
            <a:off x="24384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0" name="Text Box 100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1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7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8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899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00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01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02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03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04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65913" name="Oval 25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14" name="Oval 26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15" name="Oval 27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16" name="Oval 28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17" name="Oval 29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18" name="Oval 30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19" name="Oval 31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0" name="Rectangle 32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65921" name="Text Box 33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65923" name="Oval 35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4" name="Oval 36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5" name="Oval 37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6" name="Oval 38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7" name="Oval 39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8" name="Oval 40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29" name="Oval 41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0" name="Oval 42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1" name="Oval 43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2" name="Oval 44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3" name="Oval 45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4" name="Oval 46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5" name="Oval 47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6" name="Oval 48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7" name="Oval 49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8" name="Oval 50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39" name="Oval 51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0" name="Oval 52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1" name="Oval 53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2" name="Oval 54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3" name="Oval 55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4" name="Oval 56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5" name="Oval 57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6" name="Oval 58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7" name="Oval 59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8" name="Oval 60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49" name="Oval 61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0" name="Oval 62"/>
          <p:cNvSpPr>
            <a:spLocks noChangeArrowheads="1"/>
          </p:cNvSpPr>
          <p:nvPr/>
        </p:nvSpPr>
        <p:spPr bwMode="auto">
          <a:xfrm>
            <a:off x="8610600" y="2743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1" name="Oval 63"/>
          <p:cNvSpPr>
            <a:spLocks noChangeArrowheads="1"/>
          </p:cNvSpPr>
          <p:nvPr/>
        </p:nvSpPr>
        <p:spPr bwMode="auto">
          <a:xfrm>
            <a:off x="91440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2" name="Oval 64"/>
          <p:cNvSpPr>
            <a:spLocks noChangeArrowheads="1"/>
          </p:cNvSpPr>
          <p:nvPr/>
        </p:nvSpPr>
        <p:spPr bwMode="auto">
          <a:xfrm>
            <a:off x="91440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3" name="Oval 65"/>
          <p:cNvSpPr>
            <a:spLocks noChangeArrowheads="1"/>
          </p:cNvSpPr>
          <p:nvPr/>
        </p:nvSpPr>
        <p:spPr bwMode="auto">
          <a:xfrm>
            <a:off x="8458200" y="3657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4" name="Oval 66"/>
          <p:cNvSpPr>
            <a:spLocks noChangeArrowheads="1"/>
          </p:cNvSpPr>
          <p:nvPr/>
        </p:nvSpPr>
        <p:spPr bwMode="auto">
          <a:xfrm>
            <a:off x="84582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5" name="Oval 67"/>
          <p:cNvSpPr>
            <a:spLocks noChangeArrowheads="1"/>
          </p:cNvSpPr>
          <p:nvPr/>
        </p:nvSpPr>
        <p:spPr bwMode="auto">
          <a:xfrm>
            <a:off x="8991600" y="3200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6" name="Oval 68"/>
          <p:cNvSpPr>
            <a:spLocks noChangeArrowheads="1"/>
          </p:cNvSpPr>
          <p:nvPr/>
        </p:nvSpPr>
        <p:spPr bwMode="auto">
          <a:xfrm>
            <a:off x="8229600" y="3048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7" name="Text Box 69"/>
          <p:cNvSpPr txBox="1">
            <a:spLocks noChangeArrowheads="1"/>
          </p:cNvSpPr>
          <p:nvPr/>
        </p:nvSpPr>
        <p:spPr bwMode="auto">
          <a:xfrm>
            <a:off x="7315201" y="5983288"/>
            <a:ext cx="304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Ar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2p</a:t>
            </a:r>
            <a:r>
              <a:rPr lang="en-US" altLang="en-US" sz="2400" baseline="30000">
                <a:solidFill>
                  <a:srgbClr val="FF0000"/>
                </a:solidFill>
              </a:rPr>
              <a:t>6</a:t>
            </a:r>
            <a:r>
              <a:rPr lang="en-US" altLang="en-US" sz="2400">
                <a:solidFill>
                  <a:srgbClr val="FF0000"/>
                </a:solidFill>
              </a:rPr>
              <a:t>3s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3p</a:t>
            </a:r>
            <a:r>
              <a:rPr lang="en-US" altLang="en-US" sz="2400" baseline="30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5958" name="Oval 70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59" name="AutoShape 71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60" name="AutoShape 72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61" name="Oval 73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62" name="AutoShape 74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63" name="AutoShape 75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64" name="Text Box 76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65965" name="Text Box 77"/>
          <p:cNvSpPr txBox="1">
            <a:spLocks noChangeArrowheads="1"/>
          </p:cNvSpPr>
          <p:nvPr/>
        </p:nvSpPr>
        <p:spPr bwMode="auto">
          <a:xfrm>
            <a:off x="8374064" y="344488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Argon</a:t>
            </a:r>
          </a:p>
        </p:txBody>
      </p:sp>
      <p:sp>
        <p:nvSpPr>
          <p:cNvPr id="165966" name="Oval 78"/>
          <p:cNvSpPr>
            <a:spLocks noChangeArrowheads="1"/>
          </p:cNvSpPr>
          <p:nvPr/>
        </p:nvSpPr>
        <p:spPr bwMode="auto">
          <a:xfrm>
            <a:off x="8839200" y="3733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67" name="Oval 79"/>
          <p:cNvSpPr>
            <a:spLocks noChangeArrowheads="1"/>
          </p:cNvSpPr>
          <p:nvPr/>
        </p:nvSpPr>
        <p:spPr bwMode="auto">
          <a:xfrm>
            <a:off x="8229600" y="3429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68" name="Oval 80"/>
          <p:cNvSpPr>
            <a:spLocks noChangeArrowheads="1"/>
          </p:cNvSpPr>
          <p:nvPr/>
        </p:nvSpPr>
        <p:spPr bwMode="auto">
          <a:xfrm>
            <a:off x="8458200" y="2667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69" name="Oval 81"/>
          <p:cNvSpPr>
            <a:spLocks noChangeArrowheads="1"/>
          </p:cNvSpPr>
          <p:nvPr/>
        </p:nvSpPr>
        <p:spPr bwMode="auto">
          <a:xfrm>
            <a:off x="8991600" y="2819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0" name="Oval 82"/>
          <p:cNvSpPr>
            <a:spLocks noChangeArrowheads="1"/>
          </p:cNvSpPr>
          <p:nvPr/>
        </p:nvSpPr>
        <p:spPr bwMode="auto">
          <a:xfrm>
            <a:off x="8610600" y="3886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1" name="Oval 83"/>
          <p:cNvSpPr>
            <a:spLocks noChangeArrowheads="1"/>
          </p:cNvSpPr>
          <p:nvPr/>
        </p:nvSpPr>
        <p:spPr bwMode="auto">
          <a:xfrm>
            <a:off x="93726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2" name="Oval 84"/>
          <p:cNvSpPr>
            <a:spLocks noChangeArrowheads="1"/>
          </p:cNvSpPr>
          <p:nvPr/>
        </p:nvSpPr>
        <p:spPr bwMode="auto">
          <a:xfrm>
            <a:off x="8153400" y="3581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3" name="Oval 85"/>
          <p:cNvSpPr>
            <a:spLocks noChangeArrowheads="1"/>
          </p:cNvSpPr>
          <p:nvPr/>
        </p:nvSpPr>
        <p:spPr bwMode="auto">
          <a:xfrm>
            <a:off x="9144000" y="3733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4" name="Oval 86"/>
          <p:cNvSpPr>
            <a:spLocks noChangeArrowheads="1"/>
          </p:cNvSpPr>
          <p:nvPr/>
        </p:nvSpPr>
        <p:spPr bwMode="auto">
          <a:xfrm>
            <a:off x="9144000" y="2743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5" name="Oval 87"/>
          <p:cNvSpPr>
            <a:spLocks noChangeArrowheads="1"/>
          </p:cNvSpPr>
          <p:nvPr/>
        </p:nvSpPr>
        <p:spPr bwMode="auto">
          <a:xfrm>
            <a:off x="80772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6" name="Oval 88"/>
          <p:cNvSpPr>
            <a:spLocks noChangeArrowheads="1"/>
          </p:cNvSpPr>
          <p:nvPr/>
        </p:nvSpPr>
        <p:spPr bwMode="auto">
          <a:xfrm>
            <a:off x="8153400" y="2895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7" name="Oval 89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8" name="AutoShape 90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79" name="AutoShape 91"/>
          <p:cNvSpPr>
            <a:spLocks noChangeArrowheads="1"/>
          </p:cNvSpPr>
          <p:nvPr/>
        </p:nvSpPr>
        <p:spPr bwMode="auto">
          <a:xfrm rot="10800000">
            <a:off x="28194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80" name="Oval 92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81" name="AutoShape 93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82" name="AutoShape 94"/>
          <p:cNvSpPr>
            <a:spLocks noChangeArrowheads="1"/>
          </p:cNvSpPr>
          <p:nvPr/>
        </p:nvSpPr>
        <p:spPr bwMode="auto">
          <a:xfrm rot="10800000">
            <a:off x="30940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83" name="Oval 95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84" name="AutoShape 96"/>
          <p:cNvSpPr>
            <a:spLocks noChangeArrowheads="1"/>
          </p:cNvSpPr>
          <p:nvPr/>
        </p:nvSpPr>
        <p:spPr bwMode="auto">
          <a:xfrm>
            <a:off x="33226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85" name="AutoShape 97"/>
          <p:cNvSpPr>
            <a:spLocks noChangeArrowheads="1"/>
          </p:cNvSpPr>
          <p:nvPr/>
        </p:nvSpPr>
        <p:spPr bwMode="auto">
          <a:xfrm rot="10800000">
            <a:off x="3398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86" name="Oval 98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87" name="AutoShape 99"/>
          <p:cNvSpPr>
            <a:spLocks noChangeArrowheads="1"/>
          </p:cNvSpPr>
          <p:nvPr/>
        </p:nvSpPr>
        <p:spPr bwMode="auto">
          <a:xfrm>
            <a:off x="2743200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88" name="AutoShape 100"/>
          <p:cNvSpPr>
            <a:spLocks noChangeArrowheads="1"/>
          </p:cNvSpPr>
          <p:nvPr/>
        </p:nvSpPr>
        <p:spPr bwMode="auto">
          <a:xfrm rot="10800000">
            <a:off x="2819400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89" name="Oval 101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90" name="AutoShape 102"/>
          <p:cNvSpPr>
            <a:spLocks noChangeArrowheads="1"/>
          </p:cNvSpPr>
          <p:nvPr/>
        </p:nvSpPr>
        <p:spPr bwMode="auto">
          <a:xfrm>
            <a:off x="30178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91" name="AutoShape 103"/>
          <p:cNvSpPr>
            <a:spLocks noChangeArrowheads="1"/>
          </p:cNvSpPr>
          <p:nvPr/>
        </p:nvSpPr>
        <p:spPr bwMode="auto">
          <a:xfrm rot="10800000">
            <a:off x="30940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92" name="Oval 104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93" name="AutoShape 105"/>
          <p:cNvSpPr>
            <a:spLocks noChangeArrowheads="1"/>
          </p:cNvSpPr>
          <p:nvPr/>
        </p:nvSpPr>
        <p:spPr bwMode="auto">
          <a:xfrm>
            <a:off x="33226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94" name="AutoShape 106"/>
          <p:cNvSpPr>
            <a:spLocks noChangeArrowheads="1"/>
          </p:cNvSpPr>
          <p:nvPr/>
        </p:nvSpPr>
        <p:spPr bwMode="auto">
          <a:xfrm rot="10800000">
            <a:off x="33988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95" name="Oval 107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96" name="AutoShape 108"/>
          <p:cNvSpPr>
            <a:spLocks noChangeArrowheads="1"/>
          </p:cNvSpPr>
          <p:nvPr/>
        </p:nvSpPr>
        <p:spPr bwMode="auto">
          <a:xfrm>
            <a:off x="23622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5997" name="AutoShape 109"/>
          <p:cNvSpPr>
            <a:spLocks noChangeArrowheads="1"/>
          </p:cNvSpPr>
          <p:nvPr/>
        </p:nvSpPr>
        <p:spPr bwMode="auto">
          <a:xfrm rot="10800000">
            <a:off x="24384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98" name="Text Box 110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23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5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6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7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8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49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50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51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52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67961" name="Text Box 25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67962" name="Oval 26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3" name="Oval 27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4" name="Oval 28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5" name="Oval 29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6" name="Oval 30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7" name="Oval 31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8" name="Oval 32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69" name="Oval 33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0" name="Oval 34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1" name="Oval 35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2" name="Oval 36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3" name="Oval 37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4" name="Oval 38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5" name="Oval 39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6" name="Oval 40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7" name="Oval 41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8" name="Oval 42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79" name="Oval 43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0" name="Oval 44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1" name="Oval 45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2" name="Oval 46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3" name="Text Box 47"/>
          <p:cNvSpPr txBox="1">
            <a:spLocks noChangeArrowheads="1"/>
          </p:cNvSpPr>
          <p:nvPr/>
        </p:nvSpPr>
        <p:spPr bwMode="auto">
          <a:xfrm>
            <a:off x="7086600" y="5983289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Fe = 1s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2s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2p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  <a:r>
              <a:rPr lang="en-US" altLang="en-US" sz="2000">
                <a:solidFill>
                  <a:srgbClr val="FF0000"/>
                </a:solidFill>
              </a:rPr>
              <a:t>3s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3p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  <a:r>
              <a:rPr lang="en-US" altLang="en-US" sz="2000">
                <a:solidFill>
                  <a:srgbClr val="FF0000"/>
                </a:solidFill>
              </a:rPr>
              <a:t>4s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3d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7984" name="Oval 48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5" name="AutoShape 49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6" name="AutoShape 50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7987" name="Oval 51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8" name="AutoShape 52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89" name="AutoShape 53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7990" name="Group 54"/>
          <p:cNvGrpSpPr>
            <a:grpSpLocks/>
          </p:cNvGrpSpPr>
          <p:nvPr/>
        </p:nvGrpSpPr>
        <p:grpSpPr bwMode="auto">
          <a:xfrm>
            <a:off x="7162800" y="1676400"/>
            <a:ext cx="3200400" cy="3200400"/>
            <a:chOff x="3552" y="1008"/>
            <a:chExt cx="2016" cy="2016"/>
          </a:xfrm>
        </p:grpSpPr>
        <p:sp>
          <p:nvSpPr>
            <p:cNvPr id="168030" name="Oval 55"/>
            <p:cNvSpPr>
              <a:spLocks noChangeAspect="1" noChangeArrowheads="1"/>
            </p:cNvSpPr>
            <p:nvPr/>
          </p:nvSpPr>
          <p:spPr bwMode="auto">
            <a:xfrm>
              <a:off x="3552" y="1008"/>
              <a:ext cx="2016" cy="2016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1" name="Oval 56"/>
            <p:cNvSpPr>
              <a:spLocks noChangeAspect="1" noChangeArrowheads="1"/>
            </p:cNvSpPr>
            <p:nvPr/>
          </p:nvSpPr>
          <p:spPr bwMode="auto">
            <a:xfrm>
              <a:off x="3714" y="1170"/>
              <a:ext cx="1669" cy="1669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2" name="Oval 57"/>
            <p:cNvSpPr>
              <a:spLocks noChangeAspect="1" noChangeArrowheads="1"/>
            </p:cNvSpPr>
            <p:nvPr/>
          </p:nvSpPr>
          <p:spPr bwMode="auto">
            <a:xfrm>
              <a:off x="3915" y="1371"/>
              <a:ext cx="1277" cy="1277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3" name="Oval 58"/>
            <p:cNvSpPr>
              <a:spLocks noChangeAspect="1" noChangeArrowheads="1"/>
            </p:cNvSpPr>
            <p:nvPr/>
          </p:nvSpPr>
          <p:spPr bwMode="auto">
            <a:xfrm>
              <a:off x="4061" y="1517"/>
              <a:ext cx="1017" cy="1017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4" name="Oval 59"/>
            <p:cNvSpPr>
              <a:spLocks noChangeAspect="1" noChangeArrowheads="1"/>
            </p:cNvSpPr>
            <p:nvPr/>
          </p:nvSpPr>
          <p:spPr bwMode="auto">
            <a:xfrm>
              <a:off x="4164" y="1620"/>
              <a:ext cx="817" cy="817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5" name="Oval 60"/>
            <p:cNvSpPr>
              <a:spLocks noChangeAspect="1" noChangeArrowheads="1"/>
            </p:cNvSpPr>
            <p:nvPr/>
          </p:nvSpPr>
          <p:spPr bwMode="auto">
            <a:xfrm>
              <a:off x="4244" y="1700"/>
              <a:ext cx="650" cy="650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6" name="Oval 61"/>
            <p:cNvSpPr>
              <a:spLocks noChangeAspect="1" noChangeArrowheads="1"/>
            </p:cNvSpPr>
            <p:nvPr/>
          </p:nvSpPr>
          <p:spPr bwMode="auto">
            <a:xfrm>
              <a:off x="4402" y="1858"/>
              <a:ext cx="326" cy="326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7" name="Text Box 62"/>
            <p:cNvSpPr txBox="1">
              <a:spLocks noChangeArrowheads="1"/>
            </p:cNvSpPr>
            <p:nvPr/>
          </p:nvSpPr>
          <p:spPr bwMode="auto">
            <a:xfrm>
              <a:off x="4471" y="1941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68038" name="Oval 63"/>
            <p:cNvSpPr>
              <a:spLocks noChangeArrowheads="1"/>
            </p:cNvSpPr>
            <p:nvPr/>
          </p:nvSpPr>
          <p:spPr bwMode="auto">
            <a:xfrm>
              <a:off x="4464" y="168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39" name="Oval 64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0" name="Oval 65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1" name="Oval 66"/>
            <p:cNvSpPr>
              <a:spLocks noChangeArrowheads="1"/>
            </p:cNvSpPr>
            <p:nvPr/>
          </p:nvSpPr>
          <p:spPr bwMode="auto">
            <a:xfrm>
              <a:off x="4368" y="225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2" name="Oval 67"/>
            <p:cNvSpPr>
              <a:spLocks noChangeArrowheads="1"/>
            </p:cNvSpPr>
            <p:nvPr/>
          </p:nvSpPr>
          <p:spPr bwMode="auto">
            <a:xfrm>
              <a:off x="4176" y="177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3" name="Oval 68"/>
            <p:cNvSpPr>
              <a:spLocks noChangeArrowheads="1"/>
            </p:cNvSpPr>
            <p:nvPr/>
          </p:nvSpPr>
          <p:spPr bwMode="auto">
            <a:xfrm>
              <a:off x="4368" y="201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4" name="Oval 69"/>
            <p:cNvSpPr>
              <a:spLocks noChangeArrowheads="1"/>
            </p:cNvSpPr>
            <p:nvPr/>
          </p:nvSpPr>
          <p:spPr bwMode="auto">
            <a:xfrm>
              <a:off x="4704" y="196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5" name="Oval 70"/>
            <p:cNvSpPr>
              <a:spLocks noChangeArrowheads="1"/>
            </p:cNvSpPr>
            <p:nvPr/>
          </p:nvSpPr>
          <p:spPr bwMode="auto">
            <a:xfrm>
              <a:off x="4224" y="187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6" name="Oval 71"/>
            <p:cNvSpPr>
              <a:spLocks noChangeArrowheads="1"/>
            </p:cNvSpPr>
            <p:nvPr/>
          </p:nvSpPr>
          <p:spPr bwMode="auto">
            <a:xfrm>
              <a:off x="4224" y="225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7" name="Oval 72"/>
            <p:cNvSpPr>
              <a:spLocks noChangeArrowheads="1"/>
            </p:cNvSpPr>
            <p:nvPr/>
          </p:nvSpPr>
          <p:spPr bwMode="auto">
            <a:xfrm>
              <a:off x="4464" y="240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8" name="Oval 73"/>
            <p:cNvSpPr>
              <a:spLocks noChangeArrowheads="1"/>
            </p:cNvSpPr>
            <p:nvPr/>
          </p:nvSpPr>
          <p:spPr bwMode="auto">
            <a:xfrm>
              <a:off x="4128" y="196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49" name="Oval 74"/>
            <p:cNvSpPr>
              <a:spLocks noChangeArrowheads="1"/>
            </p:cNvSpPr>
            <p:nvPr/>
          </p:nvSpPr>
          <p:spPr bwMode="auto">
            <a:xfrm>
              <a:off x="4128" y="211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0" name="Oval 75"/>
            <p:cNvSpPr>
              <a:spLocks noChangeArrowheads="1"/>
            </p:cNvSpPr>
            <p:nvPr/>
          </p:nvSpPr>
          <p:spPr bwMode="auto">
            <a:xfrm>
              <a:off x="4656" y="230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1" name="Oval 76"/>
            <p:cNvSpPr>
              <a:spLocks noChangeArrowheads="1"/>
            </p:cNvSpPr>
            <p:nvPr/>
          </p:nvSpPr>
          <p:spPr bwMode="auto">
            <a:xfrm>
              <a:off x="4224" y="211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2" name="Oval 77"/>
            <p:cNvSpPr>
              <a:spLocks noChangeArrowheads="1"/>
            </p:cNvSpPr>
            <p:nvPr/>
          </p:nvSpPr>
          <p:spPr bwMode="auto">
            <a:xfrm>
              <a:off x="4848" y="196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3" name="Oval 78"/>
            <p:cNvSpPr>
              <a:spLocks noChangeArrowheads="1"/>
            </p:cNvSpPr>
            <p:nvPr/>
          </p:nvSpPr>
          <p:spPr bwMode="auto">
            <a:xfrm>
              <a:off x="4608" y="240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4" name="Oval 79"/>
            <p:cNvSpPr>
              <a:spLocks noChangeArrowheads="1"/>
            </p:cNvSpPr>
            <p:nvPr/>
          </p:nvSpPr>
          <p:spPr bwMode="auto">
            <a:xfrm>
              <a:off x="4848" y="225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5" name="Oval 80"/>
            <p:cNvSpPr>
              <a:spLocks noChangeArrowheads="1"/>
            </p:cNvSpPr>
            <p:nvPr/>
          </p:nvSpPr>
          <p:spPr bwMode="auto">
            <a:xfrm>
              <a:off x="4752" y="235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6" name="Oval 81"/>
            <p:cNvSpPr>
              <a:spLocks noChangeArrowheads="1"/>
            </p:cNvSpPr>
            <p:nvPr/>
          </p:nvSpPr>
          <p:spPr bwMode="auto">
            <a:xfrm>
              <a:off x="4944" y="206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7" name="Oval 82"/>
            <p:cNvSpPr>
              <a:spLocks noChangeArrowheads="1"/>
            </p:cNvSpPr>
            <p:nvPr/>
          </p:nvSpPr>
          <p:spPr bwMode="auto">
            <a:xfrm>
              <a:off x="4272" y="168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8" name="Oval 83"/>
            <p:cNvSpPr>
              <a:spLocks noChangeArrowheads="1"/>
            </p:cNvSpPr>
            <p:nvPr/>
          </p:nvSpPr>
          <p:spPr bwMode="auto">
            <a:xfrm>
              <a:off x="4512" y="158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59" name="Oval 84"/>
            <p:cNvSpPr>
              <a:spLocks noChangeArrowheads="1"/>
            </p:cNvSpPr>
            <p:nvPr/>
          </p:nvSpPr>
          <p:spPr bwMode="auto">
            <a:xfrm>
              <a:off x="4848" y="172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60" name="Oval 85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61" name="Oval 86"/>
            <p:cNvSpPr>
              <a:spLocks noChangeArrowheads="1"/>
            </p:cNvSpPr>
            <p:nvPr/>
          </p:nvSpPr>
          <p:spPr bwMode="auto">
            <a:xfrm>
              <a:off x="4944" y="187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62" name="Oval 87"/>
            <p:cNvSpPr>
              <a:spLocks noChangeArrowheads="1"/>
            </p:cNvSpPr>
            <p:nvPr/>
          </p:nvSpPr>
          <p:spPr bwMode="auto">
            <a:xfrm>
              <a:off x="4320" y="153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68063" name="Oval 88"/>
            <p:cNvSpPr>
              <a:spLocks noChangeArrowheads="1"/>
            </p:cNvSpPr>
            <p:nvPr/>
          </p:nvSpPr>
          <p:spPr bwMode="auto">
            <a:xfrm>
              <a:off x="4992" y="220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</p:grpSp>
      <p:sp>
        <p:nvSpPr>
          <p:cNvPr id="167991" name="Oval 89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92" name="AutoShape 90"/>
          <p:cNvSpPr>
            <a:spLocks noChangeArrowheads="1"/>
          </p:cNvSpPr>
          <p:nvPr/>
        </p:nvSpPr>
        <p:spPr bwMode="auto">
          <a:xfrm>
            <a:off x="23622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93" name="AutoShape 91"/>
          <p:cNvSpPr>
            <a:spLocks noChangeArrowheads="1"/>
          </p:cNvSpPr>
          <p:nvPr/>
        </p:nvSpPr>
        <p:spPr bwMode="auto">
          <a:xfrm rot="10800000">
            <a:off x="24384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7994" name="Oval 92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95" name="AutoShape 93"/>
          <p:cNvSpPr>
            <a:spLocks noChangeArrowheads="1"/>
          </p:cNvSpPr>
          <p:nvPr/>
        </p:nvSpPr>
        <p:spPr bwMode="auto">
          <a:xfrm>
            <a:off x="2362200" y="2697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96" name="AutoShape 94"/>
          <p:cNvSpPr>
            <a:spLocks noChangeArrowheads="1"/>
          </p:cNvSpPr>
          <p:nvPr/>
        </p:nvSpPr>
        <p:spPr bwMode="auto">
          <a:xfrm rot="10800000">
            <a:off x="2438400" y="2697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7997" name="Oval 95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98" name="AutoShape 96"/>
          <p:cNvSpPr>
            <a:spLocks noChangeArrowheads="1"/>
          </p:cNvSpPr>
          <p:nvPr/>
        </p:nvSpPr>
        <p:spPr bwMode="auto">
          <a:xfrm>
            <a:off x="3657600" y="2544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7999" name="AutoShape 97"/>
          <p:cNvSpPr>
            <a:spLocks noChangeArrowheads="1"/>
          </p:cNvSpPr>
          <p:nvPr/>
        </p:nvSpPr>
        <p:spPr bwMode="auto">
          <a:xfrm rot="10800000">
            <a:off x="3733800" y="2544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00" name="Oval 98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01" name="AutoShape 99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02" name="AutoShape 100"/>
          <p:cNvSpPr>
            <a:spLocks noChangeArrowheads="1"/>
          </p:cNvSpPr>
          <p:nvPr/>
        </p:nvSpPr>
        <p:spPr bwMode="auto">
          <a:xfrm rot="10800000">
            <a:off x="28194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03" name="Oval 101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04" name="AutoShape 102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05" name="AutoShape 103"/>
          <p:cNvSpPr>
            <a:spLocks noChangeArrowheads="1"/>
          </p:cNvSpPr>
          <p:nvPr/>
        </p:nvSpPr>
        <p:spPr bwMode="auto">
          <a:xfrm rot="10800000">
            <a:off x="30940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06" name="Oval 104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07" name="AutoShape 105"/>
          <p:cNvSpPr>
            <a:spLocks noChangeArrowheads="1"/>
          </p:cNvSpPr>
          <p:nvPr/>
        </p:nvSpPr>
        <p:spPr bwMode="auto">
          <a:xfrm>
            <a:off x="33226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08" name="AutoShape 106"/>
          <p:cNvSpPr>
            <a:spLocks noChangeArrowheads="1"/>
          </p:cNvSpPr>
          <p:nvPr/>
        </p:nvSpPr>
        <p:spPr bwMode="auto">
          <a:xfrm rot="10800000">
            <a:off x="3398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09" name="Oval 107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0" name="AutoShape 108"/>
          <p:cNvSpPr>
            <a:spLocks noChangeArrowheads="1"/>
          </p:cNvSpPr>
          <p:nvPr/>
        </p:nvSpPr>
        <p:spPr bwMode="auto">
          <a:xfrm>
            <a:off x="2743200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1" name="AutoShape 109"/>
          <p:cNvSpPr>
            <a:spLocks noChangeArrowheads="1"/>
          </p:cNvSpPr>
          <p:nvPr/>
        </p:nvSpPr>
        <p:spPr bwMode="auto">
          <a:xfrm rot="10800000">
            <a:off x="2819400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12" name="Oval 110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3" name="AutoShape 111"/>
          <p:cNvSpPr>
            <a:spLocks noChangeArrowheads="1"/>
          </p:cNvSpPr>
          <p:nvPr/>
        </p:nvSpPr>
        <p:spPr bwMode="auto">
          <a:xfrm>
            <a:off x="30178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4" name="AutoShape 112"/>
          <p:cNvSpPr>
            <a:spLocks noChangeArrowheads="1"/>
          </p:cNvSpPr>
          <p:nvPr/>
        </p:nvSpPr>
        <p:spPr bwMode="auto">
          <a:xfrm rot="10800000">
            <a:off x="30940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15" name="Oval 113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6" name="AutoShape 114"/>
          <p:cNvSpPr>
            <a:spLocks noChangeArrowheads="1"/>
          </p:cNvSpPr>
          <p:nvPr/>
        </p:nvSpPr>
        <p:spPr bwMode="auto">
          <a:xfrm>
            <a:off x="33226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7" name="AutoShape 115"/>
          <p:cNvSpPr>
            <a:spLocks noChangeArrowheads="1"/>
          </p:cNvSpPr>
          <p:nvPr/>
        </p:nvSpPr>
        <p:spPr bwMode="auto">
          <a:xfrm rot="10800000">
            <a:off x="3398838" y="3306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018" name="Oval 116"/>
          <p:cNvSpPr>
            <a:spLocks noChangeAspect="1" noChangeArrowheads="1"/>
          </p:cNvSpPr>
          <p:nvPr/>
        </p:nvSpPr>
        <p:spPr bwMode="auto">
          <a:xfrm>
            <a:off x="38862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19" name="AutoShape 117"/>
          <p:cNvSpPr>
            <a:spLocks noChangeArrowheads="1"/>
          </p:cNvSpPr>
          <p:nvPr/>
        </p:nvSpPr>
        <p:spPr bwMode="auto">
          <a:xfrm>
            <a:off x="3962400" y="2544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0" name="Oval 118"/>
          <p:cNvSpPr>
            <a:spLocks noChangeAspect="1" noChangeArrowheads="1"/>
          </p:cNvSpPr>
          <p:nvPr/>
        </p:nvSpPr>
        <p:spPr bwMode="auto">
          <a:xfrm>
            <a:off x="41910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1" name="AutoShape 119"/>
          <p:cNvSpPr>
            <a:spLocks noChangeArrowheads="1"/>
          </p:cNvSpPr>
          <p:nvPr/>
        </p:nvSpPr>
        <p:spPr bwMode="auto">
          <a:xfrm>
            <a:off x="4267200" y="2544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2" name="Oval 120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3" name="AutoShape 121"/>
          <p:cNvSpPr>
            <a:spLocks noChangeArrowheads="1"/>
          </p:cNvSpPr>
          <p:nvPr/>
        </p:nvSpPr>
        <p:spPr bwMode="auto">
          <a:xfrm>
            <a:off x="4541838" y="2544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4" name="Oval 122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5" name="AutoShape 123"/>
          <p:cNvSpPr>
            <a:spLocks noChangeArrowheads="1"/>
          </p:cNvSpPr>
          <p:nvPr/>
        </p:nvSpPr>
        <p:spPr bwMode="auto">
          <a:xfrm>
            <a:off x="4846638" y="2544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8026" name="Text Box 124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68027" name="Text Box 1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68028" name="Text Box 126"/>
          <p:cNvSpPr txBox="1">
            <a:spLocks noChangeArrowheads="1"/>
          </p:cNvSpPr>
          <p:nvPr/>
        </p:nvSpPr>
        <p:spPr bwMode="auto">
          <a:xfrm>
            <a:off x="8434388" y="344488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Iron</a:t>
            </a:r>
          </a:p>
        </p:txBody>
      </p:sp>
      <p:sp>
        <p:nvSpPr>
          <p:cNvPr id="168029" name="Rectangle 127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243582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3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4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5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6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7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8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69999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00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70010" name="Oval 26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1" name="Oval 27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2" name="Oval 28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3" name="Oval 29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4" name="Oval 30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5" name="Oval 31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6" name="Oval 3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7239000" y="5983289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La = 1s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2s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2p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  <a:r>
              <a:rPr lang="en-US" altLang="en-US" sz="2000">
                <a:solidFill>
                  <a:srgbClr val="FF0000"/>
                </a:solidFill>
              </a:rPr>
              <a:t>3s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3p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  <a:r>
              <a:rPr lang="en-US" altLang="en-US" sz="2000">
                <a:solidFill>
                  <a:srgbClr val="FF0000"/>
                </a:solidFill>
              </a:rPr>
              <a:t>4s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3d</a:t>
            </a:r>
            <a:r>
              <a:rPr lang="en-US" altLang="en-US" sz="2000" baseline="30000">
                <a:solidFill>
                  <a:srgbClr val="FF0000"/>
                </a:solidFill>
              </a:rPr>
              <a:t>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4s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3d</a:t>
            </a:r>
            <a:r>
              <a:rPr lang="en-US" altLang="en-US" sz="2000" baseline="30000">
                <a:solidFill>
                  <a:srgbClr val="FF0000"/>
                </a:solidFill>
              </a:rPr>
              <a:t>10</a:t>
            </a:r>
            <a:r>
              <a:rPr lang="en-US" altLang="en-US" sz="2000">
                <a:solidFill>
                  <a:srgbClr val="FF0000"/>
                </a:solidFill>
              </a:rPr>
              <a:t>4p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  <a:r>
              <a:rPr lang="en-US" altLang="en-US" sz="2000">
                <a:solidFill>
                  <a:srgbClr val="FF0000"/>
                </a:solidFill>
              </a:rPr>
              <a:t>5s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4d</a:t>
            </a:r>
            <a:r>
              <a:rPr lang="en-US" altLang="en-US" sz="2000" baseline="30000">
                <a:solidFill>
                  <a:srgbClr val="FF0000"/>
                </a:solidFill>
              </a:rPr>
              <a:t>10</a:t>
            </a:r>
            <a:r>
              <a:rPr lang="en-US" altLang="en-US" sz="2000">
                <a:solidFill>
                  <a:srgbClr val="FF0000"/>
                </a:solidFill>
              </a:rPr>
              <a:t>5p</a:t>
            </a:r>
            <a:r>
              <a:rPr lang="en-US" altLang="en-US" sz="2000" baseline="30000">
                <a:solidFill>
                  <a:srgbClr val="FF0000"/>
                </a:solidFill>
              </a:rPr>
              <a:t>6</a:t>
            </a:r>
            <a:r>
              <a:rPr lang="en-US" altLang="en-US" sz="2000">
                <a:solidFill>
                  <a:srgbClr val="FF0000"/>
                </a:solidFill>
              </a:rPr>
              <a:t>6s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>
                <a:solidFill>
                  <a:srgbClr val="FF0000"/>
                </a:solidFill>
              </a:rPr>
              <a:t>5d</a:t>
            </a:r>
            <a:r>
              <a:rPr lang="en-US" altLang="en-US" sz="2000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0018" name="Oval 34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19" name="AutoShape 35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0" name="AutoShape 36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21" name="Oval 37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2" name="AutoShape 38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3" name="AutoShape 39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0024" name="Group 40"/>
          <p:cNvGrpSpPr>
            <a:grpSpLocks/>
          </p:cNvGrpSpPr>
          <p:nvPr/>
        </p:nvGrpSpPr>
        <p:grpSpPr bwMode="auto">
          <a:xfrm>
            <a:off x="7162800" y="1676400"/>
            <a:ext cx="3200400" cy="3200400"/>
            <a:chOff x="3552" y="816"/>
            <a:chExt cx="2016" cy="2016"/>
          </a:xfrm>
        </p:grpSpPr>
        <p:sp>
          <p:nvSpPr>
            <p:cNvPr id="170109" name="Oval 41"/>
            <p:cNvSpPr>
              <a:spLocks noChangeAspect="1" noChangeArrowheads="1"/>
            </p:cNvSpPr>
            <p:nvPr/>
          </p:nvSpPr>
          <p:spPr bwMode="auto">
            <a:xfrm>
              <a:off x="3552" y="816"/>
              <a:ext cx="2016" cy="2016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0" name="Oval 42"/>
            <p:cNvSpPr>
              <a:spLocks noChangeAspect="1" noChangeArrowheads="1"/>
            </p:cNvSpPr>
            <p:nvPr/>
          </p:nvSpPr>
          <p:spPr bwMode="auto">
            <a:xfrm>
              <a:off x="3714" y="978"/>
              <a:ext cx="1669" cy="1669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1" name="Oval 43"/>
            <p:cNvSpPr>
              <a:spLocks noChangeAspect="1" noChangeArrowheads="1"/>
            </p:cNvSpPr>
            <p:nvPr/>
          </p:nvSpPr>
          <p:spPr bwMode="auto">
            <a:xfrm>
              <a:off x="3915" y="1179"/>
              <a:ext cx="1277" cy="1277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2" name="Oval 44"/>
            <p:cNvSpPr>
              <a:spLocks noChangeAspect="1" noChangeArrowheads="1"/>
            </p:cNvSpPr>
            <p:nvPr/>
          </p:nvSpPr>
          <p:spPr bwMode="auto">
            <a:xfrm>
              <a:off x="4061" y="1325"/>
              <a:ext cx="1017" cy="1017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3" name="Oval 45"/>
            <p:cNvSpPr>
              <a:spLocks noChangeAspect="1" noChangeArrowheads="1"/>
            </p:cNvSpPr>
            <p:nvPr/>
          </p:nvSpPr>
          <p:spPr bwMode="auto">
            <a:xfrm>
              <a:off x="4164" y="1428"/>
              <a:ext cx="817" cy="817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4" name="Oval 46"/>
            <p:cNvSpPr>
              <a:spLocks noChangeAspect="1" noChangeArrowheads="1"/>
            </p:cNvSpPr>
            <p:nvPr/>
          </p:nvSpPr>
          <p:spPr bwMode="auto">
            <a:xfrm>
              <a:off x="4244" y="1508"/>
              <a:ext cx="650" cy="650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5" name="Oval 47"/>
            <p:cNvSpPr>
              <a:spLocks noChangeAspect="1" noChangeArrowheads="1"/>
            </p:cNvSpPr>
            <p:nvPr/>
          </p:nvSpPr>
          <p:spPr bwMode="auto">
            <a:xfrm>
              <a:off x="4402" y="1666"/>
              <a:ext cx="326" cy="326"/>
            </a:xfrm>
            <a:prstGeom prst="ellips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6" name="Text Box 48"/>
            <p:cNvSpPr txBox="1">
              <a:spLocks noChangeArrowheads="1"/>
            </p:cNvSpPr>
            <p:nvPr/>
          </p:nvSpPr>
          <p:spPr bwMode="auto">
            <a:xfrm>
              <a:off x="4471" y="1749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70117" name="Oval 49"/>
            <p:cNvSpPr>
              <a:spLocks noChangeArrowheads="1"/>
            </p:cNvSpPr>
            <p:nvPr/>
          </p:nvSpPr>
          <p:spPr bwMode="auto">
            <a:xfrm>
              <a:off x="4464" y="148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8" name="Oval 50"/>
            <p:cNvSpPr>
              <a:spLocks noChangeArrowheads="1"/>
            </p:cNvSpPr>
            <p:nvPr/>
          </p:nvSpPr>
          <p:spPr bwMode="auto">
            <a:xfrm>
              <a:off x="4704" y="153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19" name="Oval 51"/>
            <p:cNvSpPr>
              <a:spLocks noChangeArrowheads="1"/>
            </p:cNvSpPr>
            <p:nvPr/>
          </p:nvSpPr>
          <p:spPr bwMode="auto">
            <a:xfrm>
              <a:off x="4800" y="196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0" name="Oval 52"/>
            <p:cNvSpPr>
              <a:spLocks noChangeArrowheads="1"/>
            </p:cNvSpPr>
            <p:nvPr/>
          </p:nvSpPr>
          <p:spPr bwMode="auto">
            <a:xfrm>
              <a:off x="4368" y="206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1" name="Oval 53"/>
            <p:cNvSpPr>
              <a:spLocks noChangeArrowheads="1"/>
            </p:cNvSpPr>
            <p:nvPr/>
          </p:nvSpPr>
          <p:spPr bwMode="auto">
            <a:xfrm>
              <a:off x="4176" y="158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2" name="Oval 54"/>
            <p:cNvSpPr>
              <a:spLocks noChangeArrowheads="1"/>
            </p:cNvSpPr>
            <p:nvPr/>
          </p:nvSpPr>
          <p:spPr bwMode="auto">
            <a:xfrm>
              <a:off x="4368" y="182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3" name="Oval 55"/>
            <p:cNvSpPr>
              <a:spLocks noChangeArrowheads="1"/>
            </p:cNvSpPr>
            <p:nvPr/>
          </p:nvSpPr>
          <p:spPr bwMode="auto">
            <a:xfrm>
              <a:off x="4704" y="177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4" name="Oval 56"/>
            <p:cNvSpPr>
              <a:spLocks noChangeArrowheads="1"/>
            </p:cNvSpPr>
            <p:nvPr/>
          </p:nvSpPr>
          <p:spPr bwMode="auto">
            <a:xfrm>
              <a:off x="4224" y="168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5" name="Oval 57"/>
            <p:cNvSpPr>
              <a:spLocks noChangeArrowheads="1"/>
            </p:cNvSpPr>
            <p:nvPr/>
          </p:nvSpPr>
          <p:spPr bwMode="auto">
            <a:xfrm>
              <a:off x="4272" y="211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6" name="Oval 58"/>
            <p:cNvSpPr>
              <a:spLocks noChangeArrowheads="1"/>
            </p:cNvSpPr>
            <p:nvPr/>
          </p:nvSpPr>
          <p:spPr bwMode="auto">
            <a:xfrm>
              <a:off x="4368" y="216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7" name="Oval 59"/>
            <p:cNvSpPr>
              <a:spLocks noChangeArrowheads="1"/>
            </p:cNvSpPr>
            <p:nvPr/>
          </p:nvSpPr>
          <p:spPr bwMode="auto">
            <a:xfrm>
              <a:off x="4464" y="220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8" name="Oval 60"/>
            <p:cNvSpPr>
              <a:spLocks noChangeArrowheads="1"/>
            </p:cNvSpPr>
            <p:nvPr/>
          </p:nvSpPr>
          <p:spPr bwMode="auto">
            <a:xfrm>
              <a:off x="4128" y="177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29" name="Oval 61"/>
            <p:cNvSpPr>
              <a:spLocks noChangeArrowheads="1"/>
            </p:cNvSpPr>
            <p:nvPr/>
          </p:nvSpPr>
          <p:spPr bwMode="auto">
            <a:xfrm>
              <a:off x="4224" y="220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0" name="Oval 62"/>
            <p:cNvSpPr>
              <a:spLocks noChangeArrowheads="1"/>
            </p:cNvSpPr>
            <p:nvPr/>
          </p:nvSpPr>
          <p:spPr bwMode="auto">
            <a:xfrm>
              <a:off x="4320" y="225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1" name="Oval 63"/>
            <p:cNvSpPr>
              <a:spLocks noChangeArrowheads="1"/>
            </p:cNvSpPr>
            <p:nvPr/>
          </p:nvSpPr>
          <p:spPr bwMode="auto">
            <a:xfrm>
              <a:off x="4416" y="240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2" name="Oval 64"/>
            <p:cNvSpPr>
              <a:spLocks noChangeArrowheads="1"/>
            </p:cNvSpPr>
            <p:nvPr/>
          </p:nvSpPr>
          <p:spPr bwMode="auto">
            <a:xfrm>
              <a:off x="4128" y="192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3" name="Oval 65"/>
            <p:cNvSpPr>
              <a:spLocks noChangeArrowheads="1"/>
            </p:cNvSpPr>
            <p:nvPr/>
          </p:nvSpPr>
          <p:spPr bwMode="auto">
            <a:xfrm>
              <a:off x="4080" y="163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4" name="Oval 66"/>
            <p:cNvSpPr>
              <a:spLocks noChangeArrowheads="1"/>
            </p:cNvSpPr>
            <p:nvPr/>
          </p:nvSpPr>
          <p:spPr bwMode="auto">
            <a:xfrm>
              <a:off x="4368" y="129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5" name="Oval 67"/>
            <p:cNvSpPr>
              <a:spLocks noChangeArrowheads="1"/>
            </p:cNvSpPr>
            <p:nvPr/>
          </p:nvSpPr>
          <p:spPr bwMode="auto">
            <a:xfrm>
              <a:off x="4512" y="230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6" name="Oval 68"/>
            <p:cNvSpPr>
              <a:spLocks noChangeArrowheads="1"/>
            </p:cNvSpPr>
            <p:nvPr/>
          </p:nvSpPr>
          <p:spPr bwMode="auto">
            <a:xfrm>
              <a:off x="4176" y="201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7" name="Oval 69"/>
            <p:cNvSpPr>
              <a:spLocks noChangeArrowheads="1"/>
            </p:cNvSpPr>
            <p:nvPr/>
          </p:nvSpPr>
          <p:spPr bwMode="auto">
            <a:xfrm>
              <a:off x="4032" y="172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8" name="Oval 70"/>
            <p:cNvSpPr>
              <a:spLocks noChangeArrowheads="1"/>
            </p:cNvSpPr>
            <p:nvPr/>
          </p:nvSpPr>
          <p:spPr bwMode="auto">
            <a:xfrm>
              <a:off x="4656" y="211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39" name="Oval 71"/>
            <p:cNvSpPr>
              <a:spLocks noChangeArrowheads="1"/>
            </p:cNvSpPr>
            <p:nvPr/>
          </p:nvSpPr>
          <p:spPr bwMode="auto">
            <a:xfrm>
              <a:off x="4224" y="192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0" name="Oval 72"/>
            <p:cNvSpPr>
              <a:spLocks noChangeArrowheads="1"/>
            </p:cNvSpPr>
            <p:nvPr/>
          </p:nvSpPr>
          <p:spPr bwMode="auto">
            <a:xfrm>
              <a:off x="4848" y="177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1" name="Oval 73"/>
            <p:cNvSpPr>
              <a:spLocks noChangeArrowheads="1"/>
            </p:cNvSpPr>
            <p:nvPr/>
          </p:nvSpPr>
          <p:spPr bwMode="auto">
            <a:xfrm>
              <a:off x="4944" y="182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2" name="Oval 74"/>
            <p:cNvSpPr>
              <a:spLocks noChangeArrowheads="1"/>
            </p:cNvSpPr>
            <p:nvPr/>
          </p:nvSpPr>
          <p:spPr bwMode="auto">
            <a:xfrm>
              <a:off x="4608" y="220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3" name="Oval 75"/>
            <p:cNvSpPr>
              <a:spLocks noChangeArrowheads="1"/>
            </p:cNvSpPr>
            <p:nvPr/>
          </p:nvSpPr>
          <p:spPr bwMode="auto">
            <a:xfrm>
              <a:off x="4752" y="216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4" name="Oval 76"/>
            <p:cNvSpPr>
              <a:spLocks noChangeArrowheads="1"/>
            </p:cNvSpPr>
            <p:nvPr/>
          </p:nvSpPr>
          <p:spPr bwMode="auto">
            <a:xfrm>
              <a:off x="4848" y="206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5" name="Oval 77"/>
            <p:cNvSpPr>
              <a:spLocks noChangeArrowheads="1"/>
            </p:cNvSpPr>
            <p:nvPr/>
          </p:nvSpPr>
          <p:spPr bwMode="auto">
            <a:xfrm>
              <a:off x="4896" y="196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6" name="Oval 78"/>
            <p:cNvSpPr>
              <a:spLocks noChangeArrowheads="1"/>
            </p:cNvSpPr>
            <p:nvPr/>
          </p:nvSpPr>
          <p:spPr bwMode="auto">
            <a:xfrm>
              <a:off x="4272" y="148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7" name="Oval 79"/>
            <p:cNvSpPr>
              <a:spLocks noChangeArrowheads="1"/>
            </p:cNvSpPr>
            <p:nvPr/>
          </p:nvSpPr>
          <p:spPr bwMode="auto">
            <a:xfrm>
              <a:off x="4656" y="230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8" name="Oval 80"/>
            <p:cNvSpPr>
              <a:spLocks noChangeArrowheads="1"/>
            </p:cNvSpPr>
            <p:nvPr/>
          </p:nvSpPr>
          <p:spPr bwMode="auto">
            <a:xfrm>
              <a:off x="4752" y="225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49" name="Oval 81"/>
            <p:cNvSpPr>
              <a:spLocks noChangeArrowheads="1"/>
            </p:cNvSpPr>
            <p:nvPr/>
          </p:nvSpPr>
          <p:spPr bwMode="auto">
            <a:xfrm>
              <a:off x="4368" y="144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0" name="Oval 82"/>
            <p:cNvSpPr>
              <a:spLocks noChangeArrowheads="1"/>
            </p:cNvSpPr>
            <p:nvPr/>
          </p:nvSpPr>
          <p:spPr bwMode="auto">
            <a:xfrm>
              <a:off x="4848" y="220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1" name="Oval 83"/>
            <p:cNvSpPr>
              <a:spLocks noChangeArrowheads="1"/>
            </p:cNvSpPr>
            <p:nvPr/>
          </p:nvSpPr>
          <p:spPr bwMode="auto">
            <a:xfrm>
              <a:off x="4944" y="148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2" name="Oval 84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3" name="Oval 85"/>
            <p:cNvSpPr>
              <a:spLocks noChangeArrowheads="1"/>
            </p:cNvSpPr>
            <p:nvPr/>
          </p:nvSpPr>
          <p:spPr bwMode="auto">
            <a:xfrm>
              <a:off x="4032" y="192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4" name="Oval 86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5" name="Oval 87"/>
            <p:cNvSpPr>
              <a:spLocks noChangeArrowheads="1"/>
            </p:cNvSpPr>
            <p:nvPr/>
          </p:nvSpPr>
          <p:spPr bwMode="auto">
            <a:xfrm>
              <a:off x="4848" y="139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6" name="Oval 88"/>
            <p:cNvSpPr>
              <a:spLocks noChangeArrowheads="1"/>
            </p:cNvSpPr>
            <p:nvPr/>
          </p:nvSpPr>
          <p:spPr bwMode="auto">
            <a:xfrm>
              <a:off x="4848" y="153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7" name="Oval 89"/>
            <p:cNvSpPr>
              <a:spLocks noChangeArrowheads="1"/>
            </p:cNvSpPr>
            <p:nvPr/>
          </p:nvSpPr>
          <p:spPr bwMode="auto">
            <a:xfrm>
              <a:off x="4464" y="129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8" name="Oval 90"/>
            <p:cNvSpPr>
              <a:spLocks noChangeArrowheads="1"/>
            </p:cNvSpPr>
            <p:nvPr/>
          </p:nvSpPr>
          <p:spPr bwMode="auto">
            <a:xfrm>
              <a:off x="4560" y="129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59" name="Oval 91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0" name="Oval 92"/>
            <p:cNvSpPr>
              <a:spLocks noChangeArrowheads="1"/>
            </p:cNvSpPr>
            <p:nvPr/>
          </p:nvSpPr>
          <p:spPr bwMode="auto">
            <a:xfrm>
              <a:off x="4944" y="168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1" name="Oval 93"/>
            <p:cNvSpPr>
              <a:spLocks noChangeArrowheads="1"/>
            </p:cNvSpPr>
            <p:nvPr/>
          </p:nvSpPr>
          <p:spPr bwMode="auto">
            <a:xfrm>
              <a:off x="4128" y="211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2" name="Oval 94"/>
            <p:cNvSpPr>
              <a:spLocks noChangeArrowheads="1"/>
            </p:cNvSpPr>
            <p:nvPr/>
          </p:nvSpPr>
          <p:spPr bwMode="auto">
            <a:xfrm>
              <a:off x="4080" y="201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3" name="Oval 95"/>
            <p:cNvSpPr>
              <a:spLocks noChangeArrowheads="1"/>
            </p:cNvSpPr>
            <p:nvPr/>
          </p:nvSpPr>
          <p:spPr bwMode="auto">
            <a:xfrm>
              <a:off x="4176" y="144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4" name="Oval 96"/>
            <p:cNvSpPr>
              <a:spLocks noChangeArrowheads="1"/>
            </p:cNvSpPr>
            <p:nvPr/>
          </p:nvSpPr>
          <p:spPr bwMode="auto">
            <a:xfrm>
              <a:off x="4800" y="120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5" name="Oval 97"/>
            <p:cNvSpPr>
              <a:spLocks noChangeArrowheads="1"/>
            </p:cNvSpPr>
            <p:nvPr/>
          </p:nvSpPr>
          <p:spPr bwMode="auto">
            <a:xfrm>
              <a:off x="4272" y="134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6" name="Oval 98"/>
            <p:cNvSpPr>
              <a:spLocks noChangeArrowheads="1"/>
            </p:cNvSpPr>
            <p:nvPr/>
          </p:nvSpPr>
          <p:spPr bwMode="auto">
            <a:xfrm>
              <a:off x="4032" y="182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7" name="Oval 99"/>
            <p:cNvSpPr>
              <a:spLocks noChangeArrowheads="1"/>
            </p:cNvSpPr>
            <p:nvPr/>
          </p:nvSpPr>
          <p:spPr bwMode="auto">
            <a:xfrm>
              <a:off x="4944" y="2112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8" name="Oval 100"/>
            <p:cNvSpPr>
              <a:spLocks noChangeArrowheads="1"/>
            </p:cNvSpPr>
            <p:nvPr/>
          </p:nvSpPr>
          <p:spPr bwMode="auto">
            <a:xfrm>
              <a:off x="4992" y="2016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69" name="Oval 101"/>
            <p:cNvSpPr>
              <a:spLocks noChangeArrowheads="1"/>
            </p:cNvSpPr>
            <p:nvPr/>
          </p:nvSpPr>
          <p:spPr bwMode="auto">
            <a:xfrm>
              <a:off x="5040" y="182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70" name="Oval 102"/>
            <p:cNvSpPr>
              <a:spLocks noChangeArrowheads="1"/>
            </p:cNvSpPr>
            <p:nvPr/>
          </p:nvSpPr>
          <p:spPr bwMode="auto">
            <a:xfrm>
              <a:off x="5040" y="1728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71" name="Oval 103"/>
            <p:cNvSpPr>
              <a:spLocks noChangeArrowheads="1"/>
            </p:cNvSpPr>
            <p:nvPr/>
          </p:nvSpPr>
          <p:spPr bwMode="auto">
            <a:xfrm>
              <a:off x="5040" y="1920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72" name="Oval 104"/>
            <p:cNvSpPr>
              <a:spLocks noChangeArrowheads="1"/>
            </p:cNvSpPr>
            <p:nvPr/>
          </p:nvSpPr>
          <p:spPr bwMode="auto">
            <a:xfrm>
              <a:off x="4752" y="134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70173" name="Oval 105"/>
            <p:cNvSpPr>
              <a:spLocks noChangeArrowheads="1"/>
            </p:cNvSpPr>
            <p:nvPr/>
          </p:nvSpPr>
          <p:spPr bwMode="auto">
            <a:xfrm>
              <a:off x="4992" y="1584"/>
              <a:ext cx="48" cy="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</p:grpSp>
      <p:sp>
        <p:nvSpPr>
          <p:cNvPr id="170025" name="Oval 106"/>
          <p:cNvSpPr>
            <a:spLocks noChangeAspect="1" noChangeArrowheads="1"/>
          </p:cNvSpPr>
          <p:nvPr/>
        </p:nvSpPr>
        <p:spPr bwMode="auto">
          <a:xfrm>
            <a:off x="3535364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6" name="AutoShape 107"/>
          <p:cNvSpPr>
            <a:spLocks noChangeArrowheads="1"/>
          </p:cNvSpPr>
          <p:nvPr/>
        </p:nvSpPr>
        <p:spPr bwMode="auto">
          <a:xfrm>
            <a:off x="3611563" y="990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7" name="Oval 108"/>
          <p:cNvSpPr>
            <a:spLocks noChangeAspect="1" noChangeArrowheads="1"/>
          </p:cNvSpPr>
          <p:nvPr/>
        </p:nvSpPr>
        <p:spPr bwMode="auto">
          <a:xfrm>
            <a:off x="3581400" y="2514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8" name="AutoShape 109"/>
          <p:cNvSpPr>
            <a:spLocks noChangeArrowheads="1"/>
          </p:cNvSpPr>
          <p:nvPr/>
        </p:nvSpPr>
        <p:spPr bwMode="auto">
          <a:xfrm>
            <a:off x="36576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29" name="AutoShape 110"/>
          <p:cNvSpPr>
            <a:spLocks noChangeArrowheads="1"/>
          </p:cNvSpPr>
          <p:nvPr/>
        </p:nvSpPr>
        <p:spPr bwMode="auto">
          <a:xfrm rot="10800000">
            <a:off x="37338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30" name="Oval 111"/>
          <p:cNvSpPr>
            <a:spLocks noChangeAspect="1" noChangeArrowheads="1"/>
          </p:cNvSpPr>
          <p:nvPr/>
        </p:nvSpPr>
        <p:spPr bwMode="auto">
          <a:xfrm>
            <a:off x="3886200" y="2514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31" name="AutoShape 112"/>
          <p:cNvSpPr>
            <a:spLocks noChangeArrowheads="1"/>
          </p:cNvSpPr>
          <p:nvPr/>
        </p:nvSpPr>
        <p:spPr bwMode="auto">
          <a:xfrm>
            <a:off x="39624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32" name="AutoShape 113"/>
          <p:cNvSpPr>
            <a:spLocks noChangeArrowheads="1"/>
          </p:cNvSpPr>
          <p:nvPr/>
        </p:nvSpPr>
        <p:spPr bwMode="auto">
          <a:xfrm rot="10800000">
            <a:off x="40386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33" name="Oval 114"/>
          <p:cNvSpPr>
            <a:spLocks noChangeAspect="1" noChangeArrowheads="1"/>
          </p:cNvSpPr>
          <p:nvPr/>
        </p:nvSpPr>
        <p:spPr bwMode="auto">
          <a:xfrm>
            <a:off x="4191000" y="2514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34" name="AutoShape 115"/>
          <p:cNvSpPr>
            <a:spLocks noChangeArrowheads="1"/>
          </p:cNvSpPr>
          <p:nvPr/>
        </p:nvSpPr>
        <p:spPr bwMode="auto">
          <a:xfrm>
            <a:off x="42672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35" name="AutoShape 116"/>
          <p:cNvSpPr>
            <a:spLocks noChangeArrowheads="1"/>
          </p:cNvSpPr>
          <p:nvPr/>
        </p:nvSpPr>
        <p:spPr bwMode="auto">
          <a:xfrm rot="10800000">
            <a:off x="43434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36" name="Oval 117"/>
          <p:cNvSpPr>
            <a:spLocks noChangeAspect="1" noChangeArrowheads="1"/>
          </p:cNvSpPr>
          <p:nvPr/>
        </p:nvSpPr>
        <p:spPr bwMode="auto">
          <a:xfrm>
            <a:off x="4495800" y="2514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37" name="AutoShape 118"/>
          <p:cNvSpPr>
            <a:spLocks noChangeArrowheads="1"/>
          </p:cNvSpPr>
          <p:nvPr/>
        </p:nvSpPr>
        <p:spPr bwMode="auto">
          <a:xfrm>
            <a:off x="45720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38" name="AutoShape 119"/>
          <p:cNvSpPr>
            <a:spLocks noChangeArrowheads="1"/>
          </p:cNvSpPr>
          <p:nvPr/>
        </p:nvSpPr>
        <p:spPr bwMode="auto">
          <a:xfrm rot="10800000">
            <a:off x="46482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39" name="Oval 120"/>
          <p:cNvSpPr>
            <a:spLocks noChangeAspect="1" noChangeArrowheads="1"/>
          </p:cNvSpPr>
          <p:nvPr/>
        </p:nvSpPr>
        <p:spPr bwMode="auto">
          <a:xfrm>
            <a:off x="4800600" y="2514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0" name="AutoShape 121"/>
          <p:cNvSpPr>
            <a:spLocks noChangeArrowheads="1"/>
          </p:cNvSpPr>
          <p:nvPr/>
        </p:nvSpPr>
        <p:spPr bwMode="auto">
          <a:xfrm>
            <a:off x="48768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1" name="AutoShape 122"/>
          <p:cNvSpPr>
            <a:spLocks noChangeArrowheads="1"/>
          </p:cNvSpPr>
          <p:nvPr/>
        </p:nvSpPr>
        <p:spPr bwMode="auto">
          <a:xfrm rot="10800000">
            <a:off x="4953000" y="2590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42" name="Oval 123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3" name="AutoShape 124"/>
          <p:cNvSpPr>
            <a:spLocks noChangeArrowheads="1"/>
          </p:cNvSpPr>
          <p:nvPr/>
        </p:nvSpPr>
        <p:spPr bwMode="auto">
          <a:xfrm>
            <a:off x="36576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4" name="AutoShape 125"/>
          <p:cNvSpPr>
            <a:spLocks noChangeArrowheads="1"/>
          </p:cNvSpPr>
          <p:nvPr/>
        </p:nvSpPr>
        <p:spPr bwMode="auto">
          <a:xfrm rot="10800000">
            <a:off x="37338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45" name="Oval 126"/>
          <p:cNvSpPr>
            <a:spLocks noChangeAspect="1" noChangeArrowheads="1"/>
          </p:cNvSpPr>
          <p:nvPr/>
        </p:nvSpPr>
        <p:spPr bwMode="auto">
          <a:xfrm>
            <a:off x="38862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6" name="AutoShape 127"/>
          <p:cNvSpPr>
            <a:spLocks noChangeArrowheads="1"/>
          </p:cNvSpPr>
          <p:nvPr/>
        </p:nvSpPr>
        <p:spPr bwMode="auto">
          <a:xfrm>
            <a:off x="39624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7" name="AutoShape 128"/>
          <p:cNvSpPr>
            <a:spLocks noChangeArrowheads="1"/>
          </p:cNvSpPr>
          <p:nvPr/>
        </p:nvSpPr>
        <p:spPr bwMode="auto">
          <a:xfrm rot="10800000">
            <a:off x="40386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48" name="Oval 129"/>
          <p:cNvSpPr>
            <a:spLocks noChangeAspect="1" noChangeArrowheads="1"/>
          </p:cNvSpPr>
          <p:nvPr/>
        </p:nvSpPr>
        <p:spPr bwMode="auto">
          <a:xfrm>
            <a:off x="41910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49" name="AutoShape 130"/>
          <p:cNvSpPr>
            <a:spLocks noChangeArrowheads="1"/>
          </p:cNvSpPr>
          <p:nvPr/>
        </p:nvSpPr>
        <p:spPr bwMode="auto">
          <a:xfrm>
            <a:off x="42672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0" name="AutoShape 131"/>
          <p:cNvSpPr>
            <a:spLocks noChangeArrowheads="1"/>
          </p:cNvSpPr>
          <p:nvPr/>
        </p:nvSpPr>
        <p:spPr bwMode="auto">
          <a:xfrm rot="10800000">
            <a:off x="43434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51" name="Oval 132"/>
          <p:cNvSpPr>
            <a:spLocks noChangeAspect="1" noChangeArrowheads="1"/>
          </p:cNvSpPr>
          <p:nvPr/>
        </p:nvSpPr>
        <p:spPr bwMode="auto">
          <a:xfrm>
            <a:off x="44958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2" name="AutoShape 133"/>
          <p:cNvSpPr>
            <a:spLocks noChangeArrowheads="1"/>
          </p:cNvSpPr>
          <p:nvPr/>
        </p:nvSpPr>
        <p:spPr bwMode="auto">
          <a:xfrm>
            <a:off x="45720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3" name="AutoShape 134"/>
          <p:cNvSpPr>
            <a:spLocks noChangeArrowheads="1"/>
          </p:cNvSpPr>
          <p:nvPr/>
        </p:nvSpPr>
        <p:spPr bwMode="auto">
          <a:xfrm rot="10800000">
            <a:off x="46482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54" name="Oval 135"/>
          <p:cNvSpPr>
            <a:spLocks noChangeAspect="1" noChangeArrowheads="1"/>
          </p:cNvSpPr>
          <p:nvPr/>
        </p:nvSpPr>
        <p:spPr bwMode="auto">
          <a:xfrm>
            <a:off x="48006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5" name="AutoShape 136"/>
          <p:cNvSpPr>
            <a:spLocks noChangeArrowheads="1"/>
          </p:cNvSpPr>
          <p:nvPr/>
        </p:nvSpPr>
        <p:spPr bwMode="auto">
          <a:xfrm>
            <a:off x="48768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6" name="AutoShape 137"/>
          <p:cNvSpPr>
            <a:spLocks noChangeArrowheads="1"/>
          </p:cNvSpPr>
          <p:nvPr/>
        </p:nvSpPr>
        <p:spPr bwMode="auto">
          <a:xfrm rot="10800000">
            <a:off x="4953000" y="18288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57" name="Oval 138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8" name="AutoShape 139"/>
          <p:cNvSpPr>
            <a:spLocks noChangeArrowheads="1"/>
          </p:cNvSpPr>
          <p:nvPr/>
        </p:nvSpPr>
        <p:spPr bwMode="auto">
          <a:xfrm>
            <a:off x="23622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59" name="AutoShape 140"/>
          <p:cNvSpPr>
            <a:spLocks noChangeArrowheads="1"/>
          </p:cNvSpPr>
          <p:nvPr/>
        </p:nvSpPr>
        <p:spPr bwMode="auto">
          <a:xfrm rot="10800000">
            <a:off x="2438400" y="36877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60" name="Oval 141"/>
          <p:cNvSpPr>
            <a:spLocks noChangeAspect="1" noChangeArrowheads="1"/>
          </p:cNvSpPr>
          <p:nvPr/>
        </p:nvSpPr>
        <p:spPr bwMode="auto">
          <a:xfrm>
            <a:off x="2286000" y="2667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61" name="AutoShape 142"/>
          <p:cNvSpPr>
            <a:spLocks noChangeArrowheads="1"/>
          </p:cNvSpPr>
          <p:nvPr/>
        </p:nvSpPr>
        <p:spPr bwMode="auto">
          <a:xfrm>
            <a:off x="2362200" y="2743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62" name="AutoShape 143"/>
          <p:cNvSpPr>
            <a:spLocks noChangeArrowheads="1"/>
          </p:cNvSpPr>
          <p:nvPr/>
        </p:nvSpPr>
        <p:spPr bwMode="auto">
          <a:xfrm rot="10800000">
            <a:off x="2438400" y="2743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63" name="Oval 144"/>
          <p:cNvSpPr>
            <a:spLocks noChangeAspect="1" noChangeArrowheads="1"/>
          </p:cNvSpPr>
          <p:nvPr/>
        </p:nvSpPr>
        <p:spPr bwMode="auto">
          <a:xfrm>
            <a:off x="2286000" y="185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64" name="AutoShape 145"/>
          <p:cNvSpPr>
            <a:spLocks noChangeArrowheads="1"/>
          </p:cNvSpPr>
          <p:nvPr/>
        </p:nvSpPr>
        <p:spPr bwMode="auto">
          <a:xfrm>
            <a:off x="2362200" y="193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65" name="AutoShape 146"/>
          <p:cNvSpPr>
            <a:spLocks noChangeArrowheads="1"/>
          </p:cNvSpPr>
          <p:nvPr/>
        </p:nvSpPr>
        <p:spPr bwMode="auto">
          <a:xfrm rot="10800000">
            <a:off x="2438400" y="193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66" name="Oval 147"/>
          <p:cNvSpPr>
            <a:spLocks noChangeAspect="1" noChangeArrowheads="1"/>
          </p:cNvSpPr>
          <p:nvPr/>
        </p:nvSpPr>
        <p:spPr bwMode="auto">
          <a:xfrm>
            <a:off x="2286000" y="1066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67" name="AutoShape 148"/>
          <p:cNvSpPr>
            <a:spLocks noChangeArrowheads="1"/>
          </p:cNvSpPr>
          <p:nvPr/>
        </p:nvSpPr>
        <p:spPr bwMode="auto">
          <a:xfrm>
            <a:off x="2362200" y="11430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68" name="AutoShape 149"/>
          <p:cNvSpPr>
            <a:spLocks noChangeArrowheads="1"/>
          </p:cNvSpPr>
          <p:nvPr/>
        </p:nvSpPr>
        <p:spPr bwMode="auto">
          <a:xfrm rot="10800000">
            <a:off x="2438400" y="11430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69" name="Oval 150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0" name="AutoShape 151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1" name="AutoShape 152"/>
          <p:cNvSpPr>
            <a:spLocks noChangeArrowheads="1"/>
          </p:cNvSpPr>
          <p:nvPr/>
        </p:nvSpPr>
        <p:spPr bwMode="auto">
          <a:xfrm rot="10800000">
            <a:off x="28194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72" name="Oval 153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3" name="AutoShape 154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4" name="AutoShape 155"/>
          <p:cNvSpPr>
            <a:spLocks noChangeArrowheads="1"/>
          </p:cNvSpPr>
          <p:nvPr/>
        </p:nvSpPr>
        <p:spPr bwMode="auto">
          <a:xfrm rot="10800000">
            <a:off x="30940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75" name="Oval 156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6" name="AutoShape 157"/>
          <p:cNvSpPr>
            <a:spLocks noChangeArrowheads="1"/>
          </p:cNvSpPr>
          <p:nvPr/>
        </p:nvSpPr>
        <p:spPr bwMode="auto">
          <a:xfrm>
            <a:off x="33226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7" name="AutoShape 158"/>
          <p:cNvSpPr>
            <a:spLocks noChangeArrowheads="1"/>
          </p:cNvSpPr>
          <p:nvPr/>
        </p:nvSpPr>
        <p:spPr bwMode="auto">
          <a:xfrm rot="10800000">
            <a:off x="3398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78" name="Oval 159"/>
          <p:cNvSpPr>
            <a:spLocks noChangeAspect="1" noChangeArrowheads="1"/>
          </p:cNvSpPr>
          <p:nvPr/>
        </p:nvSpPr>
        <p:spPr bwMode="auto">
          <a:xfrm>
            <a:off x="2667000" y="32004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79" name="AutoShape 160"/>
          <p:cNvSpPr>
            <a:spLocks noChangeArrowheads="1"/>
          </p:cNvSpPr>
          <p:nvPr/>
        </p:nvSpPr>
        <p:spPr bwMode="auto">
          <a:xfrm>
            <a:off x="2743200" y="3276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0" name="AutoShape 161"/>
          <p:cNvSpPr>
            <a:spLocks noChangeArrowheads="1"/>
          </p:cNvSpPr>
          <p:nvPr/>
        </p:nvSpPr>
        <p:spPr bwMode="auto">
          <a:xfrm rot="10800000">
            <a:off x="2819400" y="3276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81" name="Oval 162"/>
          <p:cNvSpPr>
            <a:spLocks noChangeAspect="1" noChangeArrowheads="1"/>
          </p:cNvSpPr>
          <p:nvPr/>
        </p:nvSpPr>
        <p:spPr bwMode="auto">
          <a:xfrm>
            <a:off x="2941639" y="32004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2" name="AutoShape 163"/>
          <p:cNvSpPr>
            <a:spLocks noChangeArrowheads="1"/>
          </p:cNvSpPr>
          <p:nvPr/>
        </p:nvSpPr>
        <p:spPr bwMode="auto">
          <a:xfrm>
            <a:off x="3017838" y="3276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3" name="AutoShape 164"/>
          <p:cNvSpPr>
            <a:spLocks noChangeArrowheads="1"/>
          </p:cNvSpPr>
          <p:nvPr/>
        </p:nvSpPr>
        <p:spPr bwMode="auto">
          <a:xfrm rot="10800000">
            <a:off x="3094038" y="3276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84" name="Oval 165"/>
          <p:cNvSpPr>
            <a:spLocks noChangeAspect="1" noChangeArrowheads="1"/>
          </p:cNvSpPr>
          <p:nvPr/>
        </p:nvSpPr>
        <p:spPr bwMode="auto">
          <a:xfrm>
            <a:off x="3246439" y="32004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5" name="AutoShape 166"/>
          <p:cNvSpPr>
            <a:spLocks noChangeArrowheads="1"/>
          </p:cNvSpPr>
          <p:nvPr/>
        </p:nvSpPr>
        <p:spPr bwMode="auto">
          <a:xfrm>
            <a:off x="3322638" y="3276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6" name="AutoShape 167"/>
          <p:cNvSpPr>
            <a:spLocks noChangeArrowheads="1"/>
          </p:cNvSpPr>
          <p:nvPr/>
        </p:nvSpPr>
        <p:spPr bwMode="auto">
          <a:xfrm rot="10800000">
            <a:off x="3398838" y="32766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87" name="Oval 168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8" name="AutoShape 169"/>
          <p:cNvSpPr>
            <a:spLocks noChangeArrowheads="1"/>
          </p:cNvSpPr>
          <p:nvPr/>
        </p:nvSpPr>
        <p:spPr bwMode="auto">
          <a:xfrm>
            <a:off x="2743200" y="2392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89" name="AutoShape 170"/>
          <p:cNvSpPr>
            <a:spLocks noChangeArrowheads="1"/>
          </p:cNvSpPr>
          <p:nvPr/>
        </p:nvSpPr>
        <p:spPr bwMode="auto">
          <a:xfrm rot="10800000">
            <a:off x="2819400" y="2392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90" name="Oval 171"/>
          <p:cNvSpPr>
            <a:spLocks noChangeAspect="1" noChangeArrowheads="1"/>
          </p:cNvSpPr>
          <p:nvPr/>
        </p:nvSpPr>
        <p:spPr bwMode="auto">
          <a:xfrm>
            <a:off x="2941639" y="23161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91" name="AutoShape 172"/>
          <p:cNvSpPr>
            <a:spLocks noChangeArrowheads="1"/>
          </p:cNvSpPr>
          <p:nvPr/>
        </p:nvSpPr>
        <p:spPr bwMode="auto">
          <a:xfrm>
            <a:off x="3017838" y="2392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92" name="AutoShape 173"/>
          <p:cNvSpPr>
            <a:spLocks noChangeArrowheads="1"/>
          </p:cNvSpPr>
          <p:nvPr/>
        </p:nvSpPr>
        <p:spPr bwMode="auto">
          <a:xfrm rot="10800000">
            <a:off x="3094038" y="2392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93" name="Oval 174"/>
          <p:cNvSpPr>
            <a:spLocks noChangeAspect="1" noChangeArrowheads="1"/>
          </p:cNvSpPr>
          <p:nvPr/>
        </p:nvSpPr>
        <p:spPr bwMode="auto">
          <a:xfrm>
            <a:off x="3246439" y="23161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94" name="AutoShape 175"/>
          <p:cNvSpPr>
            <a:spLocks noChangeArrowheads="1"/>
          </p:cNvSpPr>
          <p:nvPr/>
        </p:nvSpPr>
        <p:spPr bwMode="auto">
          <a:xfrm>
            <a:off x="3322638" y="2392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95" name="AutoShape 176"/>
          <p:cNvSpPr>
            <a:spLocks noChangeArrowheads="1"/>
          </p:cNvSpPr>
          <p:nvPr/>
        </p:nvSpPr>
        <p:spPr bwMode="auto">
          <a:xfrm rot="10800000">
            <a:off x="3398838" y="2392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96" name="Oval 177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97" name="AutoShape 178"/>
          <p:cNvSpPr>
            <a:spLocks noChangeArrowheads="1"/>
          </p:cNvSpPr>
          <p:nvPr/>
        </p:nvSpPr>
        <p:spPr bwMode="auto">
          <a:xfrm>
            <a:off x="2743200" y="1630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098" name="AutoShape 179"/>
          <p:cNvSpPr>
            <a:spLocks noChangeArrowheads="1"/>
          </p:cNvSpPr>
          <p:nvPr/>
        </p:nvSpPr>
        <p:spPr bwMode="auto">
          <a:xfrm rot="10800000">
            <a:off x="2819400" y="1630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099" name="Oval 180"/>
          <p:cNvSpPr>
            <a:spLocks noChangeAspect="1" noChangeArrowheads="1"/>
          </p:cNvSpPr>
          <p:nvPr/>
        </p:nvSpPr>
        <p:spPr bwMode="auto">
          <a:xfrm>
            <a:off x="2941639" y="15541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100" name="AutoShape 181"/>
          <p:cNvSpPr>
            <a:spLocks noChangeArrowheads="1"/>
          </p:cNvSpPr>
          <p:nvPr/>
        </p:nvSpPr>
        <p:spPr bwMode="auto">
          <a:xfrm>
            <a:off x="3017838" y="1630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101" name="AutoShape 182"/>
          <p:cNvSpPr>
            <a:spLocks noChangeArrowheads="1"/>
          </p:cNvSpPr>
          <p:nvPr/>
        </p:nvSpPr>
        <p:spPr bwMode="auto">
          <a:xfrm rot="10800000">
            <a:off x="3094038" y="1630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102" name="Oval 183"/>
          <p:cNvSpPr>
            <a:spLocks noChangeAspect="1" noChangeArrowheads="1"/>
          </p:cNvSpPr>
          <p:nvPr/>
        </p:nvSpPr>
        <p:spPr bwMode="auto">
          <a:xfrm>
            <a:off x="3246439" y="15541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103" name="AutoShape 184"/>
          <p:cNvSpPr>
            <a:spLocks noChangeArrowheads="1"/>
          </p:cNvSpPr>
          <p:nvPr/>
        </p:nvSpPr>
        <p:spPr bwMode="auto">
          <a:xfrm>
            <a:off x="3322638" y="1630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70104" name="AutoShape 185"/>
          <p:cNvSpPr>
            <a:spLocks noChangeArrowheads="1"/>
          </p:cNvSpPr>
          <p:nvPr/>
        </p:nvSpPr>
        <p:spPr bwMode="auto">
          <a:xfrm rot="10800000">
            <a:off x="3398838" y="16303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0105" name="Text Box 186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La</a:t>
            </a:r>
          </a:p>
        </p:txBody>
      </p:sp>
      <p:sp>
        <p:nvSpPr>
          <p:cNvPr id="170106" name="Text Box 187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70107" name="Text Box 188"/>
          <p:cNvSpPr txBox="1">
            <a:spLocks noChangeArrowheads="1"/>
          </p:cNvSpPr>
          <p:nvPr/>
        </p:nvSpPr>
        <p:spPr bwMode="auto">
          <a:xfrm>
            <a:off x="7966076" y="344488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Lanthanum</a:t>
            </a:r>
          </a:p>
        </p:txBody>
      </p:sp>
      <p:sp>
        <p:nvSpPr>
          <p:cNvPr id="170108" name="Rectangle 189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662605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Electron Configuration WS #1</a:t>
            </a:r>
          </a:p>
        </p:txBody>
      </p:sp>
    </p:spTree>
    <p:extLst>
      <p:ext uri="{BB962C8B-B14F-4D97-AF65-F5344CB8AC3E}">
        <p14:creationId xmlns:p14="http://schemas.microsoft.com/office/powerpoint/2010/main" val="17249883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792914" y="6127750"/>
            <a:ext cx="308584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1400" i="1">
                <a:latin typeface="Times New Roman" panose="02020603050405020304" pitchFamily="18" charset="0"/>
              </a:rPr>
              <a:t>© 1998 by Harcourt Brace &amp; Company </a:t>
            </a:r>
          </a:p>
        </p:txBody>
      </p:sp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2546351" y="2292350"/>
          <a:ext cx="7243763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3" imgW="5342857" imgH="2905531" progId="MSPhotoEd.3">
                  <p:embed/>
                </p:oleObj>
              </mc:Choice>
              <mc:Fallback>
                <p:oleObj name="Photo Editor Photo" r:id="rId3" imgW="5342857" imgH="290553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1" y="2292350"/>
                        <a:ext cx="7243763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838450" y="1671639"/>
            <a:ext cx="382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4000" b="1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340725" y="1952626"/>
            <a:ext cx="43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4000" b="1" i="1">
                <a:solidFill>
                  <a:srgbClr val="FFCC99"/>
                </a:solidFill>
                <a:latin typeface="Times New Roman" panose="02020603050405020304" pitchFamily="18" charset="0"/>
              </a:rPr>
              <a:t>p</a:t>
            </a:r>
            <a:endParaRPr lang="en-US" altLang="en-US" sz="4000" b="1" i="1">
              <a:latin typeface="Times New Roman" panose="02020603050405020304" pitchFamily="18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595813" y="2814639"/>
            <a:ext cx="1611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4000" b="1" i="1">
                <a:solidFill>
                  <a:srgbClr val="CAE6AE"/>
                </a:solidFill>
                <a:latin typeface="Times New Roman" panose="02020603050405020304" pitchFamily="18" charset="0"/>
              </a:rPr>
              <a:t>d (n-1)</a:t>
            </a:r>
            <a:endParaRPr lang="en-US" altLang="en-US" sz="4000" b="1" i="1">
              <a:latin typeface="Times New Roman" panose="02020603050405020304" pitchFamily="18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306639" y="5368926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4000" b="1" i="1">
                <a:solidFill>
                  <a:srgbClr val="BFEAFF"/>
                </a:solidFill>
                <a:latin typeface="Times New Roman" panose="02020603050405020304" pitchFamily="18" charset="0"/>
              </a:rPr>
              <a:t>f (n-2)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2244725" y="2332039"/>
            <a:ext cx="3429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1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2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3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4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5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6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3848100" y="5354639"/>
            <a:ext cx="3429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6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2500" b="1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Patterns</a:t>
            </a:r>
          </a:p>
        </p:txBody>
      </p:sp>
    </p:spTree>
    <p:extLst>
      <p:ext uri="{BB962C8B-B14F-4D97-AF65-F5344CB8AC3E}">
        <p14:creationId xmlns:p14="http://schemas.microsoft.com/office/powerpoint/2010/main" val="9302449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  <p:bldP spid="98310" grpId="0" autoUpdateAnimBg="0"/>
      <p:bldP spid="983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Patterns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Period #</a:t>
            </a:r>
          </a:p>
          <a:p>
            <a:pPr lvl="1"/>
            <a:r>
              <a:rPr lang="en-US" altLang="en-US" smtClean="0"/>
              <a:t>energy level (subtract for d &amp; f)</a:t>
            </a:r>
          </a:p>
          <a:p>
            <a:pPr>
              <a:spcBef>
                <a:spcPct val="150000"/>
              </a:spcBef>
            </a:pPr>
            <a:r>
              <a:rPr lang="en-US" altLang="en-US" b="1" smtClean="0"/>
              <a:t>A Group # </a:t>
            </a:r>
            <a:endParaRPr lang="en-US" altLang="en-US" smtClean="0"/>
          </a:p>
          <a:p>
            <a:pPr lvl="1"/>
            <a:r>
              <a:rPr lang="en-US" altLang="en-US" smtClean="0"/>
              <a:t>total # of valence e</a:t>
            </a:r>
            <a:r>
              <a:rPr lang="en-US" altLang="en-US" baseline="30000" smtClean="0"/>
              <a:t>-</a:t>
            </a:r>
            <a:endParaRPr lang="en-US" altLang="en-US" smtClean="0"/>
          </a:p>
          <a:p>
            <a:pPr>
              <a:spcBef>
                <a:spcPct val="150000"/>
              </a:spcBef>
            </a:pPr>
            <a:r>
              <a:rPr lang="en-US" altLang="en-US" b="1" smtClean="0"/>
              <a:t>Column within sublevel block</a:t>
            </a:r>
          </a:p>
          <a:p>
            <a:pPr lvl="1"/>
            <a:r>
              <a:rPr lang="en-US" altLang="en-US" smtClean="0"/>
              <a:t># of e</a:t>
            </a:r>
            <a:r>
              <a:rPr lang="en-US" altLang="en-US" baseline="30000" smtClean="0"/>
              <a:t>-</a:t>
            </a:r>
            <a:r>
              <a:rPr lang="en-US" altLang="en-US" smtClean="0"/>
              <a:t> in sublevel</a:t>
            </a:r>
          </a:p>
        </p:txBody>
      </p:sp>
    </p:spTree>
    <p:extLst>
      <p:ext uri="{BB962C8B-B14F-4D97-AF65-F5344CB8AC3E}">
        <p14:creationId xmlns:p14="http://schemas.microsoft.com/office/powerpoint/2010/main" val="16506113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908676" y="5461000"/>
            <a:ext cx="2455863" cy="1206500"/>
            <a:chOff x="2762" y="3564"/>
            <a:chExt cx="1547" cy="760"/>
          </a:xfrm>
        </p:grpSpPr>
        <p:sp>
          <p:nvSpPr>
            <p:cNvPr id="176143" name="Line 3"/>
            <p:cNvSpPr>
              <a:spLocks noChangeShapeType="1"/>
            </p:cNvSpPr>
            <p:nvPr/>
          </p:nvSpPr>
          <p:spPr bwMode="auto">
            <a:xfrm flipH="1" flipV="1">
              <a:off x="2762" y="3564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6144" name="Text Box 4"/>
            <p:cNvSpPr txBox="1">
              <a:spLocks noChangeArrowheads="1"/>
            </p:cNvSpPr>
            <p:nvPr/>
          </p:nvSpPr>
          <p:spPr bwMode="auto">
            <a:xfrm>
              <a:off x="3068" y="3920"/>
              <a:ext cx="12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  <a:buFont typeface="Monotype Sorts"/>
                <a:buNone/>
              </a:pPr>
              <a:r>
                <a:rPr lang="en-US" altLang="en-US" sz="36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s-block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25676" y="5461000"/>
            <a:ext cx="3033713" cy="1206500"/>
            <a:chOff x="442" y="3564"/>
            <a:chExt cx="1911" cy="760"/>
          </a:xfrm>
        </p:grpSpPr>
        <p:sp>
          <p:nvSpPr>
            <p:cNvPr id="176141" name="Text Box 6"/>
            <p:cNvSpPr txBox="1">
              <a:spLocks noChangeArrowheads="1"/>
            </p:cNvSpPr>
            <p:nvPr/>
          </p:nvSpPr>
          <p:spPr bwMode="auto">
            <a:xfrm>
              <a:off x="442" y="3920"/>
              <a:ext cx="15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  <a:buFont typeface="Monotype Sorts"/>
                <a:buNone/>
              </a:pPr>
              <a:r>
                <a:rPr lang="en-US" altLang="en-US" sz="36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1st Period</a:t>
              </a:r>
            </a:p>
          </p:txBody>
        </p:sp>
        <p:sp>
          <p:nvSpPr>
            <p:cNvPr id="176142" name="Line 7"/>
            <p:cNvSpPr>
              <a:spLocks noChangeShapeType="1"/>
            </p:cNvSpPr>
            <p:nvPr/>
          </p:nvSpPr>
          <p:spPr bwMode="auto">
            <a:xfrm flipV="1">
              <a:off x="2015" y="3564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4903788" y="4017964"/>
            <a:ext cx="16482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8000">
                <a:solidFill>
                  <a:srgbClr val="FFFF00"/>
                </a:solidFill>
              </a:rPr>
              <a:t>1s</a:t>
            </a:r>
            <a:r>
              <a:rPr lang="en-US" altLang="en-US" sz="8000" baseline="30000">
                <a:solidFill>
                  <a:srgbClr val="FFFF00"/>
                </a:solidFill>
              </a:rPr>
              <a:t>1</a:t>
            </a:r>
            <a:endParaRPr lang="en-US" altLang="en-US" sz="4800" baseline="30000">
              <a:solidFill>
                <a:srgbClr val="FFFF00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604001" y="4192589"/>
            <a:ext cx="3394075" cy="1190625"/>
            <a:chOff x="3200" y="2765"/>
            <a:chExt cx="2138" cy="750"/>
          </a:xfrm>
        </p:grpSpPr>
        <p:sp>
          <p:nvSpPr>
            <p:cNvPr id="176139" name="Line 10"/>
            <p:cNvSpPr>
              <a:spLocks noChangeShapeType="1"/>
            </p:cNvSpPr>
            <p:nvPr/>
          </p:nvSpPr>
          <p:spPr bwMode="auto">
            <a:xfrm rot="3021635" flipH="1">
              <a:off x="3235" y="2944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6140" name="Text Box 11"/>
            <p:cNvSpPr txBox="1">
              <a:spLocks noChangeArrowheads="1"/>
            </p:cNvSpPr>
            <p:nvPr/>
          </p:nvSpPr>
          <p:spPr bwMode="auto">
            <a:xfrm>
              <a:off x="3719" y="2765"/>
              <a:ext cx="1619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  <a:buFont typeface="Monotype Sorts"/>
                <a:buNone/>
              </a:pPr>
              <a:r>
                <a:rPr lang="en-US" altLang="en-US" sz="36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1st column of s-block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454400" y="2359025"/>
            <a:ext cx="5283200" cy="2057400"/>
            <a:chOff x="0" y="1610"/>
            <a:chExt cx="3328" cy="1296"/>
          </a:xfrm>
        </p:grpSpPr>
        <p:graphicFrame>
          <p:nvGraphicFramePr>
            <p:cNvPr id="176137" name="Object 13"/>
            <p:cNvGraphicFramePr>
              <a:graphicFrameLocks noChangeAspect="1"/>
            </p:cNvGraphicFramePr>
            <p:nvPr/>
          </p:nvGraphicFramePr>
          <p:xfrm>
            <a:off x="0" y="1619"/>
            <a:ext cx="3328" cy="1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Document" r:id="rId3" imgW="4248912" imgH="2368296" progId="Word.Document.8">
                    <p:embed/>
                  </p:oleObj>
                </mc:Choice>
                <mc:Fallback>
                  <p:oleObj name="Document" r:id="rId3" imgW="4248912" imgH="2368296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30548"/>
                        <a:stretch>
                          <a:fillRect/>
                        </a:stretch>
                      </p:blipFill>
                      <p:spPr bwMode="auto">
                        <a:xfrm>
                          <a:off x="0" y="1619"/>
                          <a:ext cx="3328" cy="1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138" name="Rectangle 14"/>
            <p:cNvSpPr>
              <a:spLocks noChangeArrowheads="1"/>
            </p:cNvSpPr>
            <p:nvPr/>
          </p:nvSpPr>
          <p:spPr bwMode="auto">
            <a:xfrm>
              <a:off x="213" y="1610"/>
              <a:ext cx="172" cy="173"/>
            </a:xfrm>
            <a:prstGeom prst="rect">
              <a:avLst/>
            </a:prstGeom>
            <a:noFill/>
            <a:ln w="762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FFCC00"/>
                </a:buClr>
                <a:buFont typeface="Monotype Sorts"/>
                <a:buChar char="y"/>
              </a:pPr>
              <a:endParaRPr lang="en-US" altLang="en-US" sz="4000"/>
            </a:p>
          </p:txBody>
        </p:sp>
      </p:grpSp>
      <p:sp>
        <p:nvSpPr>
          <p:cNvPr id="17613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Patterns</a:t>
            </a:r>
          </a:p>
        </p:txBody>
      </p:sp>
      <p:sp>
        <p:nvSpPr>
          <p:cNvPr id="1761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981200" y="1428750"/>
            <a:ext cx="8178800" cy="858838"/>
          </a:xfrm>
        </p:spPr>
        <p:txBody>
          <a:bodyPr/>
          <a:lstStyle/>
          <a:p>
            <a:r>
              <a:rPr lang="en-US" altLang="en-US" b="1" smtClean="0"/>
              <a:t>Example - </a:t>
            </a:r>
            <a:r>
              <a:rPr lang="en-US" altLang="en-US" smtClean="0"/>
              <a:t>Hydrogen</a:t>
            </a:r>
          </a:p>
        </p:txBody>
      </p:sp>
    </p:spTree>
    <p:extLst>
      <p:ext uri="{BB962C8B-B14F-4D97-AF65-F5344CB8AC3E}">
        <p14:creationId xmlns:p14="http://schemas.microsoft.com/office/powerpoint/2010/main" val="4870414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2750" y="4573588"/>
            <a:ext cx="8828088" cy="2284412"/>
            <a:chOff x="100" y="2881"/>
            <a:chExt cx="5561" cy="1439"/>
          </a:xfrm>
        </p:grpSpPr>
        <p:graphicFrame>
          <p:nvGraphicFramePr>
            <p:cNvPr id="177157" name="Object 3"/>
            <p:cNvGraphicFramePr>
              <a:graphicFrameLocks noChangeAspect="1"/>
            </p:cNvGraphicFramePr>
            <p:nvPr/>
          </p:nvGraphicFramePr>
          <p:xfrm>
            <a:off x="100" y="2881"/>
            <a:ext cx="5561" cy="1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Document" r:id="rId3" imgW="8537448" imgH="2346960" progId="Word.Document.8">
                    <p:embed/>
                  </p:oleObj>
                </mc:Choice>
                <mc:Fallback>
                  <p:oleObj name="Document" r:id="rId3" imgW="8537448" imgH="23469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" y="2881"/>
                          <a:ext cx="5561" cy="1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5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59" y="3438"/>
              <a:ext cx="181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2787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3600" b="1" kern="10">
                  <a:ln w="25400">
                    <a:solidFill>
                      <a:srgbClr val="FFFFCC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Rockwell" panose="02060603020205020403" pitchFamily="18" charset="0"/>
                </a:rPr>
                <a:t>s</a:t>
              </a:r>
            </a:p>
          </p:txBody>
        </p:sp>
        <p:sp>
          <p:nvSpPr>
            <p:cNvPr id="17715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198" y="3562"/>
              <a:ext cx="1128" cy="3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3600" b="1" kern="10">
                  <a:ln w="25400">
                    <a:solidFill>
                      <a:srgbClr val="FFFFCC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Rockwell" panose="02060603020205020403" pitchFamily="18" charset="0"/>
                </a:rPr>
                <a:t>d (n-1)</a:t>
              </a:r>
            </a:p>
          </p:txBody>
        </p:sp>
        <p:sp>
          <p:nvSpPr>
            <p:cNvPr id="17716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33" y="3914"/>
              <a:ext cx="1017" cy="2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3600" b="1" kern="10">
                  <a:ln w="25400">
                    <a:solidFill>
                      <a:srgbClr val="FFFFCC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Rockwell" panose="02060603020205020403" pitchFamily="18" charset="0"/>
                </a:rPr>
                <a:t>f (n-2)</a:t>
              </a:r>
            </a:p>
          </p:txBody>
        </p:sp>
        <p:sp>
          <p:nvSpPr>
            <p:cNvPr id="17716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037" y="3346"/>
              <a:ext cx="191" cy="3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3600" b="1" kern="10">
                  <a:ln w="25400">
                    <a:solidFill>
                      <a:srgbClr val="FFFFCC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Rockwell" panose="02060603020205020403" pitchFamily="18" charset="0"/>
                </a:rPr>
                <a:t>p</a:t>
              </a:r>
            </a:p>
          </p:txBody>
        </p:sp>
      </p:grpSp>
      <p:sp>
        <p:nvSpPr>
          <p:cNvPr id="17715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Patterns</a:t>
            </a:r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428750"/>
            <a:ext cx="8178800" cy="2946400"/>
          </a:xfrm>
        </p:spPr>
        <p:txBody>
          <a:bodyPr/>
          <a:lstStyle/>
          <a:p>
            <a:r>
              <a:rPr lang="en-US" altLang="en-US" b="1" smtClean="0"/>
              <a:t>Shorthand Configuration</a:t>
            </a:r>
          </a:p>
          <a:p>
            <a:pPr lvl="1"/>
            <a:r>
              <a:rPr lang="en-US" altLang="en-US" b="1" smtClean="0"/>
              <a:t>Core e</a:t>
            </a:r>
            <a:r>
              <a:rPr lang="en-US" altLang="en-US" b="1" baseline="30000" smtClean="0"/>
              <a:t>-</a:t>
            </a:r>
            <a:r>
              <a:rPr lang="en-US" altLang="en-US" b="1" smtClean="0"/>
              <a:t>:</a:t>
            </a:r>
            <a:r>
              <a:rPr lang="en-US" altLang="en-US" smtClean="0"/>
              <a:t> Go up one row and over to the Noble Gas.</a:t>
            </a:r>
          </a:p>
          <a:p>
            <a:pPr lvl="1"/>
            <a:r>
              <a:rPr lang="en-US" altLang="en-US" b="1" smtClean="0"/>
              <a:t>Valence e</a:t>
            </a:r>
            <a:r>
              <a:rPr lang="en-US" altLang="en-US" b="1" baseline="30000" smtClean="0"/>
              <a:t>-</a:t>
            </a:r>
            <a:r>
              <a:rPr lang="en-US" altLang="en-US" b="1" smtClean="0"/>
              <a:t>:</a:t>
            </a:r>
            <a:r>
              <a:rPr lang="en-US" altLang="en-US" smtClean="0"/>
              <a:t>  On the next row, fill in the # of e</a:t>
            </a:r>
            <a:r>
              <a:rPr lang="en-US" altLang="en-US" baseline="30000" smtClean="0"/>
              <a:t>-</a:t>
            </a:r>
            <a:r>
              <a:rPr lang="en-US" altLang="en-US" smtClean="0"/>
              <a:t> in each sublevel.</a:t>
            </a:r>
          </a:p>
        </p:txBody>
      </p:sp>
    </p:spTree>
    <p:extLst>
      <p:ext uri="{BB962C8B-B14F-4D97-AF65-F5344CB8AC3E}">
        <p14:creationId xmlns:p14="http://schemas.microsoft.com/office/powerpoint/2010/main" val="1090257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EXAMPLE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3" indent="-347663">
              <a:buNone/>
            </a:pPr>
            <a:r>
              <a:rPr lang="en-US" altLang="en-US" smtClean="0"/>
              <a:t>	Write the longhand and shorthand configurations for:</a:t>
            </a:r>
          </a:p>
          <a:p>
            <a:pPr marL="1347788" lvl="1" indent="-609600">
              <a:buFont typeface="Wingdings" panose="05000000000000000000" pitchFamily="2" charset="2"/>
              <a:buChar char="q"/>
            </a:pPr>
            <a:r>
              <a:rPr lang="en-US" altLang="en-US" smtClean="0"/>
              <a:t>Antimony</a:t>
            </a:r>
          </a:p>
          <a:p>
            <a:pPr marL="347663" indent="-347663"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56128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3488" y="4413250"/>
            <a:ext cx="1765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8000">
                <a:solidFill>
                  <a:srgbClr val="BFEAFF"/>
                </a:solidFill>
              </a:rPr>
              <a:t>[Ar]</a:t>
            </a:r>
            <a:endParaRPr lang="en-US" altLang="en-US" sz="4800" baseline="30000">
              <a:solidFill>
                <a:srgbClr val="66FF33"/>
              </a:solidFill>
            </a:endParaRPr>
          </a:p>
        </p:txBody>
      </p:sp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3454400" y="2439988"/>
          <a:ext cx="5283200" cy="204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3" imgW="4248912" imgH="2368296" progId="Word.Document.8">
                  <p:embed/>
                </p:oleObj>
              </mc:Choice>
              <mc:Fallback>
                <p:oleObj name="Document" r:id="rId3" imgW="4248912" imgH="23682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548"/>
                      <a:stretch>
                        <a:fillRect/>
                      </a:stretch>
                    </p:blipFill>
                    <p:spPr bwMode="auto">
                      <a:xfrm>
                        <a:off x="3454400" y="2439988"/>
                        <a:ext cx="5283200" cy="204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297363" y="4413251"/>
            <a:ext cx="16482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8000">
                <a:solidFill>
                  <a:srgbClr val="FFFF00"/>
                </a:solidFill>
              </a:rPr>
              <a:t>4s</a:t>
            </a:r>
            <a:r>
              <a:rPr lang="en-US" altLang="en-US" sz="8000" baseline="30000">
                <a:solidFill>
                  <a:srgbClr val="FFFF00"/>
                </a:solidFill>
              </a:rPr>
              <a:t>2</a:t>
            </a:r>
            <a:endParaRPr lang="en-US" altLang="en-US" sz="4800" baseline="30000">
              <a:solidFill>
                <a:srgbClr val="66FF33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5959476" y="4413251"/>
            <a:ext cx="208582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8000">
                <a:solidFill>
                  <a:srgbClr val="00FF00"/>
                </a:solidFill>
              </a:rPr>
              <a:t>3d</a:t>
            </a:r>
            <a:r>
              <a:rPr lang="en-US" altLang="en-US" sz="8000" baseline="30000">
                <a:solidFill>
                  <a:srgbClr val="00FF00"/>
                </a:solidFill>
              </a:rPr>
              <a:t>10</a:t>
            </a:r>
            <a:endParaRPr lang="en-US" altLang="en-US" sz="4800" baseline="30000">
              <a:solidFill>
                <a:srgbClr val="00FF00"/>
              </a:solidFill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8053388" y="4413251"/>
            <a:ext cx="170591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8000">
                <a:solidFill>
                  <a:srgbClr val="FF66FF"/>
                </a:solidFill>
              </a:rPr>
              <a:t>4p</a:t>
            </a:r>
            <a:r>
              <a:rPr lang="en-US" altLang="en-US" sz="8000" baseline="30000">
                <a:solidFill>
                  <a:srgbClr val="FF66FF"/>
                </a:solidFill>
              </a:rPr>
              <a:t>2</a:t>
            </a:r>
            <a:endParaRPr lang="en-US" altLang="en-US" sz="4800" baseline="30000">
              <a:solidFill>
                <a:srgbClr val="66FF33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99350" y="2997201"/>
            <a:ext cx="1239838" cy="263525"/>
            <a:chOff x="3764" y="2109"/>
            <a:chExt cx="781" cy="166"/>
          </a:xfrm>
        </p:grpSpPr>
        <p:sp>
          <p:nvSpPr>
            <p:cNvPr id="178224" name="Freeform 8"/>
            <p:cNvSpPr>
              <a:spLocks/>
            </p:cNvSpPr>
            <p:nvPr/>
          </p:nvSpPr>
          <p:spPr bwMode="auto">
            <a:xfrm>
              <a:off x="3764" y="2185"/>
              <a:ext cx="600" cy="90"/>
            </a:xfrm>
            <a:custGeom>
              <a:avLst/>
              <a:gdLst>
                <a:gd name="T0" fmla="*/ 0 w 682"/>
                <a:gd name="T1" fmla="*/ 780 h 82"/>
                <a:gd name="T2" fmla="*/ 0 w 682"/>
                <a:gd name="T3" fmla="*/ 0 h 82"/>
                <a:gd name="T4" fmla="*/ 32 w 682"/>
                <a:gd name="T5" fmla="*/ 0 h 82"/>
                <a:gd name="T6" fmla="*/ 0 60000 65536"/>
                <a:gd name="T7" fmla="*/ 0 60000 65536"/>
                <a:gd name="T8" fmla="*/ 0 60000 65536"/>
                <a:gd name="T9" fmla="*/ 0 w 682"/>
                <a:gd name="T10" fmla="*/ 0 h 82"/>
                <a:gd name="T11" fmla="*/ 682 w 682"/>
                <a:gd name="T12" fmla="*/ 82 h 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2" h="82">
                  <a:moveTo>
                    <a:pt x="0" y="82"/>
                  </a:moveTo>
                  <a:lnTo>
                    <a:pt x="0" y="0"/>
                  </a:lnTo>
                  <a:lnTo>
                    <a:pt x="682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25" name="Rectangle 9"/>
            <p:cNvSpPr>
              <a:spLocks noChangeArrowheads="1"/>
            </p:cNvSpPr>
            <p:nvPr/>
          </p:nvSpPr>
          <p:spPr bwMode="auto">
            <a:xfrm>
              <a:off x="4379" y="2109"/>
              <a:ext cx="166" cy="164"/>
            </a:xfrm>
            <a:prstGeom prst="rect">
              <a:avLst/>
            </a:prstGeom>
            <a:solidFill>
              <a:srgbClr val="BFEA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FFCC00"/>
                </a:buClr>
                <a:buFont typeface="Monotype Sorts"/>
                <a:buChar char="y"/>
              </a:pPr>
              <a:endParaRPr lang="en-US" altLang="en-US" sz="4000"/>
            </a:p>
          </p:txBody>
        </p:sp>
      </p:grpSp>
      <p:sp>
        <p:nvSpPr>
          <p:cNvPr id="178184" name="Rectangle 10"/>
          <p:cNvSpPr>
            <a:spLocks noChangeArrowheads="1"/>
          </p:cNvSpPr>
          <p:nvPr/>
        </p:nvSpPr>
        <p:spPr bwMode="auto">
          <a:xfrm>
            <a:off x="7362826" y="3270250"/>
            <a:ext cx="263525" cy="26035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19525" y="3286125"/>
            <a:ext cx="496888" cy="222250"/>
            <a:chOff x="1446" y="2291"/>
            <a:chExt cx="313" cy="140"/>
          </a:xfrm>
        </p:grpSpPr>
        <p:grpSp>
          <p:nvGrpSpPr>
            <p:cNvPr id="178218" name="Group 12"/>
            <p:cNvGrpSpPr>
              <a:grpSpLocks/>
            </p:cNvGrpSpPr>
            <p:nvPr/>
          </p:nvGrpSpPr>
          <p:grpSpPr bwMode="auto">
            <a:xfrm>
              <a:off x="1446" y="2291"/>
              <a:ext cx="140" cy="140"/>
              <a:chOff x="1446" y="2289"/>
              <a:chExt cx="140" cy="140"/>
            </a:xfrm>
          </p:grpSpPr>
          <p:sp>
            <p:nvSpPr>
              <p:cNvPr id="178222" name="Line 13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  <p:sp>
            <p:nvSpPr>
              <p:cNvPr id="178223" name="Line 14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</p:grpSp>
        <p:grpSp>
          <p:nvGrpSpPr>
            <p:cNvPr id="178219" name="Group 15"/>
            <p:cNvGrpSpPr>
              <a:grpSpLocks/>
            </p:cNvGrpSpPr>
            <p:nvPr/>
          </p:nvGrpSpPr>
          <p:grpSpPr bwMode="auto">
            <a:xfrm>
              <a:off x="1619" y="2291"/>
              <a:ext cx="140" cy="140"/>
              <a:chOff x="1446" y="2289"/>
              <a:chExt cx="140" cy="140"/>
            </a:xfrm>
          </p:grpSpPr>
          <p:sp>
            <p:nvSpPr>
              <p:cNvPr id="178220" name="Line 16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  <p:sp>
            <p:nvSpPr>
              <p:cNvPr id="178221" name="Line 17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371976" y="3286125"/>
            <a:ext cx="2689225" cy="222250"/>
            <a:chOff x="1794" y="2291"/>
            <a:chExt cx="1694" cy="140"/>
          </a:xfrm>
        </p:grpSpPr>
        <p:sp>
          <p:nvSpPr>
            <p:cNvPr id="178196" name="Line 19"/>
            <p:cNvSpPr>
              <a:spLocks noChangeShapeType="1"/>
            </p:cNvSpPr>
            <p:nvPr/>
          </p:nvSpPr>
          <p:spPr bwMode="auto">
            <a:xfrm>
              <a:off x="179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197" name="Line 20"/>
            <p:cNvSpPr>
              <a:spLocks noChangeShapeType="1"/>
            </p:cNvSpPr>
            <p:nvPr/>
          </p:nvSpPr>
          <p:spPr bwMode="auto">
            <a:xfrm flipV="1">
              <a:off x="179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grpSp>
          <p:nvGrpSpPr>
            <p:cNvPr id="178198" name="Group 21"/>
            <p:cNvGrpSpPr>
              <a:grpSpLocks/>
            </p:cNvGrpSpPr>
            <p:nvPr/>
          </p:nvGrpSpPr>
          <p:grpSpPr bwMode="auto">
            <a:xfrm>
              <a:off x="1967" y="2291"/>
              <a:ext cx="140" cy="140"/>
              <a:chOff x="1964" y="2285"/>
              <a:chExt cx="140" cy="140"/>
            </a:xfrm>
          </p:grpSpPr>
          <p:sp>
            <p:nvSpPr>
              <p:cNvPr id="178216" name="Line 22"/>
              <p:cNvSpPr>
                <a:spLocks noChangeShapeType="1"/>
              </p:cNvSpPr>
              <p:nvPr/>
            </p:nvSpPr>
            <p:spPr bwMode="auto">
              <a:xfrm>
                <a:off x="196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  <p:sp>
            <p:nvSpPr>
              <p:cNvPr id="178217" name="Line 23"/>
              <p:cNvSpPr>
                <a:spLocks noChangeShapeType="1"/>
              </p:cNvSpPr>
              <p:nvPr/>
            </p:nvSpPr>
            <p:spPr bwMode="auto">
              <a:xfrm flipV="1">
                <a:off x="196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</p:grpSp>
        <p:grpSp>
          <p:nvGrpSpPr>
            <p:cNvPr id="178199" name="Group 24"/>
            <p:cNvGrpSpPr>
              <a:grpSpLocks/>
            </p:cNvGrpSpPr>
            <p:nvPr/>
          </p:nvGrpSpPr>
          <p:grpSpPr bwMode="auto">
            <a:xfrm>
              <a:off x="2140" y="2291"/>
              <a:ext cx="140" cy="140"/>
              <a:chOff x="2134" y="2285"/>
              <a:chExt cx="140" cy="140"/>
            </a:xfrm>
          </p:grpSpPr>
          <p:sp>
            <p:nvSpPr>
              <p:cNvPr id="178214" name="Line 25"/>
              <p:cNvSpPr>
                <a:spLocks noChangeShapeType="1"/>
              </p:cNvSpPr>
              <p:nvPr/>
            </p:nvSpPr>
            <p:spPr bwMode="auto">
              <a:xfrm>
                <a:off x="213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  <p:sp>
            <p:nvSpPr>
              <p:cNvPr id="178215" name="Line 26"/>
              <p:cNvSpPr>
                <a:spLocks noChangeShapeType="1"/>
              </p:cNvSpPr>
              <p:nvPr/>
            </p:nvSpPr>
            <p:spPr bwMode="auto">
              <a:xfrm flipV="1">
                <a:off x="213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</p:grpSp>
        <p:sp>
          <p:nvSpPr>
            <p:cNvPr id="178200" name="Line 27"/>
            <p:cNvSpPr>
              <a:spLocks noChangeShapeType="1"/>
            </p:cNvSpPr>
            <p:nvPr/>
          </p:nvSpPr>
          <p:spPr bwMode="auto">
            <a:xfrm>
              <a:off x="231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1" name="Line 28"/>
            <p:cNvSpPr>
              <a:spLocks noChangeShapeType="1"/>
            </p:cNvSpPr>
            <p:nvPr/>
          </p:nvSpPr>
          <p:spPr bwMode="auto">
            <a:xfrm flipV="1">
              <a:off x="231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2" name="Line 29"/>
            <p:cNvSpPr>
              <a:spLocks noChangeShapeType="1"/>
            </p:cNvSpPr>
            <p:nvPr/>
          </p:nvSpPr>
          <p:spPr bwMode="auto">
            <a:xfrm>
              <a:off x="248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3" name="Line 30"/>
            <p:cNvSpPr>
              <a:spLocks noChangeShapeType="1"/>
            </p:cNvSpPr>
            <p:nvPr/>
          </p:nvSpPr>
          <p:spPr bwMode="auto">
            <a:xfrm flipV="1">
              <a:off x="248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4" name="Line 31"/>
            <p:cNvSpPr>
              <a:spLocks noChangeShapeType="1"/>
            </p:cNvSpPr>
            <p:nvPr/>
          </p:nvSpPr>
          <p:spPr bwMode="auto">
            <a:xfrm>
              <a:off x="2659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5" name="Line 32"/>
            <p:cNvSpPr>
              <a:spLocks noChangeShapeType="1"/>
            </p:cNvSpPr>
            <p:nvPr/>
          </p:nvSpPr>
          <p:spPr bwMode="auto">
            <a:xfrm flipV="1">
              <a:off x="2659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6" name="Line 33"/>
            <p:cNvSpPr>
              <a:spLocks noChangeShapeType="1"/>
            </p:cNvSpPr>
            <p:nvPr/>
          </p:nvSpPr>
          <p:spPr bwMode="auto">
            <a:xfrm>
              <a:off x="283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7" name="Line 34"/>
            <p:cNvSpPr>
              <a:spLocks noChangeShapeType="1"/>
            </p:cNvSpPr>
            <p:nvPr/>
          </p:nvSpPr>
          <p:spPr bwMode="auto">
            <a:xfrm flipV="1">
              <a:off x="283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8" name="Line 35"/>
            <p:cNvSpPr>
              <a:spLocks noChangeShapeType="1"/>
            </p:cNvSpPr>
            <p:nvPr/>
          </p:nvSpPr>
          <p:spPr bwMode="auto">
            <a:xfrm>
              <a:off x="317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09" name="Line 36"/>
            <p:cNvSpPr>
              <a:spLocks noChangeShapeType="1"/>
            </p:cNvSpPr>
            <p:nvPr/>
          </p:nvSpPr>
          <p:spPr bwMode="auto">
            <a:xfrm flipV="1">
              <a:off x="317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10" name="Line 37"/>
            <p:cNvSpPr>
              <a:spLocks noChangeShapeType="1"/>
            </p:cNvSpPr>
            <p:nvPr/>
          </p:nvSpPr>
          <p:spPr bwMode="auto">
            <a:xfrm>
              <a:off x="300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11" name="Line 38"/>
            <p:cNvSpPr>
              <a:spLocks noChangeShapeType="1"/>
            </p:cNvSpPr>
            <p:nvPr/>
          </p:nvSpPr>
          <p:spPr bwMode="auto">
            <a:xfrm flipV="1">
              <a:off x="300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12" name="Line 39"/>
            <p:cNvSpPr>
              <a:spLocks noChangeShapeType="1"/>
            </p:cNvSpPr>
            <p:nvPr/>
          </p:nvSpPr>
          <p:spPr bwMode="auto">
            <a:xfrm>
              <a:off x="3348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78213" name="Line 40"/>
            <p:cNvSpPr>
              <a:spLocks noChangeShapeType="1"/>
            </p:cNvSpPr>
            <p:nvPr/>
          </p:nvSpPr>
          <p:spPr bwMode="auto">
            <a:xfrm flipV="1">
              <a:off x="3348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12001" y="3286125"/>
            <a:ext cx="492125" cy="222250"/>
            <a:chOff x="3520" y="2291"/>
            <a:chExt cx="310" cy="140"/>
          </a:xfrm>
        </p:grpSpPr>
        <p:grpSp>
          <p:nvGrpSpPr>
            <p:cNvPr id="178190" name="Group 42"/>
            <p:cNvGrpSpPr>
              <a:grpSpLocks/>
            </p:cNvGrpSpPr>
            <p:nvPr/>
          </p:nvGrpSpPr>
          <p:grpSpPr bwMode="auto">
            <a:xfrm>
              <a:off x="3690" y="2291"/>
              <a:ext cx="140" cy="140"/>
              <a:chOff x="1446" y="2289"/>
              <a:chExt cx="140" cy="140"/>
            </a:xfrm>
          </p:grpSpPr>
          <p:sp>
            <p:nvSpPr>
              <p:cNvPr id="178194" name="Line 43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  <p:sp>
            <p:nvSpPr>
              <p:cNvPr id="178195" name="Line 44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</p:grpSp>
        <p:grpSp>
          <p:nvGrpSpPr>
            <p:cNvPr id="178191" name="Group 45"/>
            <p:cNvGrpSpPr>
              <a:grpSpLocks/>
            </p:cNvGrpSpPr>
            <p:nvPr/>
          </p:nvGrpSpPr>
          <p:grpSpPr bwMode="auto">
            <a:xfrm>
              <a:off x="3520" y="2291"/>
              <a:ext cx="140" cy="140"/>
              <a:chOff x="1446" y="2289"/>
              <a:chExt cx="140" cy="140"/>
            </a:xfrm>
          </p:grpSpPr>
          <p:sp>
            <p:nvSpPr>
              <p:cNvPr id="178192" name="Line 46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  <p:sp>
            <p:nvSpPr>
              <p:cNvPr id="178193" name="Line 47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4000">
                  <a:solidFill>
                    <a:srgbClr val="FFFFCC"/>
                  </a:solidFill>
                </a:endParaRPr>
              </a:p>
            </p:txBody>
          </p:sp>
        </p:grpSp>
      </p:grpSp>
      <p:sp>
        <p:nvSpPr>
          <p:cNvPr id="178188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Periodic Patterns</a:t>
            </a:r>
          </a:p>
        </p:txBody>
      </p:sp>
      <p:sp>
        <p:nvSpPr>
          <p:cNvPr id="178189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1981200" y="1428751"/>
            <a:ext cx="8178800" cy="754063"/>
          </a:xfrm>
        </p:spPr>
        <p:txBody>
          <a:bodyPr/>
          <a:lstStyle/>
          <a:p>
            <a:r>
              <a:rPr lang="en-US" altLang="en-US" b="1" smtClean="0"/>
              <a:t>Example - </a:t>
            </a:r>
            <a:r>
              <a:rPr lang="en-US" altLang="en-US" smtClean="0"/>
              <a:t>Germanium</a:t>
            </a:r>
          </a:p>
        </p:txBody>
      </p:sp>
    </p:spTree>
    <p:extLst>
      <p:ext uri="{BB962C8B-B14F-4D97-AF65-F5344CB8AC3E}">
        <p14:creationId xmlns:p14="http://schemas.microsoft.com/office/powerpoint/2010/main" val="86094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4" grpId="0" autoUpdateAnimBg="0"/>
      <p:bldP spid="102405" grpId="0" autoUpdateAnimBg="0"/>
      <p:bldP spid="10240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Shorthand Configuration</a:t>
            </a:r>
          </a:p>
        </p:txBody>
      </p:sp>
      <p:sp>
        <p:nvSpPr>
          <p:cNvPr id="179203" name="Text Box 4"/>
          <p:cNvSpPr txBox="1">
            <a:spLocks noChangeArrowheads="1"/>
          </p:cNvSpPr>
          <p:nvPr/>
        </p:nvSpPr>
        <p:spPr bwMode="auto">
          <a:xfrm>
            <a:off x="6573839" y="2133600"/>
            <a:ext cx="1176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[Ar] 4</a:t>
            </a:r>
            <a:r>
              <a:rPr lang="en-US" altLang="en-US" sz="2400" i="1">
                <a:solidFill>
                  <a:srgbClr val="000000"/>
                </a:solidFill>
              </a:rPr>
              <a:t>s</a:t>
            </a:r>
            <a:r>
              <a:rPr lang="en-US" altLang="en-US" sz="24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204" name="Line 5"/>
          <p:cNvSpPr>
            <a:spLocks noChangeShapeType="1"/>
          </p:cNvSpPr>
          <p:nvPr/>
        </p:nvSpPr>
        <p:spPr bwMode="auto">
          <a:xfrm>
            <a:off x="5791200" y="2590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05" name="Line 6"/>
          <p:cNvSpPr>
            <a:spLocks noChangeShapeType="1"/>
          </p:cNvSpPr>
          <p:nvPr/>
        </p:nvSpPr>
        <p:spPr bwMode="auto">
          <a:xfrm>
            <a:off x="5791200" y="3124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06" name="Line 7"/>
          <p:cNvSpPr>
            <a:spLocks noChangeShapeType="1"/>
          </p:cNvSpPr>
          <p:nvPr/>
        </p:nvSpPr>
        <p:spPr bwMode="auto">
          <a:xfrm>
            <a:off x="5791200" y="4191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07" name="Line 8"/>
          <p:cNvSpPr>
            <a:spLocks noChangeShapeType="1"/>
          </p:cNvSpPr>
          <p:nvPr/>
        </p:nvSpPr>
        <p:spPr bwMode="auto">
          <a:xfrm>
            <a:off x="5791200" y="4724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08" name="Text Box 9"/>
          <p:cNvSpPr txBox="1">
            <a:spLocks noChangeArrowheads="1"/>
          </p:cNvSpPr>
          <p:nvPr/>
        </p:nvSpPr>
        <p:spPr bwMode="auto">
          <a:xfrm>
            <a:off x="6324601" y="1676401"/>
            <a:ext cx="2640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79209" name="Text Box 10"/>
          <p:cNvSpPr txBox="1">
            <a:spLocks noChangeArrowheads="1"/>
          </p:cNvSpPr>
          <p:nvPr/>
        </p:nvSpPr>
        <p:spPr bwMode="auto">
          <a:xfrm>
            <a:off x="2895601" y="1676401"/>
            <a:ext cx="199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Element symbol</a:t>
            </a:r>
          </a:p>
        </p:txBody>
      </p:sp>
      <p:sp>
        <p:nvSpPr>
          <p:cNvPr id="179210" name="Line 11"/>
          <p:cNvSpPr>
            <a:spLocks noChangeShapeType="1"/>
          </p:cNvSpPr>
          <p:nvPr/>
        </p:nvSpPr>
        <p:spPr bwMode="auto">
          <a:xfrm>
            <a:off x="5791200" y="3657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11" name="Line 14"/>
          <p:cNvSpPr>
            <a:spLocks noChangeShapeType="1"/>
          </p:cNvSpPr>
          <p:nvPr/>
        </p:nvSpPr>
        <p:spPr bwMode="auto">
          <a:xfrm>
            <a:off x="5791200" y="5257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279567" name="Text Box 15"/>
          <p:cNvSpPr txBox="1">
            <a:spLocks noChangeArrowheads="1"/>
          </p:cNvSpPr>
          <p:nvPr/>
        </p:nvSpPr>
        <p:spPr bwMode="auto">
          <a:xfrm>
            <a:off x="6573839" y="2667000"/>
            <a:ext cx="168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[Ar] 4</a:t>
            </a:r>
            <a:r>
              <a:rPr lang="en-US" altLang="en-US" sz="2400" i="1">
                <a:solidFill>
                  <a:srgbClr val="333399"/>
                </a:solidFill>
              </a:rPr>
              <a:t>s</a:t>
            </a:r>
            <a:r>
              <a:rPr lang="en-US" altLang="en-US" sz="2400" baseline="30000">
                <a:solidFill>
                  <a:srgbClr val="333399"/>
                </a:solidFill>
              </a:rPr>
              <a:t>2 </a:t>
            </a:r>
            <a:r>
              <a:rPr lang="en-US" altLang="en-US" sz="2400">
                <a:solidFill>
                  <a:srgbClr val="333399"/>
                </a:solidFill>
              </a:rPr>
              <a:t>3</a:t>
            </a:r>
            <a:r>
              <a:rPr lang="en-US" altLang="en-US" sz="2400" i="1">
                <a:solidFill>
                  <a:srgbClr val="333399"/>
                </a:solidFill>
              </a:rPr>
              <a:t>d</a:t>
            </a:r>
            <a:r>
              <a:rPr lang="en-US" altLang="en-US" sz="2400" baseline="30000">
                <a:solidFill>
                  <a:srgbClr val="333399"/>
                </a:solidFill>
              </a:rPr>
              <a:t>3</a:t>
            </a:r>
          </a:p>
        </p:txBody>
      </p:sp>
      <p:sp>
        <p:nvSpPr>
          <p:cNvPr id="179213" name="Text Box 17"/>
          <p:cNvSpPr txBox="1">
            <a:spLocks noChangeArrowheads="1"/>
          </p:cNvSpPr>
          <p:nvPr/>
        </p:nvSpPr>
        <p:spPr bwMode="auto">
          <a:xfrm>
            <a:off x="6378575" y="3200400"/>
            <a:ext cx="177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[He] 2</a:t>
            </a:r>
            <a:r>
              <a:rPr lang="en-US" altLang="en-US" sz="2400" i="1">
                <a:solidFill>
                  <a:srgbClr val="000000"/>
                </a:solidFill>
              </a:rPr>
              <a:t>s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  <a:r>
              <a:rPr lang="en-US" altLang="en-US" sz="2400" i="1">
                <a:solidFill>
                  <a:srgbClr val="000000"/>
                </a:solidFill>
              </a:rPr>
              <a:t>p</a:t>
            </a:r>
            <a:r>
              <a:rPr lang="en-US" altLang="en-US" sz="2400" baseline="30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79570" name="Text Box 18"/>
          <p:cNvSpPr txBox="1">
            <a:spLocks noChangeArrowheads="1"/>
          </p:cNvSpPr>
          <p:nvPr/>
        </p:nvSpPr>
        <p:spPr bwMode="auto">
          <a:xfrm>
            <a:off x="6378576" y="3733800"/>
            <a:ext cx="168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[Kr] 5</a:t>
            </a:r>
            <a:r>
              <a:rPr lang="en-US" altLang="en-US" sz="2400" i="1">
                <a:solidFill>
                  <a:srgbClr val="333399"/>
                </a:solidFill>
              </a:rPr>
              <a:t>s</a:t>
            </a:r>
            <a:r>
              <a:rPr lang="en-US" altLang="en-US" sz="2400" baseline="30000">
                <a:solidFill>
                  <a:srgbClr val="333399"/>
                </a:solidFill>
              </a:rPr>
              <a:t>2 </a:t>
            </a:r>
            <a:r>
              <a:rPr lang="en-US" altLang="en-US" sz="2400">
                <a:solidFill>
                  <a:srgbClr val="333399"/>
                </a:solidFill>
              </a:rPr>
              <a:t>4</a:t>
            </a:r>
            <a:r>
              <a:rPr lang="en-US" altLang="en-US" sz="2400" i="1">
                <a:solidFill>
                  <a:srgbClr val="333399"/>
                </a:solidFill>
              </a:rPr>
              <a:t>d</a:t>
            </a:r>
            <a:r>
              <a:rPr lang="en-US" altLang="en-US" sz="2400" baseline="30000">
                <a:solidFill>
                  <a:srgbClr val="333399"/>
                </a:solidFill>
              </a:rPr>
              <a:t>9</a:t>
            </a:r>
          </a:p>
        </p:txBody>
      </p:sp>
      <p:sp>
        <p:nvSpPr>
          <p:cNvPr id="279571" name="Text Box 19"/>
          <p:cNvSpPr txBox="1">
            <a:spLocks noChangeArrowheads="1"/>
          </p:cNvSpPr>
          <p:nvPr/>
        </p:nvSpPr>
        <p:spPr bwMode="auto">
          <a:xfrm>
            <a:off x="6378576" y="4267200"/>
            <a:ext cx="230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[Kr] 5</a:t>
            </a:r>
            <a:r>
              <a:rPr lang="en-US" altLang="en-US" sz="2400" i="1">
                <a:solidFill>
                  <a:srgbClr val="333399"/>
                </a:solidFill>
              </a:rPr>
              <a:t>s</a:t>
            </a:r>
            <a:r>
              <a:rPr lang="en-US" altLang="en-US" sz="2400" baseline="30000">
                <a:solidFill>
                  <a:srgbClr val="333399"/>
                </a:solidFill>
              </a:rPr>
              <a:t>2 </a:t>
            </a:r>
            <a:r>
              <a:rPr lang="en-US" altLang="en-US" sz="2400">
                <a:solidFill>
                  <a:srgbClr val="333399"/>
                </a:solidFill>
              </a:rPr>
              <a:t>4</a:t>
            </a:r>
            <a:r>
              <a:rPr lang="en-US" altLang="en-US" sz="2400" i="1">
                <a:solidFill>
                  <a:srgbClr val="333399"/>
                </a:solidFill>
              </a:rPr>
              <a:t>d</a:t>
            </a:r>
            <a:r>
              <a:rPr lang="en-US" altLang="en-US" sz="2400" baseline="30000">
                <a:solidFill>
                  <a:srgbClr val="333399"/>
                </a:solidFill>
              </a:rPr>
              <a:t>10 </a:t>
            </a:r>
            <a:r>
              <a:rPr lang="en-US" altLang="en-US" sz="2400">
                <a:solidFill>
                  <a:srgbClr val="333399"/>
                </a:solidFill>
              </a:rPr>
              <a:t>5</a:t>
            </a:r>
            <a:r>
              <a:rPr lang="en-US" altLang="en-US" sz="2400" i="1">
                <a:solidFill>
                  <a:srgbClr val="333399"/>
                </a:solidFill>
              </a:rPr>
              <a:t>p</a:t>
            </a:r>
            <a:r>
              <a:rPr lang="en-US" altLang="en-US" sz="2400" baseline="30000">
                <a:solidFill>
                  <a:srgbClr val="333399"/>
                </a:solidFill>
              </a:rPr>
              <a:t>5</a:t>
            </a:r>
          </a:p>
        </p:txBody>
      </p:sp>
      <p:sp>
        <p:nvSpPr>
          <p:cNvPr id="279572" name="Text Box 20"/>
          <p:cNvSpPr txBox="1">
            <a:spLocks noChangeArrowheads="1"/>
          </p:cNvSpPr>
          <p:nvPr/>
        </p:nvSpPr>
        <p:spPr bwMode="auto">
          <a:xfrm>
            <a:off x="6378576" y="4800600"/>
            <a:ext cx="230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[Kr] 5</a:t>
            </a:r>
            <a:r>
              <a:rPr lang="en-US" altLang="en-US" sz="2400" i="1">
                <a:solidFill>
                  <a:srgbClr val="000000"/>
                </a:solidFill>
              </a:rPr>
              <a:t>s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4</a:t>
            </a:r>
            <a:r>
              <a:rPr lang="en-US" altLang="en-US" sz="2400" i="1">
                <a:solidFill>
                  <a:srgbClr val="000000"/>
                </a:solidFill>
              </a:rPr>
              <a:t>d</a:t>
            </a:r>
            <a:r>
              <a:rPr lang="en-US" altLang="en-US" sz="2400" baseline="30000">
                <a:solidFill>
                  <a:srgbClr val="000000"/>
                </a:solidFill>
              </a:rPr>
              <a:t>10 </a:t>
            </a:r>
            <a:r>
              <a:rPr lang="en-US" altLang="en-US" sz="2400">
                <a:solidFill>
                  <a:srgbClr val="000000"/>
                </a:solidFill>
              </a:rPr>
              <a:t>5</a:t>
            </a:r>
            <a:r>
              <a:rPr lang="en-US" altLang="en-US" sz="2400" i="1">
                <a:solidFill>
                  <a:srgbClr val="000000"/>
                </a:solidFill>
              </a:rPr>
              <a:t>p</a:t>
            </a:r>
            <a:r>
              <a:rPr lang="en-US" altLang="en-US" sz="2400" baseline="30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3525839" y="21336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Ca</a:t>
            </a:r>
            <a:endParaRPr lang="en-US" altLang="en-US" sz="2400" baseline="30000">
              <a:solidFill>
                <a:srgbClr val="333399"/>
              </a:solidFill>
            </a:endParaRPr>
          </a:p>
        </p:txBody>
      </p:sp>
      <p:sp>
        <p:nvSpPr>
          <p:cNvPr id="179218" name="Text Box 23"/>
          <p:cNvSpPr txBox="1">
            <a:spLocks noChangeArrowheads="1"/>
          </p:cNvSpPr>
          <p:nvPr/>
        </p:nvSpPr>
        <p:spPr bwMode="auto">
          <a:xfrm>
            <a:off x="3525838" y="2667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V</a:t>
            </a:r>
            <a:endParaRPr lang="en-US" altLang="en-US" sz="2400" baseline="30000">
              <a:solidFill>
                <a:srgbClr val="000000"/>
              </a:solidFill>
            </a:endParaRPr>
          </a:p>
        </p:txBody>
      </p:sp>
      <p:sp>
        <p:nvSpPr>
          <p:cNvPr id="279577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F</a:t>
            </a:r>
            <a:endParaRPr lang="en-US" altLang="en-US" sz="2400" baseline="30000">
              <a:solidFill>
                <a:srgbClr val="333399"/>
              </a:solidFill>
            </a:endParaRPr>
          </a:p>
        </p:txBody>
      </p:sp>
      <p:sp>
        <p:nvSpPr>
          <p:cNvPr id="179220" name="Text Box 26"/>
          <p:cNvSpPr txBox="1">
            <a:spLocks noChangeArrowheads="1"/>
          </p:cNvSpPr>
          <p:nvPr/>
        </p:nvSpPr>
        <p:spPr bwMode="auto">
          <a:xfrm>
            <a:off x="3505201" y="3733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Ag</a:t>
            </a:r>
            <a:endParaRPr lang="en-US" altLang="en-US" sz="2400" baseline="30000">
              <a:solidFill>
                <a:srgbClr val="000000"/>
              </a:solidFill>
            </a:endParaRPr>
          </a:p>
        </p:txBody>
      </p:sp>
      <p:sp>
        <p:nvSpPr>
          <p:cNvPr id="179221" name="Text Box 27"/>
          <p:cNvSpPr txBox="1">
            <a:spLocks noChangeArrowheads="1"/>
          </p:cNvSpPr>
          <p:nvPr/>
        </p:nvSpPr>
        <p:spPr bwMode="auto">
          <a:xfrm>
            <a:off x="3617914" y="426720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I</a:t>
            </a:r>
            <a:endParaRPr lang="en-US" altLang="en-US" sz="2400" baseline="30000">
              <a:solidFill>
                <a:srgbClr val="000000"/>
              </a:solidFill>
            </a:endParaRPr>
          </a:p>
        </p:txBody>
      </p:sp>
      <p:sp>
        <p:nvSpPr>
          <p:cNvPr id="279580" name="Text Box 28"/>
          <p:cNvSpPr txBox="1">
            <a:spLocks noChangeArrowheads="1"/>
          </p:cNvSpPr>
          <p:nvPr/>
        </p:nvSpPr>
        <p:spPr bwMode="auto">
          <a:xfrm>
            <a:off x="3505201" y="4800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Xe</a:t>
            </a:r>
            <a:endParaRPr lang="en-US" altLang="en-US" sz="2400" baseline="30000">
              <a:solidFill>
                <a:srgbClr val="333399"/>
              </a:solidFill>
            </a:endParaRPr>
          </a:p>
        </p:txBody>
      </p:sp>
      <p:sp>
        <p:nvSpPr>
          <p:cNvPr id="179223" name="Line 30"/>
          <p:cNvSpPr>
            <a:spLocks noChangeShapeType="1"/>
          </p:cNvSpPr>
          <p:nvPr/>
        </p:nvSpPr>
        <p:spPr bwMode="auto">
          <a:xfrm>
            <a:off x="34290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24" name="Line 31"/>
          <p:cNvSpPr>
            <a:spLocks noChangeShapeType="1"/>
          </p:cNvSpPr>
          <p:nvPr/>
        </p:nvSpPr>
        <p:spPr bwMode="auto">
          <a:xfrm>
            <a:off x="34290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25" name="Line 32"/>
          <p:cNvSpPr>
            <a:spLocks noChangeShapeType="1"/>
          </p:cNvSpPr>
          <p:nvPr/>
        </p:nvSpPr>
        <p:spPr bwMode="auto">
          <a:xfrm>
            <a:off x="34290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26" name="Line 33"/>
          <p:cNvSpPr>
            <a:spLocks noChangeShapeType="1"/>
          </p:cNvSpPr>
          <p:nvPr/>
        </p:nvSpPr>
        <p:spPr bwMode="auto">
          <a:xfrm>
            <a:off x="34290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27" name="Line 34"/>
          <p:cNvSpPr>
            <a:spLocks noChangeShapeType="1"/>
          </p:cNvSpPr>
          <p:nvPr/>
        </p:nvSpPr>
        <p:spPr bwMode="auto">
          <a:xfrm>
            <a:off x="34290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79228" name="Line 35"/>
          <p:cNvSpPr>
            <a:spLocks noChangeShapeType="1"/>
          </p:cNvSpPr>
          <p:nvPr/>
        </p:nvSpPr>
        <p:spPr bwMode="auto">
          <a:xfrm>
            <a:off x="34290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00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9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9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9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9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7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7" grpId="0"/>
      <p:bldP spid="279570" grpId="0"/>
      <p:bldP spid="279571" grpId="0"/>
      <p:bldP spid="279572" grpId="0"/>
      <p:bldP spid="279574" grpId="0"/>
      <p:bldP spid="279577" grpId="0"/>
      <p:bldP spid="279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250" name="Object 2"/>
          <p:cNvGraphicFramePr>
            <a:graphicFrameLocks noChangeAspect="1"/>
          </p:cNvGraphicFramePr>
          <p:nvPr/>
        </p:nvGraphicFramePr>
        <p:xfrm>
          <a:off x="1524000" y="4233864"/>
          <a:ext cx="902970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4276344" imgH="1712976" progId="Word.Document.8">
                  <p:embed/>
                </p:oleObj>
              </mc:Choice>
              <mc:Fallback>
                <p:oleObj name="Document" r:id="rId3" imgW="4276344" imgH="1712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406"/>
                      <a:stretch>
                        <a:fillRect/>
                      </a:stretch>
                    </p:blipFill>
                    <p:spPr bwMode="auto">
                      <a:xfrm>
                        <a:off x="1524000" y="4233864"/>
                        <a:ext cx="9029700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105026" y="4268788"/>
            <a:ext cx="441325" cy="23923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0" name="WordArt 4"/>
          <p:cNvSpPr>
            <a:spLocks noChangeArrowheads="1" noChangeShapeType="1" noTextEdit="1"/>
          </p:cNvSpPr>
          <p:nvPr/>
        </p:nvSpPr>
        <p:spPr bwMode="auto">
          <a:xfrm>
            <a:off x="2093913" y="3759200"/>
            <a:ext cx="425450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1+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587626" y="4605338"/>
            <a:ext cx="441325" cy="20494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7704139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8174039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8637589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9101139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9577389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07" name="WordArt 11"/>
          <p:cNvSpPr>
            <a:spLocks noChangeAspect="1" noChangeArrowheads="1" noChangeShapeType="1" noTextEdit="1"/>
          </p:cNvSpPr>
          <p:nvPr/>
        </p:nvSpPr>
        <p:spPr bwMode="auto">
          <a:xfrm>
            <a:off x="2586038" y="3762375"/>
            <a:ext cx="430212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2+</a:t>
            </a:r>
          </a:p>
        </p:txBody>
      </p:sp>
      <p:sp>
        <p:nvSpPr>
          <p:cNvPr id="106508" name="WordArt 12"/>
          <p:cNvSpPr>
            <a:spLocks noChangeAspect="1" noChangeArrowheads="1" noChangeShapeType="1" noTextEdit="1"/>
          </p:cNvSpPr>
          <p:nvPr/>
        </p:nvSpPr>
        <p:spPr bwMode="auto">
          <a:xfrm>
            <a:off x="7704138" y="3757613"/>
            <a:ext cx="398462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3+</a:t>
            </a:r>
          </a:p>
        </p:txBody>
      </p:sp>
      <p:sp>
        <p:nvSpPr>
          <p:cNvPr id="106509" name="WordArt 13"/>
          <p:cNvSpPr>
            <a:spLocks noChangeAspect="1" noChangeArrowheads="1" noChangeShapeType="1" noTextEdit="1"/>
          </p:cNvSpPr>
          <p:nvPr/>
        </p:nvSpPr>
        <p:spPr bwMode="auto">
          <a:xfrm>
            <a:off x="8178801" y="3760789"/>
            <a:ext cx="411163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NA</a:t>
            </a:r>
          </a:p>
        </p:txBody>
      </p:sp>
      <p:sp>
        <p:nvSpPr>
          <p:cNvPr id="106510" name="WordArt 14"/>
          <p:cNvSpPr>
            <a:spLocks noChangeAspect="1" noChangeArrowheads="1" noChangeShapeType="1" noTextEdit="1"/>
          </p:cNvSpPr>
          <p:nvPr/>
        </p:nvSpPr>
        <p:spPr bwMode="auto">
          <a:xfrm>
            <a:off x="8693150" y="3768725"/>
            <a:ext cx="36195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3-</a:t>
            </a:r>
          </a:p>
        </p:txBody>
      </p:sp>
      <p:sp>
        <p:nvSpPr>
          <p:cNvPr id="106511" name="WordArt 15"/>
          <p:cNvSpPr>
            <a:spLocks noChangeAspect="1" noChangeArrowheads="1" noChangeShapeType="1" noTextEdit="1"/>
          </p:cNvSpPr>
          <p:nvPr/>
        </p:nvSpPr>
        <p:spPr bwMode="auto">
          <a:xfrm>
            <a:off x="9169400" y="3768725"/>
            <a:ext cx="325438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2-</a:t>
            </a:r>
          </a:p>
        </p:txBody>
      </p:sp>
      <p:sp>
        <p:nvSpPr>
          <p:cNvPr id="106512" name="WordArt 16"/>
          <p:cNvSpPr>
            <a:spLocks noChangeAspect="1" noChangeArrowheads="1" noChangeShapeType="1" noTextEdit="1"/>
          </p:cNvSpPr>
          <p:nvPr/>
        </p:nvSpPr>
        <p:spPr bwMode="auto">
          <a:xfrm>
            <a:off x="9609138" y="3762375"/>
            <a:ext cx="336550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1-</a:t>
            </a:r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10050464" y="4233864"/>
            <a:ext cx="441325" cy="20716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06514" name="WordArt 18"/>
          <p:cNvSpPr>
            <a:spLocks noChangeAspect="1" noChangeArrowheads="1" noChangeShapeType="1" noTextEdit="1"/>
          </p:cNvSpPr>
          <p:nvPr/>
        </p:nvSpPr>
        <p:spPr bwMode="auto">
          <a:xfrm>
            <a:off x="10120314" y="3762375"/>
            <a:ext cx="261937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8126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Stability</a:t>
            </a:r>
          </a:p>
        </p:txBody>
      </p:sp>
      <p:sp>
        <p:nvSpPr>
          <p:cNvPr id="106516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981200" y="1428750"/>
            <a:ext cx="8178800" cy="2019300"/>
          </a:xfrm>
        </p:spPr>
        <p:txBody>
          <a:bodyPr/>
          <a:lstStyle/>
          <a:p>
            <a:r>
              <a:rPr lang="en-US" altLang="en-US" b="1" smtClean="0"/>
              <a:t>Ion Formation</a:t>
            </a:r>
          </a:p>
          <a:p>
            <a:pPr marL="855663" lvl="1" indent="-454025"/>
            <a:r>
              <a:rPr lang="en-US" altLang="en-US" smtClean="0"/>
              <a:t>Atoms gain or lose electrons to become more stable.</a:t>
            </a:r>
          </a:p>
          <a:p>
            <a:pPr marL="855663" lvl="1" indent="-454025"/>
            <a:r>
              <a:rPr lang="en-US" altLang="en-US" smtClean="0"/>
              <a:t>Isoelectronic with the Noble Gases.</a:t>
            </a:r>
          </a:p>
        </p:txBody>
      </p:sp>
    </p:spTree>
    <p:extLst>
      <p:ext uri="{BB962C8B-B14F-4D97-AF65-F5344CB8AC3E}">
        <p14:creationId xmlns:p14="http://schemas.microsoft.com/office/powerpoint/2010/main" val="37003878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nimBg="1"/>
      <p:bldP spid="106500" grpId="0" animBg="1"/>
      <p:bldP spid="106501" grpId="0" animBg="1"/>
      <p:bldP spid="106502" grpId="0" animBg="1"/>
      <p:bldP spid="106503" grpId="0" animBg="1"/>
      <p:bldP spid="106504" grpId="0" animBg="1"/>
      <p:bldP spid="106505" grpId="0" animBg="1"/>
      <p:bldP spid="106506" grpId="0" animBg="1"/>
      <p:bldP spid="106507" grpId="0" animBg="1"/>
      <p:bldP spid="106508" grpId="0" animBg="1"/>
      <p:bldP spid="106509" grpId="0" animBg="1"/>
      <p:bldP spid="106510" grpId="0" animBg="1"/>
      <p:bldP spid="106511" grpId="0" animBg="1"/>
      <p:bldP spid="106512" grpId="0" animBg="1"/>
      <p:bldP spid="106513" grpId="0" animBg="1"/>
      <p:bldP spid="106514" grpId="0" animBg="1"/>
      <p:bldP spid="106516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224088" y="4589464"/>
            <a:ext cx="7745412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lvl="1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4400">
                <a:solidFill>
                  <a:srgbClr val="FFCC00"/>
                </a:solidFill>
              </a:rPr>
              <a:t>O</a:t>
            </a:r>
            <a:r>
              <a:rPr lang="en-US" altLang="en-US" sz="4400" baseline="30000">
                <a:solidFill>
                  <a:srgbClr val="FFCC00"/>
                </a:solidFill>
              </a:rPr>
              <a:t>2- 	 </a:t>
            </a:r>
            <a:r>
              <a:rPr lang="en-US" altLang="en-US" sz="4400">
                <a:solidFill>
                  <a:srgbClr val="FFCC00"/>
                </a:solidFill>
              </a:rPr>
              <a:t>10e</a:t>
            </a:r>
            <a:r>
              <a:rPr lang="en-US" altLang="en-US" sz="4400" baseline="30000">
                <a:solidFill>
                  <a:srgbClr val="FFCC00"/>
                </a:solidFill>
              </a:rPr>
              <a:t>-   	  </a:t>
            </a:r>
            <a:r>
              <a:rPr lang="en-US" altLang="en-US" sz="4400">
                <a:solidFill>
                  <a:srgbClr val="FFCC00"/>
                </a:solidFill>
              </a:rPr>
              <a:t>1s</a:t>
            </a:r>
            <a:r>
              <a:rPr lang="en-US" altLang="en-US" sz="4400" baseline="30000">
                <a:solidFill>
                  <a:srgbClr val="FFCC00"/>
                </a:solidFill>
              </a:rPr>
              <a:t>2  </a:t>
            </a:r>
            <a:r>
              <a:rPr lang="en-US" altLang="en-US" sz="4400">
                <a:solidFill>
                  <a:srgbClr val="FFCC00"/>
                </a:solidFill>
              </a:rPr>
              <a:t>2s</a:t>
            </a:r>
            <a:r>
              <a:rPr lang="en-US" altLang="en-US" sz="4400" baseline="30000">
                <a:solidFill>
                  <a:srgbClr val="FFCC00"/>
                </a:solidFill>
              </a:rPr>
              <a:t>2</a:t>
            </a:r>
            <a:r>
              <a:rPr lang="en-US" altLang="en-US" sz="4400">
                <a:solidFill>
                  <a:srgbClr val="FFCC00"/>
                </a:solidFill>
              </a:rPr>
              <a:t> 2p</a:t>
            </a:r>
            <a:r>
              <a:rPr lang="en-US" altLang="en-US" sz="4400" baseline="30000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Stability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1428751"/>
            <a:ext cx="8178800" cy="2906713"/>
          </a:xfrm>
        </p:spPr>
        <p:txBody>
          <a:bodyPr/>
          <a:lstStyle/>
          <a:p>
            <a:r>
              <a:rPr lang="en-US" altLang="en-US" b="1" smtClean="0"/>
              <a:t>Ion Electron Configuration</a:t>
            </a:r>
          </a:p>
          <a:p>
            <a:pPr marL="855663" lvl="1" indent="-454025">
              <a:spcBef>
                <a:spcPct val="40000"/>
              </a:spcBef>
            </a:pPr>
            <a:r>
              <a:rPr lang="en-US" altLang="en-US" smtClean="0"/>
              <a:t>Write the e</a:t>
            </a:r>
            <a:r>
              <a:rPr lang="en-US" altLang="en-US" baseline="30000" smtClean="0"/>
              <a:t>-</a:t>
            </a:r>
            <a:r>
              <a:rPr lang="en-US" altLang="en-US" smtClean="0"/>
              <a:t> configuration for the closest Noble Gas</a:t>
            </a:r>
          </a:p>
          <a:p>
            <a:pPr marL="855663" lvl="1" indent="-454025">
              <a:spcBef>
                <a:spcPct val="40000"/>
              </a:spcBef>
            </a:pPr>
            <a:r>
              <a:rPr lang="en-US" altLang="en-US" u="sng" smtClean="0"/>
              <a:t>EX</a:t>
            </a:r>
            <a:r>
              <a:rPr lang="en-US" altLang="en-US" smtClean="0"/>
              <a:t>: Oxygen ion </a:t>
            </a:r>
            <a:r>
              <a:rPr lang="en-US" altLang="en-US" smtClean="0">
                <a:sym typeface="Symbol" panose="05050102010706020507" pitchFamily="18" charset="2"/>
              </a:rPr>
              <a:t> O</a:t>
            </a:r>
            <a:r>
              <a:rPr lang="en-US" altLang="en-US" baseline="30000" smtClean="0">
                <a:sym typeface="Symbol" panose="05050102010706020507" pitchFamily="18" charset="2"/>
              </a:rPr>
              <a:t>2-</a:t>
            </a:r>
            <a:r>
              <a:rPr lang="en-US" altLang="en-US" smtClean="0">
                <a:sym typeface="Symbol" panose="05050102010706020507" pitchFamily="18" charset="2"/>
              </a:rPr>
              <a:t>  Ne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0435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4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Battleship Activity</a:t>
            </a:r>
          </a:p>
          <a:p>
            <a:r>
              <a:rPr lang="en-US" altLang="en-US" smtClean="0"/>
              <a:t>Electron Configuration WS #2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78312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Electron Filling in Periodic Table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2819400" y="19812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9296400" y="11430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8153400" y="19812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8534400" y="19812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8915400" y="19812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296400" y="19812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2819400" y="25146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3200400" y="19812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2819400" y="14478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8153400" y="25146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8534400" y="25146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8915400" y="25146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9296400" y="25146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s</a:t>
            </a:r>
            <a:r>
              <a:rPr lang="en-US" altLang="en-US" sz="1000" baseline="30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s</a:t>
            </a:r>
            <a:r>
              <a:rPr lang="en-US" altLang="en-US" sz="10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Sc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Ti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V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345" name="Rectangle 25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Mn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Fe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84348" name="Rectangle 28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8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724400" y="3048000"/>
            <a:ext cx="2286000" cy="533400"/>
            <a:chOff x="2016" y="1920"/>
            <a:chExt cx="1440" cy="336"/>
          </a:xfrm>
        </p:grpSpPr>
        <p:sp>
          <p:nvSpPr>
            <p:cNvPr id="184486" name="Rectangle 30"/>
            <p:cNvSpPr>
              <a:spLocks noChangeArrowheads="1"/>
            </p:cNvSpPr>
            <p:nvPr/>
          </p:nvSpPr>
          <p:spPr bwMode="auto">
            <a:xfrm>
              <a:off x="2016" y="1920"/>
              <a:ext cx="240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Cr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3</a:t>
              </a:r>
              <a:r>
                <a:rPr lang="en-US" altLang="en-US" sz="1000" i="1">
                  <a:solidFill>
                    <a:srgbClr val="000000"/>
                  </a:solidFill>
                </a:rPr>
                <a:t>d</a:t>
              </a:r>
              <a:r>
                <a:rPr lang="en-US" altLang="en-US" sz="1000" baseline="30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4487" name="Rectangle 31"/>
            <p:cNvSpPr>
              <a:spLocks noChangeArrowheads="1"/>
            </p:cNvSpPr>
            <p:nvPr/>
          </p:nvSpPr>
          <p:spPr bwMode="auto">
            <a:xfrm>
              <a:off x="3216" y="1920"/>
              <a:ext cx="240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Cu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3</a:t>
              </a:r>
              <a:r>
                <a:rPr lang="en-US" altLang="en-US" sz="1000" i="1">
                  <a:solidFill>
                    <a:srgbClr val="000000"/>
                  </a:solidFill>
                </a:rPr>
                <a:t>d</a:t>
              </a:r>
              <a:r>
                <a:rPr lang="en-US" altLang="en-US" sz="1000" baseline="30000">
                  <a:solidFill>
                    <a:srgbClr val="000000"/>
                  </a:solidFill>
                </a:rPr>
                <a:t>9</a:t>
              </a:r>
            </a:p>
          </p:txBody>
        </p:sp>
      </p:grpSp>
      <p:sp>
        <p:nvSpPr>
          <p:cNvPr id="184350" name="Rectangle 32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Zn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4351" name="Rectangle 33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Ga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p</a:t>
            </a:r>
            <a:r>
              <a:rPr lang="en-US" altLang="en-US" sz="1000" baseline="30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4352" name="Rectangle 34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p</a:t>
            </a:r>
            <a:r>
              <a:rPr lang="en-US" altLang="en-US" sz="10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353" name="Rectangle 35"/>
          <p:cNvSpPr>
            <a:spLocks noChangeArrowheads="1"/>
          </p:cNvSpPr>
          <p:nvPr/>
        </p:nvSpPr>
        <p:spPr bwMode="auto">
          <a:xfrm>
            <a:off x="8153400" y="30480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p</a:t>
            </a:r>
            <a:r>
              <a:rPr lang="en-US" altLang="en-US" sz="1000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354" name="Rectangle 36"/>
          <p:cNvSpPr>
            <a:spLocks noChangeArrowheads="1"/>
          </p:cNvSpPr>
          <p:nvPr/>
        </p:nvSpPr>
        <p:spPr bwMode="auto">
          <a:xfrm>
            <a:off x="8534400" y="30480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Se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p</a:t>
            </a:r>
            <a:r>
              <a:rPr lang="en-US" altLang="en-US" sz="1000" baseline="30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355" name="Rectangle 37"/>
          <p:cNvSpPr>
            <a:spLocks noChangeArrowheads="1"/>
          </p:cNvSpPr>
          <p:nvPr/>
        </p:nvSpPr>
        <p:spPr bwMode="auto">
          <a:xfrm>
            <a:off x="8915400" y="30480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Br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p</a:t>
            </a:r>
            <a:r>
              <a:rPr lang="en-US" altLang="en-US" sz="1000" baseline="30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4356" name="Rectangle 38"/>
          <p:cNvSpPr>
            <a:spLocks noChangeArrowheads="1"/>
          </p:cNvSpPr>
          <p:nvPr/>
        </p:nvSpPr>
        <p:spPr bwMode="auto">
          <a:xfrm>
            <a:off x="9296400" y="3048000"/>
            <a:ext cx="3810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Kr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</a:t>
            </a:r>
            <a:r>
              <a:rPr lang="en-US" altLang="en-US" sz="1000" i="1">
                <a:solidFill>
                  <a:srgbClr val="000000"/>
                </a:solidFill>
              </a:rPr>
              <a:t>p</a:t>
            </a:r>
            <a:r>
              <a:rPr lang="en-US" altLang="en-US" sz="1000" baseline="30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84357" name="Rectangle 39"/>
          <p:cNvSpPr>
            <a:spLocks noChangeArrowheads="1"/>
          </p:cNvSpPr>
          <p:nvPr/>
        </p:nvSpPr>
        <p:spPr bwMode="auto">
          <a:xfrm>
            <a:off x="3200400" y="2514600"/>
            <a:ext cx="381000" cy="533400"/>
          </a:xfrm>
          <a:prstGeom prst="rect">
            <a:avLst/>
          </a:prstGeom>
          <a:solidFill>
            <a:srgbClr val="FFD1D1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58" name="AutoShape 40"/>
          <p:cNvSpPr>
            <a:spLocks/>
          </p:cNvSpPr>
          <p:nvPr/>
        </p:nvSpPr>
        <p:spPr bwMode="auto">
          <a:xfrm rot="-5400000">
            <a:off x="3086100" y="8763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59" name="AutoShape 41"/>
          <p:cNvSpPr>
            <a:spLocks/>
          </p:cNvSpPr>
          <p:nvPr/>
        </p:nvSpPr>
        <p:spPr bwMode="auto">
          <a:xfrm rot="-5400000">
            <a:off x="5410200" y="1066800"/>
            <a:ext cx="152400" cy="3657600"/>
          </a:xfrm>
          <a:prstGeom prst="rightBrace">
            <a:avLst>
              <a:gd name="adj1" fmla="val 2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60" name="Line 42"/>
          <p:cNvSpPr>
            <a:spLocks noChangeShapeType="1"/>
          </p:cNvSpPr>
          <p:nvPr/>
        </p:nvSpPr>
        <p:spPr bwMode="auto">
          <a:xfrm flipV="1">
            <a:off x="3581400" y="144780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361" name="AutoShape 43"/>
          <p:cNvSpPr>
            <a:spLocks/>
          </p:cNvSpPr>
          <p:nvPr/>
        </p:nvSpPr>
        <p:spPr bwMode="auto">
          <a:xfrm rot="-5400000">
            <a:off x="8458200" y="685800"/>
            <a:ext cx="152400" cy="2286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62" name="AutoShape 44"/>
          <p:cNvSpPr>
            <a:spLocks/>
          </p:cNvSpPr>
          <p:nvPr/>
        </p:nvSpPr>
        <p:spPr bwMode="auto">
          <a:xfrm rot="-5400000">
            <a:off x="9334500" y="7239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363" name="Text Box 45"/>
          <p:cNvSpPr txBox="1">
            <a:spLocks noChangeArrowheads="1"/>
          </p:cNvSpPr>
          <p:nvPr/>
        </p:nvSpPr>
        <p:spPr bwMode="auto">
          <a:xfrm>
            <a:off x="2346325" y="1557339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4364" name="Text Box 46"/>
          <p:cNvSpPr txBox="1">
            <a:spLocks noChangeArrowheads="1"/>
          </p:cNvSpPr>
          <p:nvPr/>
        </p:nvSpPr>
        <p:spPr bwMode="auto">
          <a:xfrm>
            <a:off x="2346325" y="2090739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365" name="Text Box 47"/>
          <p:cNvSpPr txBox="1">
            <a:spLocks noChangeArrowheads="1"/>
          </p:cNvSpPr>
          <p:nvPr/>
        </p:nvSpPr>
        <p:spPr bwMode="auto">
          <a:xfrm>
            <a:off x="2346325" y="2624139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366" name="Text Box 48"/>
          <p:cNvSpPr txBox="1">
            <a:spLocks noChangeArrowheads="1"/>
          </p:cNvSpPr>
          <p:nvPr/>
        </p:nvSpPr>
        <p:spPr bwMode="auto">
          <a:xfrm>
            <a:off x="2346325" y="3157539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367" name="Text Box 49"/>
          <p:cNvSpPr txBox="1">
            <a:spLocks noChangeArrowheads="1"/>
          </p:cNvSpPr>
          <p:nvPr/>
        </p:nvSpPr>
        <p:spPr bwMode="auto">
          <a:xfrm>
            <a:off x="3092451" y="8493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84368" name="Text Box 50"/>
          <p:cNvSpPr txBox="1">
            <a:spLocks noChangeArrowheads="1"/>
          </p:cNvSpPr>
          <p:nvPr/>
        </p:nvSpPr>
        <p:spPr bwMode="auto">
          <a:xfrm>
            <a:off x="5370513" y="2525713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84369" name="Text Box 51"/>
          <p:cNvSpPr txBox="1">
            <a:spLocks noChangeArrowheads="1"/>
          </p:cNvSpPr>
          <p:nvPr/>
        </p:nvSpPr>
        <p:spPr bwMode="auto">
          <a:xfrm>
            <a:off x="8418513" y="1458913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84370" name="Text Box 52"/>
          <p:cNvSpPr txBox="1">
            <a:spLocks noChangeArrowheads="1"/>
          </p:cNvSpPr>
          <p:nvPr/>
        </p:nvSpPr>
        <p:spPr bwMode="auto">
          <a:xfrm>
            <a:off x="9296401" y="544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10325" name="Rectangle 53"/>
          <p:cNvSpPr>
            <a:spLocks noChangeArrowheads="1"/>
          </p:cNvSpPr>
          <p:nvPr/>
        </p:nvSpPr>
        <p:spPr bwMode="auto">
          <a:xfrm>
            <a:off x="4724400" y="3657600"/>
            <a:ext cx="381000" cy="5334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>4s</a:t>
            </a:r>
            <a:r>
              <a:rPr lang="en-US" altLang="en-US" sz="900" baseline="30000">
                <a:solidFill>
                  <a:srgbClr val="000000"/>
                </a:solidFill>
              </a:rPr>
              <a:t>1</a:t>
            </a:r>
            <a:r>
              <a:rPr lang="en-US" altLang="en-US" sz="900">
                <a:solidFill>
                  <a:srgbClr val="000000"/>
                </a:solidFill>
              </a:rPr>
              <a:t>3</a:t>
            </a:r>
            <a:r>
              <a:rPr lang="en-US" altLang="en-US" sz="900" i="1">
                <a:solidFill>
                  <a:srgbClr val="000000"/>
                </a:solidFill>
              </a:rPr>
              <a:t>d</a:t>
            </a:r>
            <a:r>
              <a:rPr lang="en-US" altLang="en-US" sz="900" baseline="30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10326" name="Rectangle 54"/>
          <p:cNvSpPr>
            <a:spLocks noChangeArrowheads="1"/>
          </p:cNvSpPr>
          <p:nvPr/>
        </p:nvSpPr>
        <p:spPr bwMode="auto">
          <a:xfrm>
            <a:off x="6629400" y="3657600"/>
            <a:ext cx="381000" cy="5334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>4s</a:t>
            </a:r>
            <a:r>
              <a:rPr lang="en-US" altLang="en-US" sz="900" baseline="30000">
                <a:solidFill>
                  <a:srgbClr val="000000"/>
                </a:solidFill>
              </a:rPr>
              <a:t>1</a:t>
            </a:r>
            <a:r>
              <a:rPr lang="en-US" altLang="en-US" sz="900">
                <a:solidFill>
                  <a:srgbClr val="000000"/>
                </a:solidFill>
              </a:rPr>
              <a:t>3</a:t>
            </a:r>
            <a:r>
              <a:rPr lang="en-US" altLang="en-US" sz="900" i="1">
                <a:solidFill>
                  <a:srgbClr val="000000"/>
                </a:solidFill>
              </a:rPr>
              <a:t>d</a:t>
            </a:r>
            <a:r>
              <a:rPr lang="en-US" altLang="en-US" sz="900" baseline="30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10327" name="Line 55"/>
          <p:cNvSpPr>
            <a:spLocks noChangeShapeType="1"/>
          </p:cNvSpPr>
          <p:nvPr/>
        </p:nvSpPr>
        <p:spPr bwMode="auto">
          <a:xfrm flipV="1">
            <a:off x="2286000" y="3840164"/>
            <a:ext cx="0" cy="235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28" name="Line 56"/>
          <p:cNvSpPr>
            <a:spLocks noChangeShapeType="1"/>
          </p:cNvSpPr>
          <p:nvPr/>
        </p:nvSpPr>
        <p:spPr bwMode="auto">
          <a:xfrm>
            <a:off x="2805113" y="4335463"/>
            <a:ext cx="247650" cy="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29" name="Line 57"/>
          <p:cNvSpPr>
            <a:spLocks noChangeShapeType="1"/>
          </p:cNvSpPr>
          <p:nvPr/>
        </p:nvSpPr>
        <p:spPr bwMode="auto">
          <a:xfrm>
            <a:off x="3268664" y="3902075"/>
            <a:ext cx="649287" cy="0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0" name="Line 58"/>
          <p:cNvSpPr>
            <a:spLocks noChangeShapeType="1"/>
          </p:cNvSpPr>
          <p:nvPr/>
        </p:nvSpPr>
        <p:spPr bwMode="auto">
          <a:xfrm>
            <a:off x="3268664" y="4211638"/>
            <a:ext cx="649287" cy="0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1" name="Line 59"/>
          <p:cNvSpPr>
            <a:spLocks noChangeShapeType="1"/>
          </p:cNvSpPr>
          <p:nvPr/>
        </p:nvSpPr>
        <p:spPr bwMode="auto">
          <a:xfrm>
            <a:off x="3268664" y="4521200"/>
            <a:ext cx="649287" cy="0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2" name="Line 60"/>
          <p:cNvSpPr>
            <a:spLocks noChangeShapeType="1"/>
          </p:cNvSpPr>
          <p:nvPr/>
        </p:nvSpPr>
        <p:spPr bwMode="auto">
          <a:xfrm>
            <a:off x="3268664" y="4799013"/>
            <a:ext cx="649287" cy="0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3" name="Line 61"/>
          <p:cNvSpPr>
            <a:spLocks noChangeShapeType="1"/>
          </p:cNvSpPr>
          <p:nvPr/>
        </p:nvSpPr>
        <p:spPr bwMode="auto">
          <a:xfrm flipH="1" flipV="1">
            <a:off x="3052763" y="4335463"/>
            <a:ext cx="215900" cy="463550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4" name="Line 62"/>
          <p:cNvSpPr>
            <a:spLocks noChangeShapeType="1"/>
          </p:cNvSpPr>
          <p:nvPr/>
        </p:nvSpPr>
        <p:spPr bwMode="auto">
          <a:xfrm flipV="1">
            <a:off x="3052763" y="3902075"/>
            <a:ext cx="215900" cy="433388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5" name="Line 63"/>
          <p:cNvSpPr>
            <a:spLocks noChangeShapeType="1"/>
          </p:cNvSpPr>
          <p:nvPr/>
        </p:nvSpPr>
        <p:spPr bwMode="auto">
          <a:xfrm flipV="1">
            <a:off x="3052763" y="4211639"/>
            <a:ext cx="215900" cy="123825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6" name="Line 64"/>
          <p:cNvSpPr>
            <a:spLocks noChangeShapeType="1"/>
          </p:cNvSpPr>
          <p:nvPr/>
        </p:nvSpPr>
        <p:spPr bwMode="auto">
          <a:xfrm>
            <a:off x="3052763" y="4335464"/>
            <a:ext cx="215900" cy="185737"/>
          </a:xfrm>
          <a:prstGeom prst="line">
            <a:avLst/>
          </a:prstGeom>
          <a:noFill/>
          <a:ln w="22225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37" name="Text Box 65"/>
          <p:cNvSpPr txBox="1">
            <a:spLocks noChangeArrowheads="1"/>
          </p:cNvSpPr>
          <p:nvPr/>
        </p:nvSpPr>
        <p:spPr bwMode="auto">
          <a:xfrm>
            <a:off x="3911600" y="3763964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990099"/>
                </a:solidFill>
              </a:rPr>
              <a:t>4</a:t>
            </a:r>
            <a:r>
              <a:rPr lang="en-US" altLang="en-US" sz="1200" i="1">
                <a:solidFill>
                  <a:srgbClr val="990099"/>
                </a:solidFill>
              </a:rPr>
              <a:t>f</a:t>
            </a:r>
            <a:endParaRPr lang="en-US" altLang="en-US" sz="1200">
              <a:solidFill>
                <a:srgbClr val="990099"/>
              </a:solidFill>
            </a:endParaRPr>
          </a:p>
        </p:txBody>
      </p:sp>
      <p:sp>
        <p:nvSpPr>
          <p:cNvPr id="310338" name="Text Box 66"/>
          <p:cNvSpPr txBox="1">
            <a:spLocks noChangeArrowheads="1"/>
          </p:cNvSpPr>
          <p:nvPr/>
        </p:nvSpPr>
        <p:spPr bwMode="auto">
          <a:xfrm>
            <a:off x="3914776" y="4068764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990099"/>
                </a:solidFill>
              </a:rPr>
              <a:t>4</a:t>
            </a:r>
            <a:r>
              <a:rPr lang="en-US" altLang="en-US" sz="1200" i="1">
                <a:solidFill>
                  <a:srgbClr val="990099"/>
                </a:solidFill>
              </a:rPr>
              <a:t>d</a:t>
            </a:r>
            <a:endParaRPr lang="en-US" altLang="en-US" sz="1200">
              <a:solidFill>
                <a:srgbClr val="990099"/>
              </a:solidFill>
            </a:endParaRPr>
          </a:p>
        </p:txBody>
      </p:sp>
      <p:sp>
        <p:nvSpPr>
          <p:cNvPr id="310339" name="Text Box 67"/>
          <p:cNvSpPr txBox="1">
            <a:spLocks noChangeArrowheads="1"/>
          </p:cNvSpPr>
          <p:nvPr/>
        </p:nvSpPr>
        <p:spPr bwMode="auto">
          <a:xfrm>
            <a:off x="3914776" y="4373564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990099"/>
                </a:solidFill>
              </a:rPr>
              <a:t>4</a:t>
            </a:r>
            <a:r>
              <a:rPr lang="en-US" altLang="en-US" sz="1200" i="1">
                <a:solidFill>
                  <a:srgbClr val="990099"/>
                </a:solidFill>
              </a:rPr>
              <a:t>p</a:t>
            </a:r>
            <a:endParaRPr lang="en-US" altLang="en-US" sz="1200">
              <a:solidFill>
                <a:srgbClr val="990099"/>
              </a:solidFill>
            </a:endParaRPr>
          </a:p>
        </p:txBody>
      </p:sp>
      <p:sp>
        <p:nvSpPr>
          <p:cNvPr id="310340" name="Text Box 68"/>
          <p:cNvSpPr txBox="1">
            <a:spLocks noChangeArrowheads="1"/>
          </p:cNvSpPr>
          <p:nvPr/>
        </p:nvSpPr>
        <p:spPr bwMode="auto">
          <a:xfrm>
            <a:off x="3917950" y="4678364"/>
            <a:ext cx="3444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990099"/>
                </a:solidFill>
              </a:rPr>
              <a:t>4</a:t>
            </a:r>
            <a:r>
              <a:rPr lang="en-US" altLang="en-US" sz="1200" i="1">
                <a:solidFill>
                  <a:srgbClr val="990099"/>
                </a:solidFill>
              </a:rPr>
              <a:t>s</a:t>
            </a:r>
            <a:endParaRPr lang="en-US" altLang="en-US" sz="1200">
              <a:solidFill>
                <a:srgbClr val="990099"/>
              </a:solidFill>
            </a:endParaRPr>
          </a:p>
        </p:txBody>
      </p:sp>
      <p:sp>
        <p:nvSpPr>
          <p:cNvPr id="310341" name="Text Box 69"/>
          <p:cNvSpPr txBox="1">
            <a:spLocks noChangeArrowheads="1"/>
          </p:cNvSpPr>
          <p:nvPr/>
        </p:nvSpPr>
        <p:spPr bwMode="auto">
          <a:xfrm>
            <a:off x="2286000" y="4191000"/>
            <a:ext cx="527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i="1">
                <a:solidFill>
                  <a:srgbClr val="990099"/>
                </a:solidFill>
              </a:rPr>
              <a:t>n</a:t>
            </a:r>
            <a:r>
              <a:rPr lang="en-US" altLang="en-US" sz="1200">
                <a:solidFill>
                  <a:srgbClr val="990099"/>
                </a:solidFill>
              </a:rPr>
              <a:t> = 4</a:t>
            </a:r>
          </a:p>
        </p:txBody>
      </p:sp>
      <p:sp>
        <p:nvSpPr>
          <p:cNvPr id="310342" name="Line 70"/>
          <p:cNvSpPr>
            <a:spLocks noChangeShapeType="1"/>
          </p:cNvSpPr>
          <p:nvPr/>
        </p:nvSpPr>
        <p:spPr bwMode="auto">
          <a:xfrm>
            <a:off x="2811464" y="4953000"/>
            <a:ext cx="111283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43" name="Line 71"/>
          <p:cNvSpPr>
            <a:spLocks noChangeShapeType="1"/>
          </p:cNvSpPr>
          <p:nvPr/>
        </p:nvSpPr>
        <p:spPr bwMode="auto">
          <a:xfrm>
            <a:off x="3275014" y="4675188"/>
            <a:ext cx="64928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44" name="Line 72"/>
          <p:cNvSpPr>
            <a:spLocks noChangeShapeType="1"/>
          </p:cNvSpPr>
          <p:nvPr/>
        </p:nvSpPr>
        <p:spPr bwMode="auto">
          <a:xfrm>
            <a:off x="3275014" y="5232400"/>
            <a:ext cx="64928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45" name="Line 73"/>
          <p:cNvSpPr>
            <a:spLocks noChangeShapeType="1"/>
          </p:cNvSpPr>
          <p:nvPr/>
        </p:nvSpPr>
        <p:spPr bwMode="auto">
          <a:xfrm flipH="1" flipV="1">
            <a:off x="3059113" y="4953000"/>
            <a:ext cx="215900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46" name="Line 74"/>
          <p:cNvSpPr>
            <a:spLocks noChangeShapeType="1"/>
          </p:cNvSpPr>
          <p:nvPr/>
        </p:nvSpPr>
        <p:spPr bwMode="auto">
          <a:xfrm flipV="1">
            <a:off x="3059113" y="4675188"/>
            <a:ext cx="215900" cy="27781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47" name="Text Box 75"/>
          <p:cNvSpPr txBox="1">
            <a:spLocks noChangeArrowheads="1"/>
          </p:cNvSpPr>
          <p:nvPr/>
        </p:nvSpPr>
        <p:spPr bwMode="auto">
          <a:xfrm>
            <a:off x="3919539" y="4525964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3</a:t>
            </a:r>
            <a:r>
              <a:rPr lang="en-US" altLang="en-US" sz="1200" i="1">
                <a:solidFill>
                  <a:srgbClr val="FF0000"/>
                </a:solidFill>
              </a:rPr>
              <a:t>d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310348" name="Text Box 76"/>
          <p:cNvSpPr txBox="1">
            <a:spLocks noChangeArrowheads="1"/>
          </p:cNvSpPr>
          <p:nvPr/>
        </p:nvSpPr>
        <p:spPr bwMode="auto">
          <a:xfrm>
            <a:off x="3919539" y="48006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3</a:t>
            </a:r>
            <a:r>
              <a:rPr lang="en-US" altLang="en-US" sz="1200" i="1">
                <a:solidFill>
                  <a:srgbClr val="FF0000"/>
                </a:solidFill>
              </a:rPr>
              <a:t>p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310349" name="Text Box 77"/>
          <p:cNvSpPr txBox="1">
            <a:spLocks noChangeArrowheads="1"/>
          </p:cNvSpPr>
          <p:nvPr/>
        </p:nvSpPr>
        <p:spPr bwMode="auto">
          <a:xfrm>
            <a:off x="3924300" y="5029200"/>
            <a:ext cx="344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3</a:t>
            </a:r>
            <a:r>
              <a:rPr lang="en-US" altLang="en-US" sz="1200" i="1">
                <a:solidFill>
                  <a:srgbClr val="FF0000"/>
                </a:solidFill>
              </a:rPr>
              <a:t>s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310350" name="Text Box 78"/>
          <p:cNvSpPr txBox="1">
            <a:spLocks noChangeArrowheads="1"/>
          </p:cNvSpPr>
          <p:nvPr/>
        </p:nvSpPr>
        <p:spPr bwMode="auto">
          <a:xfrm>
            <a:off x="2286000" y="4800600"/>
            <a:ext cx="527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</a:rPr>
              <a:t>n</a:t>
            </a:r>
            <a:r>
              <a:rPr lang="en-US" altLang="en-US" sz="1200">
                <a:solidFill>
                  <a:srgbClr val="FF0000"/>
                </a:solidFill>
              </a:rPr>
              <a:t> = 3</a:t>
            </a:r>
          </a:p>
        </p:txBody>
      </p:sp>
      <p:sp>
        <p:nvSpPr>
          <p:cNvPr id="310351" name="Line 79"/>
          <p:cNvSpPr>
            <a:spLocks noChangeShapeType="1"/>
          </p:cNvSpPr>
          <p:nvPr/>
        </p:nvSpPr>
        <p:spPr bwMode="auto">
          <a:xfrm>
            <a:off x="3275014" y="5510213"/>
            <a:ext cx="649287" cy="0"/>
          </a:xfrm>
          <a:prstGeom prst="lin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52" name="Line 80"/>
          <p:cNvSpPr>
            <a:spLocks noChangeShapeType="1"/>
          </p:cNvSpPr>
          <p:nvPr/>
        </p:nvSpPr>
        <p:spPr bwMode="auto">
          <a:xfrm>
            <a:off x="3275014" y="5819775"/>
            <a:ext cx="649287" cy="0"/>
          </a:xfrm>
          <a:prstGeom prst="lin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53" name="Line 81"/>
          <p:cNvSpPr>
            <a:spLocks noChangeShapeType="1"/>
          </p:cNvSpPr>
          <p:nvPr/>
        </p:nvSpPr>
        <p:spPr bwMode="auto">
          <a:xfrm flipH="1" flipV="1">
            <a:off x="3059113" y="5664201"/>
            <a:ext cx="215900" cy="155575"/>
          </a:xfrm>
          <a:prstGeom prst="lin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54" name="Line 82"/>
          <p:cNvSpPr>
            <a:spLocks noChangeShapeType="1"/>
          </p:cNvSpPr>
          <p:nvPr/>
        </p:nvSpPr>
        <p:spPr bwMode="auto">
          <a:xfrm flipV="1">
            <a:off x="3059113" y="5510214"/>
            <a:ext cx="215900" cy="153987"/>
          </a:xfrm>
          <a:prstGeom prst="lin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55" name="Line 83"/>
          <p:cNvSpPr>
            <a:spLocks noChangeShapeType="1"/>
          </p:cNvSpPr>
          <p:nvPr/>
        </p:nvSpPr>
        <p:spPr bwMode="auto">
          <a:xfrm flipH="1">
            <a:off x="2811463" y="5664200"/>
            <a:ext cx="247650" cy="0"/>
          </a:xfrm>
          <a:prstGeom prst="lin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56" name="Text Box 84"/>
          <p:cNvSpPr txBox="1">
            <a:spLocks noChangeArrowheads="1"/>
          </p:cNvSpPr>
          <p:nvPr/>
        </p:nvSpPr>
        <p:spPr bwMode="auto">
          <a:xfrm>
            <a:off x="3921126" y="5364164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339966"/>
                </a:solidFill>
              </a:rPr>
              <a:t>2</a:t>
            </a:r>
            <a:r>
              <a:rPr lang="en-US" altLang="en-US" sz="1200" i="1">
                <a:solidFill>
                  <a:srgbClr val="339966"/>
                </a:solidFill>
              </a:rPr>
              <a:t>p</a:t>
            </a:r>
            <a:endParaRPr lang="en-US" altLang="en-US" sz="1200">
              <a:solidFill>
                <a:srgbClr val="339966"/>
              </a:solidFill>
            </a:endParaRPr>
          </a:p>
        </p:txBody>
      </p:sp>
      <p:sp>
        <p:nvSpPr>
          <p:cNvPr id="310357" name="Text Box 85"/>
          <p:cNvSpPr txBox="1">
            <a:spLocks noChangeArrowheads="1"/>
          </p:cNvSpPr>
          <p:nvPr/>
        </p:nvSpPr>
        <p:spPr bwMode="auto">
          <a:xfrm>
            <a:off x="3924300" y="5668964"/>
            <a:ext cx="3444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339966"/>
                </a:solidFill>
              </a:rPr>
              <a:t>2</a:t>
            </a:r>
            <a:r>
              <a:rPr lang="en-US" altLang="en-US" sz="1200" i="1">
                <a:solidFill>
                  <a:srgbClr val="339966"/>
                </a:solidFill>
              </a:rPr>
              <a:t>s</a:t>
            </a:r>
            <a:endParaRPr lang="en-US" altLang="en-US" sz="1200">
              <a:solidFill>
                <a:srgbClr val="339966"/>
              </a:solidFill>
            </a:endParaRPr>
          </a:p>
        </p:txBody>
      </p:sp>
      <p:sp>
        <p:nvSpPr>
          <p:cNvPr id="310358" name="Text Box 86"/>
          <p:cNvSpPr txBox="1">
            <a:spLocks noChangeArrowheads="1"/>
          </p:cNvSpPr>
          <p:nvPr/>
        </p:nvSpPr>
        <p:spPr bwMode="auto">
          <a:xfrm>
            <a:off x="2292350" y="5516564"/>
            <a:ext cx="527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i="1">
                <a:solidFill>
                  <a:srgbClr val="339966"/>
                </a:solidFill>
              </a:rPr>
              <a:t>n</a:t>
            </a:r>
            <a:r>
              <a:rPr lang="en-US" altLang="en-US" sz="1200">
                <a:solidFill>
                  <a:srgbClr val="339966"/>
                </a:solidFill>
              </a:rPr>
              <a:t> = 2</a:t>
            </a:r>
          </a:p>
        </p:txBody>
      </p:sp>
      <p:sp>
        <p:nvSpPr>
          <p:cNvPr id="310359" name="Line 87"/>
          <p:cNvSpPr>
            <a:spLocks noChangeShapeType="1"/>
          </p:cNvSpPr>
          <p:nvPr/>
        </p:nvSpPr>
        <p:spPr bwMode="auto">
          <a:xfrm>
            <a:off x="2843214" y="6097588"/>
            <a:ext cx="1081087" cy="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360" name="Text Box 88"/>
          <p:cNvSpPr txBox="1">
            <a:spLocks noChangeArrowheads="1"/>
          </p:cNvSpPr>
          <p:nvPr/>
        </p:nvSpPr>
        <p:spPr bwMode="auto">
          <a:xfrm>
            <a:off x="3925889" y="5943600"/>
            <a:ext cx="3444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333399"/>
                </a:solidFill>
              </a:rPr>
              <a:t>1</a:t>
            </a:r>
            <a:r>
              <a:rPr lang="en-US" altLang="en-US" sz="1200" i="1">
                <a:solidFill>
                  <a:srgbClr val="333399"/>
                </a:solidFill>
              </a:rPr>
              <a:t>s</a:t>
            </a:r>
            <a:endParaRPr lang="en-US" altLang="en-US" sz="1200">
              <a:solidFill>
                <a:srgbClr val="333399"/>
              </a:solidFill>
            </a:endParaRPr>
          </a:p>
        </p:txBody>
      </p:sp>
      <p:sp>
        <p:nvSpPr>
          <p:cNvPr id="310361" name="Text Box 89"/>
          <p:cNvSpPr txBox="1">
            <a:spLocks noChangeArrowheads="1"/>
          </p:cNvSpPr>
          <p:nvPr/>
        </p:nvSpPr>
        <p:spPr bwMode="auto">
          <a:xfrm>
            <a:off x="2292350" y="5943600"/>
            <a:ext cx="527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i="1">
                <a:solidFill>
                  <a:srgbClr val="333399"/>
                </a:solidFill>
              </a:rPr>
              <a:t>n</a:t>
            </a:r>
            <a:r>
              <a:rPr lang="en-US" altLang="en-US" sz="1200">
                <a:solidFill>
                  <a:srgbClr val="333399"/>
                </a:solidFill>
              </a:rPr>
              <a:t> = 1</a:t>
            </a:r>
          </a:p>
        </p:txBody>
      </p:sp>
      <p:sp>
        <p:nvSpPr>
          <p:cNvPr id="310362" name="Text Box 90"/>
          <p:cNvSpPr txBox="1">
            <a:spLocks noChangeArrowheads="1"/>
          </p:cNvSpPr>
          <p:nvPr/>
        </p:nvSpPr>
        <p:spPr bwMode="auto">
          <a:xfrm rot="-5400000">
            <a:off x="1659732" y="4904582"/>
            <a:ext cx="827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310363" name="Oval 91"/>
          <p:cNvSpPr>
            <a:spLocks noChangeArrowheads="1"/>
          </p:cNvSpPr>
          <p:nvPr/>
        </p:nvSpPr>
        <p:spPr bwMode="auto">
          <a:xfrm>
            <a:off x="3306764" y="6005514"/>
            <a:ext cx="92075" cy="9207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64" name="Oval 92"/>
          <p:cNvSpPr>
            <a:spLocks noChangeArrowheads="1"/>
          </p:cNvSpPr>
          <p:nvPr/>
        </p:nvSpPr>
        <p:spPr bwMode="auto">
          <a:xfrm>
            <a:off x="3306764" y="5726113"/>
            <a:ext cx="92075" cy="9366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65" name="Oval 93"/>
          <p:cNvSpPr>
            <a:spLocks noChangeArrowheads="1"/>
          </p:cNvSpPr>
          <p:nvPr/>
        </p:nvSpPr>
        <p:spPr bwMode="auto">
          <a:xfrm>
            <a:off x="3306764" y="5140326"/>
            <a:ext cx="92075" cy="9207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66" name="Oval 94"/>
          <p:cNvSpPr>
            <a:spLocks noChangeArrowheads="1"/>
          </p:cNvSpPr>
          <p:nvPr/>
        </p:nvSpPr>
        <p:spPr bwMode="auto">
          <a:xfrm>
            <a:off x="3306764" y="4706939"/>
            <a:ext cx="92075" cy="9207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3275013" y="4427539"/>
            <a:ext cx="309562" cy="1082675"/>
            <a:chOff x="3408" y="1248"/>
            <a:chExt cx="480" cy="1680"/>
          </a:xfrm>
        </p:grpSpPr>
        <p:sp>
          <p:nvSpPr>
            <p:cNvPr id="184477" name="Oval 96"/>
            <p:cNvSpPr>
              <a:spLocks noChangeArrowheads="1"/>
            </p:cNvSpPr>
            <p:nvPr/>
          </p:nvSpPr>
          <p:spPr bwMode="auto">
            <a:xfrm>
              <a:off x="3456" y="2784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8" name="Oval 97"/>
            <p:cNvSpPr>
              <a:spLocks noChangeArrowheads="1"/>
            </p:cNvSpPr>
            <p:nvPr/>
          </p:nvSpPr>
          <p:spPr bwMode="auto">
            <a:xfrm>
              <a:off x="3600" y="2784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9" name="Oval 98"/>
            <p:cNvSpPr>
              <a:spLocks noChangeArrowheads="1"/>
            </p:cNvSpPr>
            <p:nvPr/>
          </p:nvSpPr>
          <p:spPr bwMode="auto">
            <a:xfrm>
              <a:off x="3744" y="2784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80" name="Oval 99"/>
            <p:cNvSpPr>
              <a:spLocks noChangeArrowheads="1"/>
            </p:cNvSpPr>
            <p:nvPr/>
          </p:nvSpPr>
          <p:spPr bwMode="auto">
            <a:xfrm>
              <a:off x="3456" y="1920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81" name="Oval 100"/>
            <p:cNvSpPr>
              <a:spLocks noChangeArrowheads="1"/>
            </p:cNvSpPr>
            <p:nvPr/>
          </p:nvSpPr>
          <p:spPr bwMode="auto">
            <a:xfrm>
              <a:off x="3600" y="1920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82" name="Oval 101"/>
            <p:cNvSpPr>
              <a:spLocks noChangeArrowheads="1"/>
            </p:cNvSpPr>
            <p:nvPr/>
          </p:nvSpPr>
          <p:spPr bwMode="auto">
            <a:xfrm>
              <a:off x="3744" y="1920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83" name="Oval 102"/>
            <p:cNvSpPr>
              <a:spLocks noChangeArrowheads="1"/>
            </p:cNvSpPr>
            <p:nvPr/>
          </p:nvSpPr>
          <p:spPr bwMode="auto">
            <a:xfrm>
              <a:off x="3408" y="1248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84" name="Oval 103"/>
            <p:cNvSpPr>
              <a:spLocks noChangeArrowheads="1"/>
            </p:cNvSpPr>
            <p:nvPr/>
          </p:nvSpPr>
          <p:spPr bwMode="auto">
            <a:xfrm>
              <a:off x="3552" y="1248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85" name="Oval 104"/>
            <p:cNvSpPr>
              <a:spLocks noChangeArrowheads="1"/>
            </p:cNvSpPr>
            <p:nvPr/>
          </p:nvSpPr>
          <p:spPr bwMode="auto">
            <a:xfrm>
              <a:off x="3696" y="1248"/>
              <a:ext cx="144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</p:grpSp>
      <p:sp>
        <p:nvSpPr>
          <p:cNvPr id="310377" name="Oval 105"/>
          <p:cNvSpPr>
            <a:spLocks noChangeArrowheads="1"/>
          </p:cNvSpPr>
          <p:nvPr/>
        </p:nvSpPr>
        <p:spPr bwMode="auto">
          <a:xfrm>
            <a:off x="3275014" y="4119564"/>
            <a:ext cx="92075" cy="92075"/>
          </a:xfrm>
          <a:prstGeom prst="ellipse">
            <a:avLst/>
          </a:prstGeom>
          <a:solidFill>
            <a:srgbClr val="99CCFF">
              <a:alpha val="5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78" name="Oval 106"/>
          <p:cNvSpPr>
            <a:spLocks noChangeArrowheads="1"/>
          </p:cNvSpPr>
          <p:nvPr/>
        </p:nvSpPr>
        <p:spPr bwMode="auto">
          <a:xfrm>
            <a:off x="3367088" y="4119564"/>
            <a:ext cx="93662" cy="92075"/>
          </a:xfrm>
          <a:prstGeom prst="ellipse">
            <a:avLst/>
          </a:prstGeom>
          <a:solidFill>
            <a:srgbClr val="99CCFF">
              <a:alpha val="5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79" name="Oval 107"/>
          <p:cNvSpPr>
            <a:spLocks noChangeArrowheads="1"/>
          </p:cNvSpPr>
          <p:nvPr/>
        </p:nvSpPr>
        <p:spPr bwMode="auto">
          <a:xfrm>
            <a:off x="3460751" y="4119564"/>
            <a:ext cx="92075" cy="92075"/>
          </a:xfrm>
          <a:prstGeom prst="ellipse">
            <a:avLst/>
          </a:prstGeom>
          <a:solidFill>
            <a:srgbClr val="99CCFF">
              <a:alpha val="5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80" name="Oval 108"/>
          <p:cNvSpPr>
            <a:spLocks noChangeArrowheads="1"/>
          </p:cNvSpPr>
          <p:nvPr/>
        </p:nvSpPr>
        <p:spPr bwMode="auto">
          <a:xfrm>
            <a:off x="3552826" y="4119564"/>
            <a:ext cx="93663" cy="92075"/>
          </a:xfrm>
          <a:prstGeom prst="ellipse">
            <a:avLst/>
          </a:prstGeom>
          <a:solidFill>
            <a:srgbClr val="99CCFF">
              <a:alpha val="5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81" name="Oval 109"/>
          <p:cNvSpPr>
            <a:spLocks noChangeArrowheads="1"/>
          </p:cNvSpPr>
          <p:nvPr/>
        </p:nvSpPr>
        <p:spPr bwMode="auto">
          <a:xfrm>
            <a:off x="3646489" y="4119564"/>
            <a:ext cx="92075" cy="92075"/>
          </a:xfrm>
          <a:prstGeom prst="ellipse">
            <a:avLst/>
          </a:prstGeom>
          <a:solidFill>
            <a:srgbClr val="99CCFF">
              <a:alpha val="5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3276600" y="4572001"/>
            <a:ext cx="463550" cy="92075"/>
            <a:chOff x="1103" y="2887"/>
            <a:chExt cx="292" cy="58"/>
          </a:xfrm>
        </p:grpSpPr>
        <p:sp>
          <p:nvSpPr>
            <p:cNvPr id="184472" name="Oval 111"/>
            <p:cNvSpPr>
              <a:spLocks noChangeArrowheads="1"/>
            </p:cNvSpPr>
            <p:nvPr/>
          </p:nvSpPr>
          <p:spPr bwMode="auto">
            <a:xfrm>
              <a:off x="1220" y="2887"/>
              <a:ext cx="58" cy="58"/>
            </a:xfrm>
            <a:prstGeom prst="ellipse">
              <a:avLst/>
            </a:prstGeom>
            <a:solidFill>
              <a:srgbClr val="99CCFF">
                <a:alpha val="5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3" name="Oval 112"/>
            <p:cNvSpPr>
              <a:spLocks noChangeArrowheads="1"/>
            </p:cNvSpPr>
            <p:nvPr/>
          </p:nvSpPr>
          <p:spPr bwMode="auto">
            <a:xfrm>
              <a:off x="1103" y="2887"/>
              <a:ext cx="58" cy="58"/>
            </a:xfrm>
            <a:prstGeom prst="ellipse">
              <a:avLst/>
            </a:prstGeom>
            <a:solidFill>
              <a:srgbClr val="99CCFF">
                <a:alpha val="5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4" name="Oval 113"/>
            <p:cNvSpPr>
              <a:spLocks noChangeArrowheads="1"/>
            </p:cNvSpPr>
            <p:nvPr/>
          </p:nvSpPr>
          <p:spPr bwMode="auto">
            <a:xfrm>
              <a:off x="1161" y="2887"/>
              <a:ext cx="59" cy="58"/>
            </a:xfrm>
            <a:prstGeom prst="ellipse">
              <a:avLst/>
            </a:prstGeom>
            <a:solidFill>
              <a:srgbClr val="99CCFF">
                <a:alpha val="5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5" name="Oval 114"/>
            <p:cNvSpPr>
              <a:spLocks noChangeArrowheads="1"/>
            </p:cNvSpPr>
            <p:nvPr/>
          </p:nvSpPr>
          <p:spPr bwMode="auto">
            <a:xfrm>
              <a:off x="1278" y="2887"/>
              <a:ext cx="59" cy="58"/>
            </a:xfrm>
            <a:prstGeom prst="ellipse">
              <a:avLst/>
            </a:prstGeom>
            <a:solidFill>
              <a:srgbClr val="99CCFF">
                <a:alpha val="5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6" name="Oval 115"/>
            <p:cNvSpPr>
              <a:spLocks noChangeArrowheads="1"/>
            </p:cNvSpPr>
            <p:nvPr/>
          </p:nvSpPr>
          <p:spPr bwMode="auto">
            <a:xfrm>
              <a:off x="1337" y="2887"/>
              <a:ext cx="58" cy="58"/>
            </a:xfrm>
            <a:prstGeom prst="ellipse">
              <a:avLst/>
            </a:prstGeom>
            <a:solidFill>
              <a:srgbClr val="99CCFF">
                <a:alpha val="5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</p:grpSp>
      <p:grpSp>
        <p:nvGrpSpPr>
          <p:cNvPr id="5" name="Group 116"/>
          <p:cNvGrpSpPr>
            <a:grpSpLocks/>
          </p:cNvGrpSpPr>
          <p:nvPr/>
        </p:nvGrpSpPr>
        <p:grpSpPr bwMode="auto">
          <a:xfrm>
            <a:off x="3275014" y="3810001"/>
            <a:ext cx="649287" cy="92075"/>
            <a:chOff x="3408" y="288"/>
            <a:chExt cx="1008" cy="144"/>
          </a:xfrm>
        </p:grpSpPr>
        <p:sp>
          <p:nvSpPr>
            <p:cNvPr id="184465" name="Oval 117"/>
            <p:cNvSpPr>
              <a:spLocks noChangeArrowheads="1"/>
            </p:cNvSpPr>
            <p:nvPr/>
          </p:nvSpPr>
          <p:spPr bwMode="auto">
            <a:xfrm>
              <a:off x="3408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66" name="Oval 118"/>
            <p:cNvSpPr>
              <a:spLocks noChangeArrowheads="1"/>
            </p:cNvSpPr>
            <p:nvPr/>
          </p:nvSpPr>
          <p:spPr bwMode="auto">
            <a:xfrm>
              <a:off x="3552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67" name="Oval 119"/>
            <p:cNvSpPr>
              <a:spLocks noChangeArrowheads="1"/>
            </p:cNvSpPr>
            <p:nvPr/>
          </p:nvSpPr>
          <p:spPr bwMode="auto">
            <a:xfrm>
              <a:off x="3696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68" name="Oval 120"/>
            <p:cNvSpPr>
              <a:spLocks noChangeArrowheads="1"/>
            </p:cNvSpPr>
            <p:nvPr/>
          </p:nvSpPr>
          <p:spPr bwMode="auto">
            <a:xfrm>
              <a:off x="3840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69" name="Oval 121"/>
            <p:cNvSpPr>
              <a:spLocks noChangeArrowheads="1"/>
            </p:cNvSpPr>
            <p:nvPr/>
          </p:nvSpPr>
          <p:spPr bwMode="auto">
            <a:xfrm>
              <a:off x="3984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0" name="Oval 122"/>
            <p:cNvSpPr>
              <a:spLocks noChangeArrowheads="1"/>
            </p:cNvSpPr>
            <p:nvPr/>
          </p:nvSpPr>
          <p:spPr bwMode="auto">
            <a:xfrm>
              <a:off x="4128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  <p:sp>
          <p:nvSpPr>
            <p:cNvPr id="184471" name="Oval 123"/>
            <p:cNvSpPr>
              <a:spLocks noChangeArrowheads="1"/>
            </p:cNvSpPr>
            <p:nvPr/>
          </p:nvSpPr>
          <p:spPr bwMode="auto">
            <a:xfrm>
              <a:off x="4272" y="288"/>
              <a:ext cx="144" cy="14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333399"/>
                </a:buClr>
                <a:buFont typeface="Monotype Sorts"/>
                <a:buChar char="y"/>
              </a:pPr>
              <a:endParaRPr kumimoji="1" lang="en-US" altLang="en-US" sz="4000">
                <a:solidFill>
                  <a:srgbClr val="FFFFCC"/>
                </a:solidFill>
              </a:endParaRPr>
            </a:p>
          </p:txBody>
        </p:sp>
      </p:grpSp>
      <p:sp>
        <p:nvSpPr>
          <p:cNvPr id="310396" name="AutoShape 124"/>
          <p:cNvSpPr>
            <a:spLocks/>
          </p:cNvSpPr>
          <p:nvPr/>
        </p:nvSpPr>
        <p:spPr bwMode="auto">
          <a:xfrm>
            <a:off x="4191000" y="4572000"/>
            <a:ext cx="152400" cy="304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97" name="Oval 125"/>
          <p:cNvSpPr>
            <a:spLocks noChangeArrowheads="1"/>
          </p:cNvSpPr>
          <p:nvPr/>
        </p:nvSpPr>
        <p:spPr bwMode="auto">
          <a:xfrm>
            <a:off x="52578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98" name="Oval 126"/>
          <p:cNvSpPr>
            <a:spLocks noChangeArrowheads="1"/>
          </p:cNvSpPr>
          <p:nvPr/>
        </p:nvSpPr>
        <p:spPr bwMode="auto">
          <a:xfrm>
            <a:off x="58674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399" name="Oval 127"/>
          <p:cNvSpPr>
            <a:spLocks noChangeArrowheads="1"/>
          </p:cNvSpPr>
          <p:nvPr/>
        </p:nvSpPr>
        <p:spPr bwMode="auto">
          <a:xfrm>
            <a:off x="64770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00" name="Oval 128"/>
          <p:cNvSpPr>
            <a:spLocks noChangeArrowheads="1"/>
          </p:cNvSpPr>
          <p:nvPr/>
        </p:nvSpPr>
        <p:spPr bwMode="auto">
          <a:xfrm>
            <a:off x="7086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01" name="Oval 129"/>
          <p:cNvSpPr>
            <a:spLocks noChangeArrowheads="1"/>
          </p:cNvSpPr>
          <p:nvPr/>
        </p:nvSpPr>
        <p:spPr bwMode="auto">
          <a:xfrm>
            <a:off x="76962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02" name="Oval 130"/>
          <p:cNvSpPr>
            <a:spLocks noChangeArrowheads="1"/>
          </p:cNvSpPr>
          <p:nvPr/>
        </p:nvSpPr>
        <p:spPr bwMode="auto">
          <a:xfrm>
            <a:off x="83058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03" name="Line 131"/>
          <p:cNvSpPr>
            <a:spLocks noChangeShapeType="1"/>
          </p:cNvSpPr>
          <p:nvPr/>
        </p:nvSpPr>
        <p:spPr bwMode="auto">
          <a:xfrm flipV="1">
            <a:off x="5486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04" name="Line 132"/>
          <p:cNvSpPr>
            <a:spLocks noChangeShapeType="1"/>
          </p:cNvSpPr>
          <p:nvPr/>
        </p:nvSpPr>
        <p:spPr bwMode="auto">
          <a:xfrm flipV="1">
            <a:off x="5638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05" name="Line 133"/>
          <p:cNvSpPr>
            <a:spLocks noChangeShapeType="1"/>
          </p:cNvSpPr>
          <p:nvPr/>
        </p:nvSpPr>
        <p:spPr bwMode="auto">
          <a:xfrm flipV="1">
            <a:off x="6096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06" name="Line 134"/>
          <p:cNvSpPr>
            <a:spLocks noChangeShapeType="1"/>
          </p:cNvSpPr>
          <p:nvPr/>
        </p:nvSpPr>
        <p:spPr bwMode="auto">
          <a:xfrm flipV="1">
            <a:off x="6705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07" name="Line 135"/>
          <p:cNvSpPr>
            <a:spLocks noChangeShapeType="1"/>
          </p:cNvSpPr>
          <p:nvPr/>
        </p:nvSpPr>
        <p:spPr bwMode="auto">
          <a:xfrm flipV="1">
            <a:off x="7315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08" name="Line 136"/>
          <p:cNvSpPr>
            <a:spLocks noChangeShapeType="1"/>
          </p:cNvSpPr>
          <p:nvPr/>
        </p:nvSpPr>
        <p:spPr bwMode="auto">
          <a:xfrm flipV="1">
            <a:off x="7924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09" name="Line 137"/>
          <p:cNvSpPr>
            <a:spLocks noChangeShapeType="1"/>
          </p:cNvSpPr>
          <p:nvPr/>
        </p:nvSpPr>
        <p:spPr bwMode="auto">
          <a:xfrm flipV="1">
            <a:off x="8534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10" name="Text Box 138"/>
          <p:cNvSpPr txBox="1">
            <a:spLocks noChangeArrowheads="1"/>
          </p:cNvSpPr>
          <p:nvPr/>
        </p:nvSpPr>
        <p:spPr bwMode="auto">
          <a:xfrm>
            <a:off x="5397500" y="5165726"/>
            <a:ext cx="317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4s</a:t>
            </a:r>
          </a:p>
        </p:txBody>
      </p:sp>
      <p:sp>
        <p:nvSpPr>
          <p:cNvPr id="310411" name="Text Box 139"/>
          <p:cNvSpPr txBox="1">
            <a:spLocks noChangeArrowheads="1"/>
          </p:cNvSpPr>
          <p:nvPr/>
        </p:nvSpPr>
        <p:spPr bwMode="auto">
          <a:xfrm>
            <a:off x="7226300" y="51657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3d</a:t>
            </a:r>
          </a:p>
        </p:txBody>
      </p:sp>
      <p:sp>
        <p:nvSpPr>
          <p:cNvPr id="310412" name="AutoShape 140"/>
          <p:cNvSpPr>
            <a:spLocks/>
          </p:cNvSpPr>
          <p:nvPr/>
        </p:nvSpPr>
        <p:spPr bwMode="auto">
          <a:xfrm rot="5400000">
            <a:off x="7315200" y="3657600"/>
            <a:ext cx="76200" cy="2971800"/>
          </a:xfrm>
          <a:prstGeom prst="rightBracket">
            <a:avLst>
              <a:gd name="adj" fmla="val 3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13" name="Rectangle 141"/>
          <p:cNvSpPr>
            <a:spLocks noChangeArrowheads="1"/>
          </p:cNvSpPr>
          <p:nvPr/>
        </p:nvSpPr>
        <p:spPr bwMode="auto">
          <a:xfrm>
            <a:off x="9067800" y="4572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>4s</a:t>
            </a:r>
            <a:r>
              <a:rPr lang="en-US" altLang="en-US" sz="900" baseline="30000">
                <a:solidFill>
                  <a:srgbClr val="000000"/>
                </a:solidFill>
              </a:rPr>
              <a:t>1</a:t>
            </a:r>
            <a:r>
              <a:rPr lang="en-US" altLang="en-US" sz="900">
                <a:solidFill>
                  <a:srgbClr val="000000"/>
                </a:solidFill>
              </a:rPr>
              <a:t>3</a:t>
            </a:r>
            <a:r>
              <a:rPr lang="en-US" altLang="en-US" sz="900" i="1">
                <a:solidFill>
                  <a:srgbClr val="000000"/>
                </a:solidFill>
              </a:rPr>
              <a:t>d</a:t>
            </a:r>
            <a:r>
              <a:rPr lang="en-US" altLang="en-US" sz="900" baseline="30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4439" name="Line 142"/>
          <p:cNvSpPr>
            <a:spLocks noChangeShapeType="1"/>
          </p:cNvSpPr>
          <p:nvPr/>
        </p:nvSpPr>
        <p:spPr bwMode="auto">
          <a:xfrm flipV="1">
            <a:off x="6858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40" name="Line 143"/>
          <p:cNvSpPr>
            <a:spLocks noChangeShapeType="1"/>
          </p:cNvSpPr>
          <p:nvPr/>
        </p:nvSpPr>
        <p:spPr bwMode="auto">
          <a:xfrm flipV="1">
            <a:off x="74676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41" name="Line 144"/>
          <p:cNvSpPr>
            <a:spLocks noChangeShapeType="1"/>
          </p:cNvSpPr>
          <p:nvPr/>
        </p:nvSpPr>
        <p:spPr bwMode="auto">
          <a:xfrm flipV="1">
            <a:off x="80772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42" name="Line 145"/>
          <p:cNvSpPr>
            <a:spLocks noChangeShapeType="1"/>
          </p:cNvSpPr>
          <p:nvPr/>
        </p:nvSpPr>
        <p:spPr bwMode="auto">
          <a:xfrm flipV="1">
            <a:off x="62484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43" name="Oval 146"/>
          <p:cNvSpPr>
            <a:spLocks noChangeArrowheads="1"/>
          </p:cNvSpPr>
          <p:nvPr/>
        </p:nvSpPr>
        <p:spPr bwMode="auto">
          <a:xfrm>
            <a:off x="52578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444" name="Oval 147"/>
          <p:cNvSpPr>
            <a:spLocks noChangeArrowheads="1"/>
          </p:cNvSpPr>
          <p:nvPr/>
        </p:nvSpPr>
        <p:spPr bwMode="auto">
          <a:xfrm>
            <a:off x="58674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445" name="Oval 148"/>
          <p:cNvSpPr>
            <a:spLocks noChangeArrowheads="1"/>
          </p:cNvSpPr>
          <p:nvPr/>
        </p:nvSpPr>
        <p:spPr bwMode="auto">
          <a:xfrm>
            <a:off x="64770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446" name="Oval 149"/>
          <p:cNvSpPr>
            <a:spLocks noChangeArrowheads="1"/>
          </p:cNvSpPr>
          <p:nvPr/>
        </p:nvSpPr>
        <p:spPr bwMode="auto">
          <a:xfrm>
            <a:off x="70866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447" name="Oval 150"/>
          <p:cNvSpPr>
            <a:spLocks noChangeArrowheads="1"/>
          </p:cNvSpPr>
          <p:nvPr/>
        </p:nvSpPr>
        <p:spPr bwMode="auto">
          <a:xfrm>
            <a:off x="76962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448" name="Oval 151"/>
          <p:cNvSpPr>
            <a:spLocks noChangeArrowheads="1"/>
          </p:cNvSpPr>
          <p:nvPr/>
        </p:nvSpPr>
        <p:spPr bwMode="auto">
          <a:xfrm>
            <a:off x="83058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84449" name="Line 152"/>
          <p:cNvSpPr>
            <a:spLocks noChangeShapeType="1"/>
          </p:cNvSpPr>
          <p:nvPr/>
        </p:nvSpPr>
        <p:spPr bwMode="auto">
          <a:xfrm flipV="1">
            <a:off x="54864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310425" name="Line 153"/>
          <p:cNvSpPr>
            <a:spLocks noChangeShapeType="1"/>
          </p:cNvSpPr>
          <p:nvPr/>
        </p:nvSpPr>
        <p:spPr bwMode="auto">
          <a:xfrm flipV="1">
            <a:off x="56388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51" name="Line 154"/>
          <p:cNvSpPr>
            <a:spLocks noChangeShapeType="1"/>
          </p:cNvSpPr>
          <p:nvPr/>
        </p:nvSpPr>
        <p:spPr bwMode="auto">
          <a:xfrm flipV="1">
            <a:off x="6096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52" name="Line 155"/>
          <p:cNvSpPr>
            <a:spLocks noChangeShapeType="1"/>
          </p:cNvSpPr>
          <p:nvPr/>
        </p:nvSpPr>
        <p:spPr bwMode="auto">
          <a:xfrm flipV="1">
            <a:off x="67056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53" name="Line 156"/>
          <p:cNvSpPr>
            <a:spLocks noChangeShapeType="1"/>
          </p:cNvSpPr>
          <p:nvPr/>
        </p:nvSpPr>
        <p:spPr bwMode="auto">
          <a:xfrm flipV="1">
            <a:off x="73152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54" name="Line 157"/>
          <p:cNvSpPr>
            <a:spLocks noChangeShapeType="1"/>
          </p:cNvSpPr>
          <p:nvPr/>
        </p:nvSpPr>
        <p:spPr bwMode="auto">
          <a:xfrm flipV="1">
            <a:off x="79248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55" name="Line 158"/>
          <p:cNvSpPr>
            <a:spLocks noChangeShapeType="1"/>
          </p:cNvSpPr>
          <p:nvPr/>
        </p:nvSpPr>
        <p:spPr bwMode="auto">
          <a:xfrm flipV="1">
            <a:off x="85344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84456" name="Text Box 159"/>
          <p:cNvSpPr txBox="1">
            <a:spLocks noChangeArrowheads="1"/>
          </p:cNvSpPr>
          <p:nvPr/>
        </p:nvSpPr>
        <p:spPr bwMode="auto">
          <a:xfrm>
            <a:off x="5397500" y="6384926"/>
            <a:ext cx="317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4s</a:t>
            </a:r>
          </a:p>
        </p:txBody>
      </p:sp>
      <p:sp>
        <p:nvSpPr>
          <p:cNvPr id="184457" name="Text Box 160"/>
          <p:cNvSpPr txBox="1">
            <a:spLocks noChangeArrowheads="1"/>
          </p:cNvSpPr>
          <p:nvPr/>
        </p:nvSpPr>
        <p:spPr bwMode="auto">
          <a:xfrm>
            <a:off x="7226300" y="63849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3d</a:t>
            </a:r>
          </a:p>
        </p:txBody>
      </p:sp>
      <p:sp>
        <p:nvSpPr>
          <p:cNvPr id="184458" name="AutoShape 161"/>
          <p:cNvSpPr>
            <a:spLocks/>
          </p:cNvSpPr>
          <p:nvPr/>
        </p:nvSpPr>
        <p:spPr bwMode="auto">
          <a:xfrm rot="5400000">
            <a:off x="7315200" y="4876800"/>
            <a:ext cx="76200" cy="2971800"/>
          </a:xfrm>
          <a:prstGeom prst="rightBracket">
            <a:avLst>
              <a:gd name="adj" fmla="val 3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34" name="Rectangle 162"/>
          <p:cNvSpPr>
            <a:spLocks noChangeArrowheads="1"/>
          </p:cNvSpPr>
          <p:nvPr/>
        </p:nvSpPr>
        <p:spPr bwMode="auto">
          <a:xfrm>
            <a:off x="9067800" y="57912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>4s</a:t>
            </a:r>
            <a:r>
              <a:rPr lang="en-US" altLang="en-US" sz="900" baseline="30000">
                <a:solidFill>
                  <a:srgbClr val="000000"/>
                </a:solidFill>
              </a:rPr>
              <a:t>1</a:t>
            </a:r>
            <a:r>
              <a:rPr lang="en-US" altLang="en-US" sz="900">
                <a:solidFill>
                  <a:srgbClr val="000000"/>
                </a:solidFill>
              </a:rPr>
              <a:t>3</a:t>
            </a:r>
            <a:r>
              <a:rPr lang="en-US" altLang="en-US" sz="900" i="1">
                <a:solidFill>
                  <a:srgbClr val="000000"/>
                </a:solidFill>
              </a:rPr>
              <a:t>d</a:t>
            </a:r>
            <a:r>
              <a:rPr lang="en-US" altLang="en-US" sz="900" baseline="30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4460" name="Rectangle 163"/>
          <p:cNvSpPr>
            <a:spLocks noChangeArrowheads="1"/>
          </p:cNvSpPr>
          <p:nvPr/>
        </p:nvSpPr>
        <p:spPr bwMode="auto">
          <a:xfrm>
            <a:off x="4724400" y="5410200"/>
            <a:ext cx="502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36" name="Rectangle 164"/>
          <p:cNvSpPr>
            <a:spLocks noChangeArrowheads="1"/>
          </p:cNvSpPr>
          <p:nvPr/>
        </p:nvSpPr>
        <p:spPr bwMode="auto">
          <a:xfrm>
            <a:off x="4724400" y="5486400"/>
            <a:ext cx="51816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310437" name="Rectangle 165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10438" name="Rectangle 166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3</a:t>
            </a:r>
            <a:r>
              <a:rPr lang="en-US" altLang="en-US" sz="1000" i="1">
                <a:solidFill>
                  <a:srgbClr val="000000"/>
                </a:solidFill>
              </a:rPr>
              <a:t>d</a:t>
            </a:r>
            <a:r>
              <a:rPr lang="en-US" altLang="en-US" sz="1000" baseline="30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4464" name="AutoShape 16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0" y="6172200"/>
            <a:ext cx="609600" cy="357188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4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0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0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0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0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1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1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1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1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1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1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1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1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1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1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022E-16 L 0.14149 0.00278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139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2813 4.44444E-6 L 0.12813 -0.01181 " pathEditMode="relative" rAng="0" ptsTypes="AAA">
                                      <p:cBhvr>
                                        <p:cTn id="167" dur="2000" fill="hold"/>
                                        <p:tgtEl>
                                          <p:spTgt spid="310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278 L 0.20104 -0.10972 L 0.33438 0.00417 " pathEditMode="relative" ptsTypes="AAA">
                                      <p:cBhvr>
                                        <p:cTn id="171" dur="2000" fill="hold"/>
                                        <p:tgtEl>
                                          <p:spTgt spid="310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310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31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3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10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278 L 0.20104 -0.10972 L 0.33438 0.00417 " pathEditMode="relative" ptsTypes="AAA">
                                      <p:cBhvr>
                                        <p:cTn id="192" dur="2000" fill="hold"/>
                                        <p:tgtEl>
                                          <p:spTgt spid="310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1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3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889 " pathEditMode="relative" ptsTypes="AA">
                                      <p:cBhvr>
                                        <p:cTn id="210" dur="2000" fill="hold"/>
                                        <p:tgtEl>
                                          <p:spTgt spid="310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889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310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310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500"/>
                                        <p:tgtEl>
                                          <p:spTgt spid="310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31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31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25" grpId="0" animBg="1"/>
      <p:bldP spid="310325" grpId="1" animBg="1"/>
      <p:bldP spid="310325" grpId="2" animBg="1"/>
      <p:bldP spid="310325" grpId="3" animBg="1"/>
      <p:bldP spid="310326" grpId="0" animBg="1"/>
      <p:bldP spid="310326" grpId="1" animBg="1"/>
      <p:bldP spid="310326" grpId="2" animBg="1"/>
      <p:bldP spid="310326" grpId="3" animBg="1"/>
      <p:bldP spid="310327" grpId="0" animBg="1"/>
      <p:bldP spid="310328" grpId="0" animBg="1"/>
      <p:bldP spid="310329" grpId="0" animBg="1"/>
      <p:bldP spid="310330" grpId="0" animBg="1"/>
      <p:bldP spid="310331" grpId="0" animBg="1"/>
      <p:bldP spid="310332" grpId="0" animBg="1"/>
      <p:bldP spid="310333" grpId="0" animBg="1"/>
      <p:bldP spid="310334" grpId="0" animBg="1"/>
      <p:bldP spid="310335" grpId="0" animBg="1"/>
      <p:bldP spid="310336" grpId="0" animBg="1"/>
      <p:bldP spid="310337" grpId="0"/>
      <p:bldP spid="310338" grpId="0"/>
      <p:bldP spid="310339" grpId="0"/>
      <p:bldP spid="310340" grpId="0"/>
      <p:bldP spid="310341" grpId="0"/>
      <p:bldP spid="310342" grpId="0" animBg="1"/>
      <p:bldP spid="310343" grpId="0" animBg="1"/>
      <p:bldP spid="310344" grpId="0" animBg="1"/>
      <p:bldP spid="310345" grpId="0" animBg="1"/>
      <p:bldP spid="310346" grpId="0" animBg="1"/>
      <p:bldP spid="310347" grpId="0"/>
      <p:bldP spid="310348" grpId="0"/>
      <p:bldP spid="310349" grpId="0"/>
      <p:bldP spid="310350" grpId="0"/>
      <p:bldP spid="310351" grpId="0" animBg="1"/>
      <p:bldP spid="310352" grpId="0" animBg="1"/>
      <p:bldP spid="310353" grpId="0" animBg="1"/>
      <p:bldP spid="310354" grpId="0" animBg="1"/>
      <p:bldP spid="310355" grpId="0" animBg="1"/>
      <p:bldP spid="310356" grpId="0"/>
      <p:bldP spid="310357" grpId="0"/>
      <p:bldP spid="310358" grpId="0"/>
      <p:bldP spid="310359" grpId="0" animBg="1"/>
      <p:bldP spid="310360" grpId="0"/>
      <p:bldP spid="310361" grpId="0"/>
      <p:bldP spid="310362" grpId="0"/>
      <p:bldP spid="310363" grpId="0" animBg="1"/>
      <p:bldP spid="310364" grpId="0" animBg="1"/>
      <p:bldP spid="310365" grpId="0" animBg="1"/>
      <p:bldP spid="310366" grpId="0" animBg="1"/>
      <p:bldP spid="310366" grpId="1" animBg="1"/>
      <p:bldP spid="310377" grpId="0" animBg="1"/>
      <p:bldP spid="310378" grpId="0" animBg="1"/>
      <p:bldP spid="310379" grpId="0" animBg="1"/>
      <p:bldP spid="310380" grpId="0" animBg="1"/>
      <p:bldP spid="310381" grpId="0" animBg="1"/>
      <p:bldP spid="310396" grpId="0" animBg="1"/>
      <p:bldP spid="310397" grpId="0" animBg="1"/>
      <p:bldP spid="310398" grpId="0" animBg="1"/>
      <p:bldP spid="310399" grpId="0" animBg="1"/>
      <p:bldP spid="310400" grpId="0" animBg="1"/>
      <p:bldP spid="310401" grpId="0" animBg="1"/>
      <p:bldP spid="310402" grpId="0" animBg="1"/>
      <p:bldP spid="310403" grpId="0" animBg="1"/>
      <p:bldP spid="310404" grpId="0" animBg="1"/>
      <p:bldP spid="310404" grpId="1" animBg="1"/>
      <p:bldP spid="310404" grpId="2" animBg="1"/>
      <p:bldP spid="310405" grpId="0" animBg="1"/>
      <p:bldP spid="310406" grpId="0" animBg="1"/>
      <p:bldP spid="310407" grpId="0" animBg="1"/>
      <p:bldP spid="310408" grpId="0" animBg="1"/>
      <p:bldP spid="310409" grpId="0" animBg="1"/>
      <p:bldP spid="310410" grpId="0"/>
      <p:bldP spid="310411" grpId="0"/>
      <p:bldP spid="310412" grpId="0" animBg="1"/>
      <p:bldP spid="310413" grpId="0" animBg="1"/>
      <p:bldP spid="310425" grpId="0" animBg="1"/>
      <p:bldP spid="310434" grpId="0" animBg="1"/>
      <p:bldP spid="310436" grpId="0" animBg="1"/>
      <p:bldP spid="310437" grpId="0" animBg="1"/>
      <p:bldP spid="3104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Notation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28751"/>
            <a:ext cx="8178800" cy="2906713"/>
          </a:xfrm>
        </p:spPr>
        <p:txBody>
          <a:bodyPr/>
          <a:lstStyle/>
          <a:p>
            <a:r>
              <a:rPr lang="en-US" altLang="en-US" b="1" smtClean="0"/>
              <a:t>Electron Dot Diagrams</a:t>
            </a:r>
            <a:endParaRPr lang="en-US" altLang="en-US" smtClean="0"/>
          </a:p>
          <a:p>
            <a:pPr lvl="1"/>
            <a:r>
              <a:rPr lang="en-US" altLang="en-US" smtClean="0"/>
              <a:t>show valence e</a:t>
            </a:r>
            <a:r>
              <a:rPr lang="en-US" altLang="en-US" baseline="30000" smtClean="0"/>
              <a:t>-</a:t>
            </a:r>
            <a:r>
              <a:rPr lang="en-US" altLang="en-US" smtClean="0"/>
              <a:t> as dots</a:t>
            </a:r>
          </a:p>
          <a:p>
            <a:pPr lvl="1"/>
            <a:r>
              <a:rPr lang="en-US" altLang="en-US" smtClean="0"/>
              <a:t>distribute dots like arrows </a:t>
            </a:r>
            <a:br>
              <a:rPr lang="en-US" altLang="en-US" smtClean="0"/>
            </a:br>
            <a:r>
              <a:rPr lang="en-US" altLang="en-US" smtClean="0"/>
              <a:t>in an orbital diagram</a:t>
            </a:r>
          </a:p>
          <a:p>
            <a:pPr lvl="1"/>
            <a:r>
              <a:rPr lang="en-US" altLang="en-US" smtClean="0"/>
              <a:t>4 sides = 1 s-orbital, 3 p-orbitals</a:t>
            </a:r>
          </a:p>
          <a:p>
            <a:pPr lvl="1"/>
            <a:r>
              <a:rPr lang="en-US" altLang="en-US" u="sng" smtClean="0"/>
              <a:t>EX</a:t>
            </a:r>
            <a:r>
              <a:rPr lang="en-US" altLang="en-US" smtClean="0"/>
              <a:t>: oxygen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9588" y="5162551"/>
            <a:ext cx="2832100" cy="1292225"/>
            <a:chOff x="961" y="3252"/>
            <a:chExt cx="1784" cy="814"/>
          </a:xfrm>
        </p:grpSpPr>
        <p:sp>
          <p:nvSpPr>
            <p:cNvPr id="148506" name="Line 5"/>
            <p:cNvSpPr>
              <a:spLocks noChangeAspect="1" noChangeShapeType="1"/>
            </p:cNvSpPr>
            <p:nvPr/>
          </p:nvSpPr>
          <p:spPr bwMode="auto">
            <a:xfrm flipV="1">
              <a:off x="1684" y="3303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8507" name="Line 6"/>
            <p:cNvSpPr>
              <a:spLocks noChangeAspect="1" noChangeShapeType="1"/>
            </p:cNvSpPr>
            <p:nvPr/>
          </p:nvSpPr>
          <p:spPr bwMode="auto">
            <a:xfrm>
              <a:off x="1813" y="3311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8508" name="Line 7"/>
            <p:cNvSpPr>
              <a:spLocks noChangeAspect="1" noChangeShapeType="1"/>
            </p:cNvSpPr>
            <p:nvPr/>
          </p:nvSpPr>
          <p:spPr bwMode="auto">
            <a:xfrm flipV="1">
              <a:off x="2083" y="3303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8509" name="Line 8"/>
            <p:cNvSpPr>
              <a:spLocks noChangeAspect="1" noChangeShapeType="1"/>
            </p:cNvSpPr>
            <p:nvPr/>
          </p:nvSpPr>
          <p:spPr bwMode="auto">
            <a:xfrm flipV="1">
              <a:off x="1106" y="3301"/>
              <a:ext cx="0" cy="27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8510" name="Line 9"/>
            <p:cNvSpPr>
              <a:spLocks noChangeAspect="1" noChangeShapeType="1"/>
            </p:cNvSpPr>
            <p:nvPr/>
          </p:nvSpPr>
          <p:spPr bwMode="auto">
            <a:xfrm>
              <a:off x="1232" y="3309"/>
              <a:ext cx="0" cy="2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8511" name="Line 10"/>
            <p:cNvSpPr>
              <a:spLocks noChangeAspect="1" noChangeShapeType="1"/>
            </p:cNvSpPr>
            <p:nvPr/>
          </p:nvSpPr>
          <p:spPr bwMode="auto">
            <a:xfrm flipV="1">
              <a:off x="2479" y="3309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148512" name="Rectangle 11"/>
            <p:cNvSpPr>
              <a:spLocks noChangeArrowheads="1"/>
            </p:cNvSpPr>
            <p:nvPr/>
          </p:nvSpPr>
          <p:spPr bwMode="auto">
            <a:xfrm>
              <a:off x="961" y="3558"/>
              <a:ext cx="420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FFCC00"/>
                </a:buClr>
                <a:buFont typeface="Monotype Sorts"/>
                <a:buNone/>
              </a:pPr>
              <a:r>
                <a:rPr lang="en-US" altLang="en-US" sz="3600">
                  <a:solidFill>
                    <a:srgbClr val="FFCC00"/>
                  </a:solidFill>
                </a:rPr>
                <a:t>2s</a:t>
              </a:r>
              <a:endParaRPr lang="en-US" altLang="en-US" sz="3600"/>
            </a:p>
          </p:txBody>
        </p:sp>
        <p:sp>
          <p:nvSpPr>
            <p:cNvPr id="148513" name="Rectangle 12"/>
            <p:cNvSpPr>
              <a:spLocks noChangeArrowheads="1"/>
            </p:cNvSpPr>
            <p:nvPr/>
          </p:nvSpPr>
          <p:spPr bwMode="auto">
            <a:xfrm>
              <a:off x="969" y="3252"/>
              <a:ext cx="399" cy="37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FFCC00"/>
                </a:buClr>
                <a:buFont typeface="Monotype Sorts"/>
                <a:buChar char="y"/>
              </a:pPr>
              <a:endParaRPr lang="en-US" altLang="en-US" sz="4000"/>
            </a:p>
          </p:txBody>
        </p:sp>
        <p:sp>
          <p:nvSpPr>
            <p:cNvPr id="148514" name="Rectangle 13"/>
            <p:cNvSpPr>
              <a:spLocks noChangeArrowheads="1"/>
            </p:cNvSpPr>
            <p:nvPr/>
          </p:nvSpPr>
          <p:spPr bwMode="auto">
            <a:xfrm>
              <a:off x="1930" y="3558"/>
              <a:ext cx="436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lnSpc>
                  <a:spcPct val="130000"/>
                </a:lnSpc>
                <a:spcAft>
                  <a:spcPct val="0"/>
                </a:spcAft>
                <a:buClr>
                  <a:srgbClr val="FFCC00"/>
                </a:buClr>
                <a:buFont typeface="Monotype Sorts"/>
                <a:buNone/>
              </a:pPr>
              <a:r>
                <a:rPr lang="en-US" altLang="en-US" sz="3600">
                  <a:solidFill>
                    <a:srgbClr val="FFFF99"/>
                  </a:solidFill>
                </a:rPr>
                <a:t>2p</a:t>
              </a:r>
              <a:endParaRPr lang="en-US" altLang="en-US" sz="3600"/>
            </a:p>
          </p:txBody>
        </p:sp>
        <p:grpSp>
          <p:nvGrpSpPr>
            <p:cNvPr id="148515" name="Group 14"/>
            <p:cNvGrpSpPr>
              <a:grpSpLocks/>
            </p:cNvGrpSpPr>
            <p:nvPr/>
          </p:nvGrpSpPr>
          <p:grpSpPr bwMode="auto">
            <a:xfrm>
              <a:off x="1550" y="3257"/>
              <a:ext cx="1195" cy="373"/>
              <a:chOff x="247" y="3043"/>
              <a:chExt cx="2261" cy="707"/>
            </a:xfrm>
          </p:grpSpPr>
          <p:sp>
            <p:nvSpPr>
              <p:cNvPr id="148516" name="Rectangle 15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38100">
                <a:solidFill>
                  <a:srgbClr val="FFFF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  <p:sp>
            <p:nvSpPr>
              <p:cNvPr id="148517" name="Rectangle 16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38100">
                <a:solidFill>
                  <a:srgbClr val="FFFF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  <p:sp>
            <p:nvSpPr>
              <p:cNvPr id="148518" name="Rectangle 17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38100">
                <a:solidFill>
                  <a:srgbClr val="FFFF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</p:grpSp>
      </p:grpSp>
      <p:sp>
        <p:nvSpPr>
          <p:cNvPr id="181266" name="Rectangle 18"/>
          <p:cNvSpPr>
            <a:spLocks noChangeArrowheads="1"/>
          </p:cNvSpPr>
          <p:nvPr/>
        </p:nvSpPr>
        <p:spPr bwMode="auto">
          <a:xfrm>
            <a:off x="7589838" y="5127625"/>
            <a:ext cx="9525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Font typeface="Monotype Sorts"/>
              <a:buNone/>
            </a:pPr>
            <a:r>
              <a:rPr lang="en-US" altLang="en-US" sz="8000"/>
              <a:t>O</a:t>
            </a:r>
          </a:p>
        </p:txBody>
      </p:sp>
      <p:sp>
        <p:nvSpPr>
          <p:cNvPr id="181267" name="Oval 19"/>
          <p:cNvSpPr>
            <a:spLocks noChangeArrowheads="1"/>
          </p:cNvSpPr>
          <p:nvPr/>
        </p:nvSpPr>
        <p:spPr bwMode="auto">
          <a:xfrm>
            <a:off x="7770813" y="488632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81268" name="Oval 20"/>
          <p:cNvSpPr>
            <a:spLocks noChangeArrowheads="1"/>
          </p:cNvSpPr>
          <p:nvPr/>
        </p:nvSpPr>
        <p:spPr bwMode="auto">
          <a:xfrm>
            <a:off x="8145463" y="488632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81269" name="Oval 21"/>
          <p:cNvSpPr>
            <a:spLocks noChangeArrowheads="1"/>
          </p:cNvSpPr>
          <p:nvPr/>
        </p:nvSpPr>
        <p:spPr bwMode="auto">
          <a:xfrm>
            <a:off x="7435851" y="5653088"/>
            <a:ext cx="182563" cy="1825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81270" name="Oval 22"/>
          <p:cNvSpPr>
            <a:spLocks noChangeArrowheads="1"/>
          </p:cNvSpPr>
          <p:nvPr/>
        </p:nvSpPr>
        <p:spPr bwMode="auto">
          <a:xfrm>
            <a:off x="8505826" y="5653088"/>
            <a:ext cx="182563" cy="1825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81271" name="Oval 23"/>
          <p:cNvSpPr>
            <a:spLocks noChangeArrowheads="1"/>
          </p:cNvSpPr>
          <p:nvPr/>
        </p:nvSpPr>
        <p:spPr bwMode="auto">
          <a:xfrm>
            <a:off x="7770813" y="6146801"/>
            <a:ext cx="182562" cy="1825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sp>
        <p:nvSpPr>
          <p:cNvPr id="181272" name="Oval 24"/>
          <p:cNvSpPr>
            <a:spLocks noChangeArrowheads="1"/>
          </p:cNvSpPr>
          <p:nvPr/>
        </p:nvSpPr>
        <p:spPr bwMode="auto">
          <a:xfrm>
            <a:off x="8145463" y="6146801"/>
            <a:ext cx="182562" cy="1825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32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FFCC00"/>
              </a:buClr>
              <a:buFont typeface="Monotype Sorts"/>
              <a:buChar char="y"/>
            </a:pPr>
            <a:endParaRPr lang="en-US" altLang="en-US" sz="4000"/>
          </a:p>
        </p:txBody>
      </p:sp>
      <p:grpSp>
        <p:nvGrpSpPr>
          <p:cNvPr id="148492" name="Group 25"/>
          <p:cNvGrpSpPr>
            <a:grpSpLocks/>
          </p:cNvGrpSpPr>
          <p:nvPr/>
        </p:nvGrpSpPr>
        <p:grpSpPr bwMode="auto">
          <a:xfrm>
            <a:off x="8424864" y="1912939"/>
            <a:ext cx="1500187" cy="1311275"/>
            <a:chOff x="4347" y="1205"/>
            <a:chExt cx="945" cy="826"/>
          </a:xfrm>
        </p:grpSpPr>
        <p:sp>
          <p:nvSpPr>
            <p:cNvPr id="148493" name="Text Box 26"/>
            <p:cNvSpPr txBox="1">
              <a:spLocks noChangeArrowheads="1"/>
            </p:cNvSpPr>
            <p:nvPr/>
          </p:nvSpPr>
          <p:spPr bwMode="auto">
            <a:xfrm>
              <a:off x="4347" y="1205"/>
              <a:ext cx="945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q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3200">
                  <a:solidFill>
                    <a:srgbClr val="FFFFCC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8000"/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48494" name="Group 27"/>
            <p:cNvGrpSpPr>
              <a:grpSpLocks/>
            </p:cNvGrpSpPr>
            <p:nvPr/>
          </p:nvGrpSpPr>
          <p:grpSpPr bwMode="auto">
            <a:xfrm>
              <a:off x="4647" y="1207"/>
              <a:ext cx="309" cy="101"/>
              <a:chOff x="3935" y="3078"/>
              <a:chExt cx="351" cy="115"/>
            </a:xfrm>
          </p:grpSpPr>
          <p:sp>
            <p:nvSpPr>
              <p:cNvPr id="148504" name="Oval 28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  <p:sp>
            <p:nvSpPr>
              <p:cNvPr id="148505" name="Oval 29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</p:grpSp>
        <p:grpSp>
          <p:nvGrpSpPr>
            <p:cNvPr id="148495" name="Group 30"/>
            <p:cNvGrpSpPr>
              <a:grpSpLocks/>
            </p:cNvGrpSpPr>
            <p:nvPr/>
          </p:nvGrpSpPr>
          <p:grpSpPr bwMode="auto">
            <a:xfrm>
              <a:off x="4647" y="1929"/>
              <a:ext cx="309" cy="102"/>
              <a:chOff x="3935" y="3078"/>
              <a:chExt cx="351" cy="115"/>
            </a:xfrm>
          </p:grpSpPr>
          <p:sp>
            <p:nvSpPr>
              <p:cNvPr id="148502" name="Oval 31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  <p:sp>
            <p:nvSpPr>
              <p:cNvPr id="148503" name="Oval 32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</p:grpSp>
        <p:grpSp>
          <p:nvGrpSpPr>
            <p:cNvPr id="148496" name="Group 33"/>
            <p:cNvGrpSpPr>
              <a:grpSpLocks/>
            </p:cNvGrpSpPr>
            <p:nvPr/>
          </p:nvGrpSpPr>
          <p:grpSpPr bwMode="auto">
            <a:xfrm rot="-5400000">
              <a:off x="4314" y="1595"/>
              <a:ext cx="310" cy="102"/>
              <a:chOff x="3935" y="3078"/>
              <a:chExt cx="351" cy="115"/>
            </a:xfrm>
          </p:grpSpPr>
          <p:sp>
            <p:nvSpPr>
              <p:cNvPr id="148500" name="Oval 34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  <p:sp>
            <p:nvSpPr>
              <p:cNvPr id="148501" name="Oval 35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</p:grpSp>
        <p:grpSp>
          <p:nvGrpSpPr>
            <p:cNvPr id="148497" name="Group 36"/>
            <p:cNvGrpSpPr>
              <a:grpSpLocks/>
            </p:cNvGrpSpPr>
            <p:nvPr/>
          </p:nvGrpSpPr>
          <p:grpSpPr bwMode="auto">
            <a:xfrm rot="-5400000">
              <a:off x="4969" y="1595"/>
              <a:ext cx="309" cy="101"/>
              <a:chOff x="3935" y="3078"/>
              <a:chExt cx="351" cy="115"/>
            </a:xfrm>
          </p:grpSpPr>
          <p:sp>
            <p:nvSpPr>
              <p:cNvPr id="148498" name="Oval 37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  <p:sp>
            <p:nvSpPr>
              <p:cNvPr id="148499" name="Oval 38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Ø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3200">
                    <a:solidFill>
                      <a:srgbClr val="FF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30000"/>
                  </a:lnSpc>
                  <a:spcAft>
                    <a:spcPct val="0"/>
                  </a:spcAft>
                  <a:buClr>
                    <a:srgbClr val="FFCC00"/>
                  </a:buClr>
                  <a:buFont typeface="Monotype Sorts"/>
                  <a:buChar char="y"/>
                </a:pPr>
                <a:endParaRPr lang="en-US" altLang="en-US" sz="4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3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bldLvl="2" autoUpdateAnimBg="0"/>
      <p:bldP spid="181266" grpId="0" autoUpdateAnimBg="0"/>
      <p:bldP spid="181267" grpId="0" animBg="1" autoUpdateAnimBg="0"/>
      <p:bldP spid="181268" grpId="0" animBg="1" autoUpdateAnimBg="0"/>
      <p:bldP spid="181269" grpId="0" animBg="1" autoUpdateAnimBg="0"/>
      <p:bldP spid="181270" grpId="0" animBg="1" autoUpdateAnimBg="0"/>
      <p:bldP spid="181271" grpId="0" animBg="1" autoUpdateAnimBg="0"/>
      <p:bldP spid="18127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4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5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6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7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8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19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49521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49527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49528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49530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1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2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3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4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5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6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37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49540" name="Oval 36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1" name="Oval 37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2" name="Oval 38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3" name="Oval 39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4" name="Oval 40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5" name="Oval 41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6" name="Oval 42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7" name="Oval 43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8" name="Oval 44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49" name="Oval 45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0" name="Oval 46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1" name="Oval 47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2" name="Oval 48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3" name="Oval 49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4" name="Oval 50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5" name="Oval 51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6" name="Oval 5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7" name="Oval 53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8" name="Oval 54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59" name="Oval 55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0" name="Oval 56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1" name="Oval 57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2" name="Oval 58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3" name="Oval 59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4" name="Oval 60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5" name="Oval 61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6" name="Oval 62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7" name="Oval 63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8" name="Oval 64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69" name="Oval 65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0" name="Oval 66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1" name="Oval 67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2" name="Oval 68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3" name="Oval 69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4" name="Oval 70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5" name="Oval 71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2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49577" name="Rectangle 73"/>
          <p:cNvSpPr>
            <a:spLocks noChangeArrowheads="1"/>
          </p:cNvSpPr>
          <p:nvPr/>
        </p:nvSpPr>
        <p:spPr bwMode="auto">
          <a:xfrm>
            <a:off x="7543800" y="5943600"/>
            <a:ext cx="2743200" cy="685800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56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4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5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6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7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51578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79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0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1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2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3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4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5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51588" name="Oval 36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89" name="Oval 37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0" name="Oval 38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1" name="Oval 39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2" name="Oval 40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3" name="Oval 41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4" name="Oval 42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5" name="Oval 43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6" name="Oval 44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7" name="Oval 45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8" name="Oval 46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599" name="Oval 47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0" name="Oval 48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1" name="Oval 49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2" name="Oval 50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3" name="Oval 51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4" name="Oval 5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5" name="Oval 53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6" name="Oval 54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7" name="Oval 55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8" name="Oval 56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09" name="Oval 57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0" name="Oval 58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1" name="Oval 59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2" name="Oval 60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3" name="Oval 61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4" name="Oval 62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5" name="Oval 63"/>
          <p:cNvSpPr>
            <a:spLocks noChangeArrowheads="1"/>
          </p:cNvSpPr>
          <p:nvPr/>
        </p:nvSpPr>
        <p:spPr bwMode="auto">
          <a:xfrm>
            <a:off x="84582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6" name="Text Box 64"/>
          <p:cNvSpPr txBox="1">
            <a:spLocks noChangeArrowheads="1"/>
          </p:cNvSpPr>
          <p:nvPr/>
        </p:nvSpPr>
        <p:spPr bwMode="auto">
          <a:xfrm>
            <a:off x="8110538" y="5983288"/>
            <a:ext cx="1185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H = 1s</a:t>
            </a:r>
            <a:r>
              <a:rPr lang="en-US" altLang="en-US" sz="2400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1617" name="Oval 65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8" name="AutoShape 66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19" name="Oval 67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0" name="Text Box 68"/>
          <p:cNvSpPr txBox="1">
            <a:spLocks noChangeArrowheads="1"/>
          </p:cNvSpPr>
          <p:nvPr/>
        </p:nvSpPr>
        <p:spPr bwMode="auto">
          <a:xfrm>
            <a:off x="8077201" y="344488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Hydrogen</a:t>
            </a:r>
          </a:p>
        </p:txBody>
      </p:sp>
      <p:sp>
        <p:nvSpPr>
          <p:cNvPr id="151621" name="Oval 69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2" name="Oval 70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3" name="Oval 71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4" name="Oval 72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5" name="Oval 73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6" name="Oval 74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7" name="Oval 75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1628" name="Text Box 76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48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09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0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1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2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3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4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5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16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53626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27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28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29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0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1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2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3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53634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53635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53636" name="Oval 36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7" name="Oval 37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8" name="Oval 38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39" name="Oval 39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0" name="Oval 40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1" name="Oval 41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2" name="Oval 42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3" name="Oval 43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4" name="Oval 44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5" name="Oval 45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6" name="Oval 46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7" name="Oval 47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8" name="Oval 48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49" name="Oval 49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0" name="Oval 50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1" name="Oval 51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2" name="Oval 5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3" name="Oval 53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4" name="Oval 54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5" name="Oval 55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6" name="Oval 56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7" name="Oval 57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8" name="Oval 58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59" name="Oval 59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0" name="Oval 60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1" name="Oval 61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2" name="Oval 62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3" name="Oval 63"/>
          <p:cNvSpPr>
            <a:spLocks noChangeArrowheads="1"/>
          </p:cNvSpPr>
          <p:nvPr/>
        </p:nvSpPr>
        <p:spPr bwMode="auto">
          <a:xfrm>
            <a:off x="86868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4" name="Oval 64"/>
          <p:cNvSpPr>
            <a:spLocks noChangeArrowheads="1"/>
          </p:cNvSpPr>
          <p:nvPr/>
        </p:nvSpPr>
        <p:spPr bwMode="auto">
          <a:xfrm>
            <a:off x="8915400" y="3429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5" name="Text Box 65"/>
          <p:cNvSpPr txBox="1">
            <a:spLocks noChangeArrowheads="1"/>
          </p:cNvSpPr>
          <p:nvPr/>
        </p:nvSpPr>
        <p:spPr bwMode="auto">
          <a:xfrm>
            <a:off x="8008938" y="598328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He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endParaRPr lang="en-US" altLang="en-US" sz="2400" baseline="30000">
              <a:solidFill>
                <a:srgbClr val="FF0000"/>
              </a:solidFill>
            </a:endParaRPr>
          </a:p>
        </p:txBody>
      </p:sp>
      <p:sp>
        <p:nvSpPr>
          <p:cNvPr id="153666" name="Oval 66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7" name="AutoShape 67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68" name="AutoShape 68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9" name="Oval 69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0" name="Text Box 70"/>
          <p:cNvSpPr txBox="1">
            <a:spLocks noChangeArrowheads="1"/>
          </p:cNvSpPr>
          <p:nvPr/>
        </p:nvSpPr>
        <p:spPr bwMode="auto">
          <a:xfrm>
            <a:off x="8229601" y="344488"/>
            <a:ext cx="113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Helium</a:t>
            </a:r>
          </a:p>
        </p:txBody>
      </p:sp>
      <p:sp>
        <p:nvSpPr>
          <p:cNvPr id="153671" name="Oval 71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2" name="Oval 72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3" name="Oval 73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4" name="Oval 74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5" name="Oval 75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6" name="Oval 76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7" name="Oval 77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3678" name="Text Box 78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895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7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8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59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60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61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62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63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55673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55674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75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76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77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78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79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0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55682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55683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55684" name="Oval 36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5" name="Oval 37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6" name="Oval 38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7" name="Oval 39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8" name="Oval 40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89" name="Oval 41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0" name="Oval 42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1" name="Oval 43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2" name="Oval 44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3" name="Oval 45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4" name="Oval 46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5" name="Oval 47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6" name="Oval 48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7" name="Oval 49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8" name="Oval 50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699" name="Oval 51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0" name="Oval 5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1" name="Oval 53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2" name="Oval 54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3" name="Oval 55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4" name="Oval 56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5" name="Oval 57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6" name="Oval 58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7" name="Oval 59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8" name="Oval 60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09" name="Oval 61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0" name="Oval 62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1" name="Oval 63"/>
          <p:cNvSpPr>
            <a:spLocks noChangeArrowheads="1"/>
          </p:cNvSpPr>
          <p:nvPr/>
        </p:nvSpPr>
        <p:spPr bwMode="auto">
          <a:xfrm>
            <a:off x="82296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2" name="Oval 64"/>
          <p:cNvSpPr>
            <a:spLocks noChangeArrowheads="1"/>
          </p:cNvSpPr>
          <p:nvPr/>
        </p:nvSpPr>
        <p:spPr bwMode="auto">
          <a:xfrm>
            <a:off x="8915400" y="3048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3" name="Oval 65"/>
          <p:cNvSpPr>
            <a:spLocks noChangeArrowheads="1"/>
          </p:cNvSpPr>
          <p:nvPr/>
        </p:nvSpPr>
        <p:spPr bwMode="auto">
          <a:xfrm>
            <a:off x="86868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4" name="Text Box 66"/>
          <p:cNvSpPr txBox="1">
            <a:spLocks noChangeArrowheads="1"/>
          </p:cNvSpPr>
          <p:nvPr/>
        </p:nvSpPr>
        <p:spPr bwMode="auto">
          <a:xfrm>
            <a:off x="8039100" y="5983288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Li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2s</a:t>
            </a:r>
            <a:r>
              <a:rPr lang="en-US" altLang="en-US" sz="2400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5715" name="Oval 67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6" name="AutoShape 68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7" name="AutoShape 69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718" name="Oval 70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19" name="AutoShape 71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0" name="Text Box 72"/>
          <p:cNvSpPr txBox="1">
            <a:spLocks noChangeArrowheads="1"/>
          </p:cNvSpPr>
          <p:nvPr/>
        </p:nvSpPr>
        <p:spPr bwMode="auto">
          <a:xfrm>
            <a:off x="8229600" y="344488"/>
            <a:ext cx="116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Lithium</a:t>
            </a:r>
          </a:p>
        </p:txBody>
      </p:sp>
      <p:sp>
        <p:nvSpPr>
          <p:cNvPr id="155721" name="Oval 73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2" name="Oval 74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3" name="Oval 75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4" name="Oval 76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5" name="Oval 77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6" name="Oval 78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7" name="Oval 79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5728" name="Text Box 80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8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09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10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11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57722" name="Oval 26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3" name="Oval 27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4" name="Oval 28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5" name="Oval 29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6" name="Oval 30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7" name="Oval 31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8" name="Oval 32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29" name="Rectangle 33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57730" name="Text Box 34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57731" name="Text Box 35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57732" name="Oval 36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3" name="Oval 37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4" name="Oval 38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5" name="Oval 39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6" name="Oval 40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7" name="Oval 41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8" name="Oval 42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39" name="Oval 43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0" name="Oval 44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1" name="Oval 45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2" name="Oval 46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3" name="Oval 47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4" name="Oval 48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5" name="Oval 49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6" name="Oval 50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7" name="Oval 51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8" name="Oval 52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49" name="Oval 53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0" name="Oval 54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1" name="Oval 55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2" name="Oval 56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3" name="Oval 57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4" name="Oval 58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5" name="Oval 59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6" name="Oval 60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7" name="Oval 61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8" name="Oval 62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59" name="Oval 63"/>
          <p:cNvSpPr>
            <a:spLocks noChangeArrowheads="1"/>
          </p:cNvSpPr>
          <p:nvPr/>
        </p:nvSpPr>
        <p:spPr bwMode="auto">
          <a:xfrm>
            <a:off x="8458200" y="2819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0" name="Oval 64"/>
          <p:cNvSpPr>
            <a:spLocks noChangeArrowheads="1"/>
          </p:cNvSpPr>
          <p:nvPr/>
        </p:nvSpPr>
        <p:spPr bwMode="auto">
          <a:xfrm>
            <a:off x="83058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1" name="Oval 65"/>
          <p:cNvSpPr>
            <a:spLocks noChangeArrowheads="1"/>
          </p:cNvSpPr>
          <p:nvPr/>
        </p:nvSpPr>
        <p:spPr bwMode="auto">
          <a:xfrm>
            <a:off x="86868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2" name="Oval 66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3" name="Text Box 67"/>
          <p:cNvSpPr txBox="1">
            <a:spLocks noChangeArrowheads="1"/>
          </p:cNvSpPr>
          <p:nvPr/>
        </p:nvSpPr>
        <p:spPr bwMode="auto">
          <a:xfrm>
            <a:off x="7848601" y="5983288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C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2p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7764" name="Oval 68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5" name="AutoShape 69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6" name="AutoShape 70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67" name="Oval 71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8" name="AutoShape 72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69" name="AutoShape 73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70" name="Text Box 74"/>
          <p:cNvSpPr txBox="1">
            <a:spLocks noChangeArrowheads="1"/>
          </p:cNvSpPr>
          <p:nvPr/>
        </p:nvSpPr>
        <p:spPr bwMode="auto">
          <a:xfrm>
            <a:off x="8229601" y="344488"/>
            <a:ext cx="118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Carbon</a:t>
            </a:r>
          </a:p>
        </p:txBody>
      </p:sp>
      <p:sp>
        <p:nvSpPr>
          <p:cNvPr id="157771" name="Oval 75"/>
          <p:cNvSpPr>
            <a:spLocks noChangeArrowheads="1"/>
          </p:cNvSpPr>
          <p:nvPr/>
        </p:nvSpPr>
        <p:spPr bwMode="auto">
          <a:xfrm>
            <a:off x="9144000" y="3505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2" name="Oval 76"/>
          <p:cNvSpPr>
            <a:spLocks noChangeArrowheads="1"/>
          </p:cNvSpPr>
          <p:nvPr/>
        </p:nvSpPr>
        <p:spPr bwMode="auto">
          <a:xfrm>
            <a:off x="9144000" y="29718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3" name="Oval 77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4" name="AutoShape 78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5" name="Oval 79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6" name="AutoShape 80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7" name="Oval 81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8" name="Oval 82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79" name="Oval 83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80" name="Oval 84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81" name="Oval 85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7782" name="Text Box 86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C </a:t>
            </a:r>
            <a:r>
              <a:rPr lang="en-US" altLang="en-US" sz="2400">
                <a:solidFill>
                  <a:srgbClr val="000000"/>
                </a:solidFill>
              </a:rPr>
              <a:t>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81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2514600" y="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Energy Level Diagram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347914" y="55626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2347914" y="4343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347914" y="3352800"/>
            <a:ext cx="43576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2347914" y="2438400"/>
            <a:ext cx="4357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2362200" y="1676400"/>
            <a:ext cx="4343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2347914" y="838200"/>
            <a:ext cx="4738687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3" name="Oval 9"/>
          <p:cNvSpPr>
            <a:spLocks noChangeArrowheads="1"/>
          </p:cNvSpPr>
          <p:nvPr/>
        </p:nvSpPr>
        <p:spPr bwMode="auto">
          <a:xfrm>
            <a:off x="63246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60960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58674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6" name="Oval 12"/>
          <p:cNvSpPr>
            <a:spLocks noChangeArrowheads="1"/>
          </p:cNvSpPr>
          <p:nvPr/>
        </p:nvSpPr>
        <p:spPr bwMode="auto">
          <a:xfrm>
            <a:off x="5638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7" name="Oval 13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65532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59" name="Oval 15"/>
          <p:cNvSpPr>
            <a:spLocks noChangeArrowheads="1"/>
          </p:cNvSpPr>
          <p:nvPr/>
        </p:nvSpPr>
        <p:spPr bwMode="auto">
          <a:xfrm>
            <a:off x="6781800" y="1066800"/>
            <a:ext cx="228600" cy="228600"/>
          </a:xfrm>
          <a:prstGeom prst="ellipse">
            <a:avLst/>
          </a:prstGeom>
          <a:solidFill>
            <a:srgbClr val="ABC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V="1">
            <a:off x="2041525" y="1219200"/>
            <a:ext cx="1588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 rot="-5400000">
            <a:off x="240507" y="2950370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</a:t>
            </a:r>
            <a:r>
              <a:rPr lang="en-US" altLang="en-US" sz="1600">
                <a:solidFill>
                  <a:srgbClr val="000000"/>
                </a:solidFill>
              </a:rPr>
              <a:t>Arbitrary Energy Scale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2271713" y="5318126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1s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2255838" y="4021139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2s             2p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2260601" y="2971801"/>
            <a:ext cx="925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3s             3p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2228850" y="2117726"/>
            <a:ext cx="219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4s             4p                                3d</a:t>
            </a:r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2119313" y="1295401"/>
            <a:ext cx="233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  5s              5p                                 4d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2154238" y="533401"/>
            <a:ext cx="3910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6s               6p                                 5d                                           4f</a:t>
            </a: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3932238" y="6019801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159769" name="Oval 25"/>
          <p:cNvSpPr>
            <a:spLocks noChangeAspect="1" noChangeArrowheads="1"/>
          </p:cNvSpPr>
          <p:nvPr/>
        </p:nvSpPr>
        <p:spPr bwMode="auto">
          <a:xfrm>
            <a:off x="7162800" y="1676400"/>
            <a:ext cx="3200400" cy="3200400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0" name="Oval 26"/>
          <p:cNvSpPr>
            <a:spLocks noChangeAspect="1" noChangeArrowheads="1"/>
          </p:cNvSpPr>
          <p:nvPr/>
        </p:nvSpPr>
        <p:spPr bwMode="auto">
          <a:xfrm>
            <a:off x="7419975" y="1933575"/>
            <a:ext cx="2649538" cy="264953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1" name="Oval 27"/>
          <p:cNvSpPr>
            <a:spLocks noChangeAspect="1" noChangeArrowheads="1"/>
          </p:cNvSpPr>
          <p:nvPr/>
        </p:nvSpPr>
        <p:spPr bwMode="auto">
          <a:xfrm>
            <a:off x="7739064" y="2252664"/>
            <a:ext cx="2027237" cy="202723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2" name="Oval 28"/>
          <p:cNvSpPr>
            <a:spLocks noChangeAspect="1" noChangeArrowheads="1"/>
          </p:cNvSpPr>
          <p:nvPr/>
        </p:nvSpPr>
        <p:spPr bwMode="auto">
          <a:xfrm>
            <a:off x="7970839" y="2484439"/>
            <a:ext cx="1614487" cy="1614487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3" name="Oval 29"/>
          <p:cNvSpPr>
            <a:spLocks noChangeAspect="1" noChangeArrowheads="1"/>
          </p:cNvSpPr>
          <p:nvPr/>
        </p:nvSpPr>
        <p:spPr bwMode="auto">
          <a:xfrm>
            <a:off x="8134350" y="2647950"/>
            <a:ext cx="1296988" cy="1296988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4" name="Oval 30"/>
          <p:cNvSpPr>
            <a:spLocks noChangeAspect="1" noChangeArrowheads="1"/>
          </p:cNvSpPr>
          <p:nvPr/>
        </p:nvSpPr>
        <p:spPr bwMode="auto">
          <a:xfrm>
            <a:off x="8261351" y="2774951"/>
            <a:ext cx="1031875" cy="103187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5" name="Oval 31"/>
          <p:cNvSpPr>
            <a:spLocks noChangeAspect="1" noChangeArrowheads="1"/>
          </p:cNvSpPr>
          <p:nvPr/>
        </p:nvSpPr>
        <p:spPr bwMode="auto">
          <a:xfrm>
            <a:off x="8512176" y="3025776"/>
            <a:ext cx="517525" cy="517525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76" name="Rectangle 32"/>
          <p:cNvSpPr>
            <a:spLocks noChangeArrowheads="1"/>
          </p:cNvSpPr>
          <p:nvPr/>
        </p:nvSpPr>
        <p:spPr bwMode="auto">
          <a:xfrm>
            <a:off x="7526338" y="5546726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Electron Configuration</a:t>
            </a:r>
          </a:p>
        </p:txBody>
      </p:sp>
      <p:sp>
        <p:nvSpPr>
          <p:cNvPr id="159777" name="Text Box 33"/>
          <p:cNvSpPr txBox="1">
            <a:spLocks noChangeArrowheads="1"/>
          </p:cNvSpPr>
          <p:nvPr/>
        </p:nvSpPr>
        <p:spPr bwMode="auto">
          <a:xfrm>
            <a:off x="3200401" y="6629401"/>
            <a:ext cx="2633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333399"/>
                </a:solidFill>
              </a:rPr>
              <a:t>CLICK ON ELEMENT TO FILL IN CHARTS</a:t>
            </a:r>
          </a:p>
        </p:txBody>
      </p:sp>
      <p:sp>
        <p:nvSpPr>
          <p:cNvPr id="159778" name="Text Box 34"/>
          <p:cNvSpPr txBox="1">
            <a:spLocks noChangeArrowheads="1"/>
          </p:cNvSpPr>
          <p:nvPr/>
        </p:nvSpPr>
        <p:spPr bwMode="auto">
          <a:xfrm>
            <a:off x="8621714" y="3157539"/>
            <a:ext cx="293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59779" name="Oval 35"/>
          <p:cNvSpPr>
            <a:spLocks noChangeAspect="1" noChangeArrowheads="1"/>
          </p:cNvSpPr>
          <p:nvPr/>
        </p:nvSpPr>
        <p:spPr bwMode="auto">
          <a:xfrm>
            <a:off x="2286000" y="2620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0" name="Oval 36"/>
          <p:cNvSpPr>
            <a:spLocks noChangeAspect="1" noChangeArrowheads="1"/>
          </p:cNvSpPr>
          <p:nvPr/>
        </p:nvSpPr>
        <p:spPr bwMode="auto">
          <a:xfrm>
            <a:off x="2286000" y="18288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1" name="Oval 37"/>
          <p:cNvSpPr>
            <a:spLocks noChangeAspect="1" noChangeArrowheads="1"/>
          </p:cNvSpPr>
          <p:nvPr/>
        </p:nvSpPr>
        <p:spPr bwMode="auto">
          <a:xfrm>
            <a:off x="2316164" y="1020764"/>
            <a:ext cx="274637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2" name="Oval 38"/>
          <p:cNvSpPr>
            <a:spLocks noChangeAspect="1" noChangeArrowheads="1"/>
          </p:cNvSpPr>
          <p:nvPr/>
        </p:nvSpPr>
        <p:spPr bwMode="auto">
          <a:xfrm>
            <a:off x="26670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3" name="Oval 39"/>
          <p:cNvSpPr>
            <a:spLocks noChangeAspect="1" noChangeArrowheads="1"/>
          </p:cNvSpPr>
          <p:nvPr/>
        </p:nvSpPr>
        <p:spPr bwMode="auto">
          <a:xfrm>
            <a:off x="297180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4" name="Oval 40"/>
          <p:cNvSpPr>
            <a:spLocks noChangeAspect="1" noChangeArrowheads="1"/>
          </p:cNvSpPr>
          <p:nvPr/>
        </p:nvSpPr>
        <p:spPr bwMode="auto">
          <a:xfrm>
            <a:off x="3244850" y="2316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5" name="Oval 41"/>
          <p:cNvSpPr>
            <a:spLocks noChangeAspect="1" noChangeArrowheads="1"/>
          </p:cNvSpPr>
          <p:nvPr/>
        </p:nvSpPr>
        <p:spPr bwMode="auto">
          <a:xfrm>
            <a:off x="26670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6" name="Oval 42"/>
          <p:cNvSpPr>
            <a:spLocks noChangeAspect="1" noChangeArrowheads="1"/>
          </p:cNvSpPr>
          <p:nvPr/>
        </p:nvSpPr>
        <p:spPr bwMode="auto">
          <a:xfrm>
            <a:off x="297180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7" name="Oval 43"/>
          <p:cNvSpPr>
            <a:spLocks noChangeAspect="1" noChangeArrowheads="1"/>
          </p:cNvSpPr>
          <p:nvPr/>
        </p:nvSpPr>
        <p:spPr bwMode="auto">
          <a:xfrm>
            <a:off x="3244850" y="15541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8" name="Oval 44"/>
          <p:cNvSpPr>
            <a:spLocks noChangeAspect="1" noChangeArrowheads="1"/>
          </p:cNvSpPr>
          <p:nvPr/>
        </p:nvSpPr>
        <p:spPr bwMode="auto">
          <a:xfrm>
            <a:off x="26670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89" name="Oval 45"/>
          <p:cNvSpPr>
            <a:spLocks noChangeAspect="1" noChangeArrowheads="1"/>
          </p:cNvSpPr>
          <p:nvPr/>
        </p:nvSpPr>
        <p:spPr bwMode="auto">
          <a:xfrm>
            <a:off x="297180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0" name="Oval 46"/>
          <p:cNvSpPr>
            <a:spLocks noChangeAspect="1" noChangeArrowheads="1"/>
          </p:cNvSpPr>
          <p:nvPr/>
        </p:nvSpPr>
        <p:spPr bwMode="auto">
          <a:xfrm>
            <a:off x="3244850" y="7159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1" name="Oval 47"/>
          <p:cNvSpPr>
            <a:spLocks noChangeAspect="1" noChangeArrowheads="1"/>
          </p:cNvSpPr>
          <p:nvPr/>
        </p:nvSpPr>
        <p:spPr bwMode="auto">
          <a:xfrm>
            <a:off x="38560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2" name="Oval 48"/>
          <p:cNvSpPr>
            <a:spLocks noChangeAspect="1" noChangeArrowheads="1"/>
          </p:cNvSpPr>
          <p:nvPr/>
        </p:nvSpPr>
        <p:spPr bwMode="auto">
          <a:xfrm>
            <a:off x="41608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3" name="Oval 49"/>
          <p:cNvSpPr>
            <a:spLocks noChangeAspect="1" noChangeArrowheads="1"/>
          </p:cNvSpPr>
          <p:nvPr/>
        </p:nvSpPr>
        <p:spPr bwMode="auto">
          <a:xfrm>
            <a:off x="44656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4" name="Oval 50"/>
          <p:cNvSpPr>
            <a:spLocks noChangeAspect="1" noChangeArrowheads="1"/>
          </p:cNvSpPr>
          <p:nvPr/>
        </p:nvSpPr>
        <p:spPr bwMode="auto">
          <a:xfrm>
            <a:off x="3581400" y="9144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5" name="Oval 51"/>
          <p:cNvSpPr>
            <a:spLocks noChangeAspect="1" noChangeArrowheads="1"/>
          </p:cNvSpPr>
          <p:nvPr/>
        </p:nvSpPr>
        <p:spPr bwMode="auto">
          <a:xfrm>
            <a:off x="4770439" y="9144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6" name="Oval 52"/>
          <p:cNvSpPr>
            <a:spLocks noChangeAspect="1" noChangeArrowheads="1"/>
          </p:cNvSpPr>
          <p:nvPr/>
        </p:nvSpPr>
        <p:spPr bwMode="auto">
          <a:xfrm>
            <a:off x="38560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7" name="Oval 53"/>
          <p:cNvSpPr>
            <a:spLocks noChangeAspect="1" noChangeArrowheads="1"/>
          </p:cNvSpPr>
          <p:nvPr/>
        </p:nvSpPr>
        <p:spPr bwMode="auto">
          <a:xfrm>
            <a:off x="41608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8" name="Oval 54"/>
          <p:cNvSpPr>
            <a:spLocks noChangeAspect="1" noChangeArrowheads="1"/>
          </p:cNvSpPr>
          <p:nvPr/>
        </p:nvSpPr>
        <p:spPr bwMode="auto">
          <a:xfrm>
            <a:off x="44656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799" name="Oval 55"/>
          <p:cNvSpPr>
            <a:spLocks noChangeAspect="1" noChangeArrowheads="1"/>
          </p:cNvSpPr>
          <p:nvPr/>
        </p:nvSpPr>
        <p:spPr bwMode="auto">
          <a:xfrm>
            <a:off x="3581400" y="2468564"/>
            <a:ext cx="274638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0" name="Oval 56"/>
          <p:cNvSpPr>
            <a:spLocks noChangeAspect="1" noChangeArrowheads="1"/>
          </p:cNvSpPr>
          <p:nvPr/>
        </p:nvSpPr>
        <p:spPr bwMode="auto">
          <a:xfrm>
            <a:off x="4770439" y="2468564"/>
            <a:ext cx="274637" cy="274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1" name="Oval 57"/>
          <p:cNvSpPr>
            <a:spLocks noChangeAspect="1" noChangeArrowheads="1"/>
          </p:cNvSpPr>
          <p:nvPr/>
        </p:nvSpPr>
        <p:spPr bwMode="auto">
          <a:xfrm>
            <a:off x="38560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2" name="Oval 58"/>
          <p:cNvSpPr>
            <a:spLocks noChangeAspect="1" noChangeArrowheads="1"/>
          </p:cNvSpPr>
          <p:nvPr/>
        </p:nvSpPr>
        <p:spPr bwMode="auto">
          <a:xfrm>
            <a:off x="41608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3" name="Oval 59"/>
          <p:cNvSpPr>
            <a:spLocks noChangeAspect="1" noChangeArrowheads="1"/>
          </p:cNvSpPr>
          <p:nvPr/>
        </p:nvSpPr>
        <p:spPr bwMode="auto">
          <a:xfrm>
            <a:off x="44656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4" name="Oval 60"/>
          <p:cNvSpPr>
            <a:spLocks noChangeAspect="1" noChangeArrowheads="1"/>
          </p:cNvSpPr>
          <p:nvPr/>
        </p:nvSpPr>
        <p:spPr bwMode="auto">
          <a:xfrm>
            <a:off x="3581400" y="1752600"/>
            <a:ext cx="274638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5" name="Oval 61"/>
          <p:cNvSpPr>
            <a:spLocks noChangeAspect="1" noChangeArrowheads="1"/>
          </p:cNvSpPr>
          <p:nvPr/>
        </p:nvSpPr>
        <p:spPr bwMode="auto">
          <a:xfrm>
            <a:off x="4770439" y="1752600"/>
            <a:ext cx="274637" cy="2746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6" name="Oval 62"/>
          <p:cNvSpPr>
            <a:spLocks noChangeArrowheads="1"/>
          </p:cNvSpPr>
          <p:nvPr/>
        </p:nvSpPr>
        <p:spPr bwMode="auto">
          <a:xfrm>
            <a:off x="8610600" y="27432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7" name="Oval 63"/>
          <p:cNvSpPr>
            <a:spLocks noChangeArrowheads="1"/>
          </p:cNvSpPr>
          <p:nvPr/>
        </p:nvSpPr>
        <p:spPr bwMode="auto">
          <a:xfrm>
            <a:off x="8458200" y="3657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8" name="Oval 64"/>
          <p:cNvSpPr>
            <a:spLocks noChangeArrowheads="1"/>
          </p:cNvSpPr>
          <p:nvPr/>
        </p:nvSpPr>
        <p:spPr bwMode="auto">
          <a:xfrm>
            <a:off x="8458200" y="32766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09" name="Oval 65"/>
          <p:cNvSpPr>
            <a:spLocks noChangeArrowheads="1"/>
          </p:cNvSpPr>
          <p:nvPr/>
        </p:nvSpPr>
        <p:spPr bwMode="auto">
          <a:xfrm>
            <a:off x="8991600" y="3200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10" name="Oval 66"/>
          <p:cNvSpPr>
            <a:spLocks noChangeArrowheads="1"/>
          </p:cNvSpPr>
          <p:nvPr/>
        </p:nvSpPr>
        <p:spPr bwMode="auto">
          <a:xfrm>
            <a:off x="8229600" y="30480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11" name="Text Box 67"/>
          <p:cNvSpPr txBox="1">
            <a:spLocks noChangeArrowheads="1"/>
          </p:cNvSpPr>
          <p:nvPr/>
        </p:nvSpPr>
        <p:spPr bwMode="auto">
          <a:xfrm>
            <a:off x="7848601" y="5983288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N = 1s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2s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2p</a:t>
            </a:r>
            <a:r>
              <a:rPr lang="en-US" altLang="en-US" sz="2400" baseline="30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9812" name="Oval 68"/>
          <p:cNvSpPr>
            <a:spLocks noChangeAspect="1" noChangeArrowheads="1"/>
          </p:cNvSpPr>
          <p:nvPr/>
        </p:nvSpPr>
        <p:spPr bwMode="auto">
          <a:xfrm>
            <a:off x="2286000" y="56689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13" name="AutoShape 69"/>
          <p:cNvSpPr>
            <a:spLocks noChangeArrowheads="1"/>
          </p:cNvSpPr>
          <p:nvPr/>
        </p:nvSpPr>
        <p:spPr bwMode="auto">
          <a:xfrm>
            <a:off x="23622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14" name="AutoShape 70"/>
          <p:cNvSpPr>
            <a:spLocks noChangeArrowheads="1"/>
          </p:cNvSpPr>
          <p:nvPr/>
        </p:nvSpPr>
        <p:spPr bwMode="auto">
          <a:xfrm rot="10800000">
            <a:off x="2438400" y="5745163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815" name="Oval 71"/>
          <p:cNvSpPr>
            <a:spLocks noChangeAspect="1" noChangeArrowheads="1"/>
          </p:cNvSpPr>
          <p:nvPr/>
        </p:nvSpPr>
        <p:spPr bwMode="auto">
          <a:xfrm>
            <a:off x="2286000" y="4572000"/>
            <a:ext cx="274638" cy="2746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16" name="AutoShape 72"/>
          <p:cNvSpPr>
            <a:spLocks noChangeArrowheads="1"/>
          </p:cNvSpPr>
          <p:nvPr/>
        </p:nvSpPr>
        <p:spPr bwMode="auto">
          <a:xfrm>
            <a:off x="23622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17" name="AutoShape 73"/>
          <p:cNvSpPr>
            <a:spLocks noChangeArrowheads="1"/>
          </p:cNvSpPr>
          <p:nvPr/>
        </p:nvSpPr>
        <p:spPr bwMode="auto">
          <a:xfrm rot="10800000">
            <a:off x="2438400" y="46482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818" name="Text Box 74"/>
          <p:cNvSpPr txBox="1">
            <a:spLocks noChangeArrowheads="1"/>
          </p:cNvSpPr>
          <p:nvPr/>
        </p:nvSpPr>
        <p:spPr bwMode="auto">
          <a:xfrm>
            <a:off x="8077201" y="1050926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Bohr Model</a:t>
            </a:r>
          </a:p>
        </p:txBody>
      </p:sp>
      <p:sp>
        <p:nvSpPr>
          <p:cNvPr id="159819" name="Text Box 75"/>
          <p:cNvSpPr txBox="1">
            <a:spLocks noChangeArrowheads="1"/>
          </p:cNvSpPr>
          <p:nvPr/>
        </p:nvSpPr>
        <p:spPr bwMode="auto">
          <a:xfrm>
            <a:off x="8153401" y="34448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Nitrogen</a:t>
            </a:r>
          </a:p>
        </p:txBody>
      </p:sp>
      <p:sp>
        <p:nvSpPr>
          <p:cNvPr id="159820" name="Oval 76"/>
          <p:cNvSpPr>
            <a:spLocks noChangeArrowheads="1"/>
          </p:cNvSpPr>
          <p:nvPr/>
        </p:nvSpPr>
        <p:spPr bwMode="auto">
          <a:xfrm>
            <a:off x="9144000" y="3581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1" name="Oval 77"/>
          <p:cNvSpPr>
            <a:spLocks noChangeArrowheads="1"/>
          </p:cNvSpPr>
          <p:nvPr/>
        </p:nvSpPr>
        <p:spPr bwMode="auto">
          <a:xfrm>
            <a:off x="8991600" y="2819400"/>
            <a:ext cx="76200" cy="76200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2" name="Oval 78"/>
          <p:cNvSpPr>
            <a:spLocks noChangeAspect="1" noChangeArrowheads="1"/>
          </p:cNvSpPr>
          <p:nvPr/>
        </p:nvSpPr>
        <p:spPr bwMode="auto">
          <a:xfrm>
            <a:off x="2667000" y="4267200"/>
            <a:ext cx="274638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3" name="AutoShape 79"/>
          <p:cNvSpPr>
            <a:spLocks noChangeArrowheads="1"/>
          </p:cNvSpPr>
          <p:nvPr/>
        </p:nvSpPr>
        <p:spPr bwMode="auto">
          <a:xfrm>
            <a:off x="2743200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4" name="Oval 80"/>
          <p:cNvSpPr>
            <a:spLocks noChangeAspect="1" noChangeArrowheads="1"/>
          </p:cNvSpPr>
          <p:nvPr/>
        </p:nvSpPr>
        <p:spPr bwMode="auto">
          <a:xfrm>
            <a:off x="29416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5" name="AutoShape 81"/>
          <p:cNvSpPr>
            <a:spLocks noChangeArrowheads="1"/>
          </p:cNvSpPr>
          <p:nvPr/>
        </p:nvSpPr>
        <p:spPr bwMode="auto">
          <a:xfrm>
            <a:off x="30178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6" name="Oval 82"/>
          <p:cNvSpPr>
            <a:spLocks noChangeAspect="1" noChangeArrowheads="1"/>
          </p:cNvSpPr>
          <p:nvPr/>
        </p:nvSpPr>
        <p:spPr bwMode="auto">
          <a:xfrm>
            <a:off x="3246439" y="4267200"/>
            <a:ext cx="274637" cy="274638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7" name="AutoShape 83"/>
          <p:cNvSpPr>
            <a:spLocks noChangeArrowheads="1"/>
          </p:cNvSpPr>
          <p:nvPr/>
        </p:nvSpPr>
        <p:spPr bwMode="auto">
          <a:xfrm>
            <a:off x="3322638" y="4343400"/>
            <a:ext cx="76200" cy="15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8" name="Oval 84"/>
          <p:cNvSpPr>
            <a:spLocks noChangeAspect="1" noChangeArrowheads="1"/>
          </p:cNvSpPr>
          <p:nvPr/>
        </p:nvSpPr>
        <p:spPr bwMode="auto">
          <a:xfrm>
            <a:off x="2667000" y="3230564"/>
            <a:ext cx="274638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29" name="Oval 85"/>
          <p:cNvSpPr>
            <a:spLocks noChangeAspect="1" noChangeArrowheads="1"/>
          </p:cNvSpPr>
          <p:nvPr/>
        </p:nvSpPr>
        <p:spPr bwMode="auto">
          <a:xfrm>
            <a:off x="29416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30" name="Oval 86"/>
          <p:cNvSpPr>
            <a:spLocks noChangeAspect="1" noChangeArrowheads="1"/>
          </p:cNvSpPr>
          <p:nvPr/>
        </p:nvSpPr>
        <p:spPr bwMode="auto">
          <a:xfrm>
            <a:off x="3246439" y="3230564"/>
            <a:ext cx="274637" cy="274637"/>
          </a:xfrm>
          <a:prstGeom prst="ellipse">
            <a:avLst/>
          </a:prstGeom>
          <a:solidFill>
            <a:srgbClr val="DDB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159831" name="Oval 87"/>
          <p:cNvSpPr>
            <a:spLocks noChangeAspect="1" noChangeArrowheads="1"/>
          </p:cNvSpPr>
          <p:nvPr/>
        </p:nvSpPr>
        <p:spPr bwMode="auto">
          <a:xfrm>
            <a:off x="2286000" y="3611564"/>
            <a:ext cx="274638" cy="2746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Aft>
                <a:spcPct val="0"/>
              </a:spcAft>
              <a:buClr>
                <a:srgbClr val="333399"/>
              </a:buClr>
              <a:buFont typeface="Monotype Sorts"/>
              <a:buChar char="y"/>
            </a:pPr>
            <a:endParaRPr kumimoji="1" lang="en-US" altLang="en-US" sz="4000">
              <a:solidFill>
                <a:srgbClr val="FFFFCC"/>
              </a:solidFill>
            </a:endParaRPr>
          </a:p>
        </p:txBody>
      </p:sp>
      <p:sp>
        <p:nvSpPr>
          <p:cNvPr id="263256" name="AutoShape 88"/>
          <p:cNvSpPr>
            <a:spLocks noChangeArrowheads="1"/>
          </p:cNvSpPr>
          <p:nvPr/>
        </p:nvSpPr>
        <p:spPr bwMode="auto">
          <a:xfrm>
            <a:off x="3733800" y="3505200"/>
            <a:ext cx="1752600" cy="609600"/>
          </a:xfrm>
          <a:prstGeom prst="wedgeRectCallout">
            <a:avLst>
              <a:gd name="adj1" fmla="val -67755"/>
              <a:gd name="adj2" fmla="val 89065"/>
            </a:avLst>
          </a:prstGeom>
          <a:solidFill>
            <a:schemeClr val="bg1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3257" name="Text Box 89"/>
          <p:cNvSpPr txBox="1">
            <a:spLocks noChangeArrowheads="1"/>
          </p:cNvSpPr>
          <p:nvPr/>
        </p:nvSpPr>
        <p:spPr bwMode="auto">
          <a:xfrm>
            <a:off x="3657600" y="3505201"/>
            <a:ext cx="1925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 i="1">
                <a:solidFill>
                  <a:srgbClr val="000000"/>
                </a:solidFill>
              </a:rPr>
              <a:t>Hund’s Rule</a:t>
            </a:r>
            <a:r>
              <a:rPr lang="en-US" altLang="en-US" sz="1200">
                <a:solidFill>
                  <a:srgbClr val="000000"/>
                </a:solidFill>
              </a:rPr>
              <a:t> “maximum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 number of unpaired orbitals”.</a:t>
            </a:r>
          </a:p>
        </p:txBody>
      </p:sp>
      <p:sp>
        <p:nvSpPr>
          <p:cNvPr id="159834" name="Text Box 90"/>
          <p:cNvSpPr txBox="1">
            <a:spLocks noChangeArrowheads="1"/>
          </p:cNvSpPr>
          <p:nvPr/>
        </p:nvSpPr>
        <p:spPr bwMode="auto">
          <a:xfrm>
            <a:off x="1981201" y="6246813"/>
            <a:ext cx="528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hlinkClick r:id="rId4" action="ppaction://hlinksldjump"/>
              </a:rPr>
              <a:t>H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5" action="ppaction://hlinksldjump"/>
              </a:rPr>
              <a:t>He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6" action="ppaction://hlinksldjump"/>
              </a:rPr>
              <a:t>Li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7" action="ppaction://hlinksldjump"/>
              </a:rPr>
              <a:t>C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N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8" action="ppaction://hlinksldjump"/>
              </a:rPr>
              <a:t>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9" action="ppaction://hlinksldjump"/>
              </a:rPr>
              <a:t>Ar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rId10" action="ppaction://hlinksldjump"/>
              </a:rPr>
              <a:t>F</a:t>
            </a:r>
            <a:r>
              <a:rPr lang="en-US" altLang="en-US" sz="2400">
                <a:solidFill>
                  <a:srgbClr val="000000"/>
                </a:solidFill>
              </a:rPr>
              <a:t>    </a:t>
            </a:r>
            <a:r>
              <a:rPr lang="en-US" altLang="en-US" sz="2400">
                <a:solidFill>
                  <a:srgbClr val="000000"/>
                </a:solidFill>
                <a:hlinkClick r:id="rId11" action="ppaction://hlinksldjump"/>
              </a:rPr>
              <a:t>Fe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hlinkClick r:id="" action="ppaction://noaction"/>
              </a:rPr>
              <a:t>La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49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56" grpId="0" animBg="1" autoUpdateAnimBg="0"/>
      <p:bldP spid="263257" grpId="0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Widescreen</PresentationFormat>
  <Paragraphs>361</Paragraphs>
  <Slides>25</Slides>
  <Notes>15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Arial Black</vt:lpstr>
      <vt:lpstr>Calibri</vt:lpstr>
      <vt:lpstr>Comic Sans MS</vt:lpstr>
      <vt:lpstr>Monotype Sorts</vt:lpstr>
      <vt:lpstr>Rockwell</vt:lpstr>
      <vt:lpstr>Symbol</vt:lpstr>
      <vt:lpstr>Times New Roman</vt:lpstr>
      <vt:lpstr>Wingdings</vt:lpstr>
      <vt:lpstr>Contemporary Portrait</vt:lpstr>
      <vt:lpstr>2_Default Design</vt:lpstr>
      <vt:lpstr>Microsoft Photo Editor 3.0 Photo</vt:lpstr>
      <vt:lpstr>Microsoft Word Document</vt:lpstr>
      <vt:lpstr>Example for Na</vt:lpstr>
      <vt:lpstr>PRACTICE EXAMPLE</vt:lpstr>
      <vt:lpstr>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  <vt:lpstr>Periodic Patterns</vt:lpstr>
      <vt:lpstr>Periodic Patterns</vt:lpstr>
      <vt:lpstr>Periodic Patterns</vt:lpstr>
      <vt:lpstr>Periodic Patterns</vt:lpstr>
      <vt:lpstr>Periodic Patterns</vt:lpstr>
      <vt:lpstr>Shorthand Configuration</vt:lpstr>
      <vt:lpstr>Stability</vt:lpstr>
      <vt:lpstr>Stability</vt:lpstr>
      <vt:lpstr>PRACTICE</vt:lpstr>
      <vt:lpstr>Electron Filling in Periodic Table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for Na</dc:title>
  <dc:creator>Susan Phillips</dc:creator>
  <cp:lastModifiedBy>Susan Phillips</cp:lastModifiedBy>
  <cp:revision>1</cp:revision>
  <dcterms:created xsi:type="dcterms:W3CDTF">2016-02-04T21:03:20Z</dcterms:created>
  <dcterms:modified xsi:type="dcterms:W3CDTF">2016-02-04T21:03:58Z</dcterms:modified>
</cp:coreProperties>
</file>