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4" r:id="rId3"/>
    <p:sldId id="370" r:id="rId4"/>
    <p:sldId id="371" r:id="rId5"/>
    <p:sldId id="259" r:id="rId6"/>
    <p:sldId id="313" r:id="rId7"/>
    <p:sldId id="314" r:id="rId8"/>
    <p:sldId id="260" r:id="rId9"/>
    <p:sldId id="329" r:id="rId10"/>
    <p:sldId id="365" r:id="rId11"/>
    <p:sldId id="337" r:id="rId12"/>
    <p:sldId id="332" r:id="rId13"/>
    <p:sldId id="275" r:id="rId14"/>
    <p:sldId id="276" r:id="rId15"/>
    <p:sldId id="315" r:id="rId16"/>
    <p:sldId id="357" r:id="rId17"/>
    <p:sldId id="366" r:id="rId18"/>
    <p:sldId id="372" r:id="rId19"/>
    <p:sldId id="373" r:id="rId20"/>
    <p:sldId id="374" r:id="rId21"/>
    <p:sldId id="375" r:id="rId22"/>
    <p:sldId id="369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72421" cy="46498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5"/>
            <a:ext cx="2972421" cy="46498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A48C6A0A-9346-49A5-AE7A-A4E68D0B3E2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824"/>
            <a:ext cx="2972421" cy="46498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824"/>
            <a:ext cx="2972421" cy="46498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FD3F6113-F535-4DDD-9975-968D9877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2.66667" units="1/cm"/>
          <inkml:channelProperty channel="T" name="resolution" value="1" units="1/dev"/>
        </inkml:channelProperties>
      </inkml:inkSource>
      <inkml:timestamp xml:id="ts0" timeString="2016-08-01T15:35:25.2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9CC39F-1D3A-4147-917E-A9BD520D3945}" emma:medium="tactile" emma:mode="ink">
          <msink:context xmlns:msink="http://schemas.microsoft.com/ink/2010/main" type="writingRegion" rotatedBoundingBox="21253,7205 21268,7205 21268,7220 21253,7220"/>
        </emma:interpretation>
      </emma:emma>
    </inkml:annotationXML>
    <inkml:traceGroup>
      <inkml:annotationXML>
        <emma:emma xmlns:emma="http://www.w3.org/2003/04/emma" version="1.0">
          <emma:interpretation id="{21604093-8A57-4D73-AB45-F5418E07F2B4}" emma:medium="tactile" emma:mode="ink">
            <msink:context xmlns:msink="http://schemas.microsoft.com/ink/2010/main" type="paragraph" rotatedBoundingBox="21253,7205 21268,7205 21268,7220 21253,72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19B1D7D-139A-471B-B50E-6D197B23550F}" emma:medium="tactile" emma:mode="ink">
              <msink:context xmlns:msink="http://schemas.microsoft.com/ink/2010/main" type="line" rotatedBoundingBox="21253,7205 21268,7205 21268,7220 21253,7220"/>
            </emma:interpretation>
          </emma:emma>
        </inkml:annotationXML>
        <inkml:traceGroup>
          <inkml:annotationXML>
            <emma:emma xmlns:emma="http://www.w3.org/2003/04/emma" version="1.0">
              <emma:interpretation id="{3A7174E9-70C9-4E25-BEAB-105CCE04AA69}" emma:medium="tactile" emma:mode="ink">
                <msink:context xmlns:msink="http://schemas.microsoft.com/ink/2010/main" type="inkWord" rotatedBoundingBox="21253,7205 21268,7205 21268,7220 21253,722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2.66667" units="1/cm"/>
          <inkml:channelProperty channel="T" name="resolution" value="1" units="1/dev"/>
        </inkml:channelProperties>
      </inkml:inkSource>
      <inkml:timestamp xml:id="ts0" timeString="2016-08-01T14:32:25.1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891C01-E431-4DD4-9883-BCE41774C7EF}" emma:medium="tactile" emma:mode="ink">
          <msink:context xmlns:msink="http://schemas.microsoft.com/ink/2010/main" type="writingRegion" rotatedBoundingBox="4613,3913 6805,3913 6805,4472 4613,4472"/>
        </emma:interpretation>
      </emma:emma>
    </inkml:annotationXML>
    <inkml:traceGroup>
      <inkml:annotationXML>
        <emma:emma xmlns:emma="http://www.w3.org/2003/04/emma" version="1.0">
          <emma:interpretation id="{21D1159B-B46E-4D09-B758-54AE4CFE4ED9}" emma:medium="tactile" emma:mode="ink">
            <msink:context xmlns:msink="http://schemas.microsoft.com/ink/2010/main" type="paragraph" rotatedBoundingBox="4613,3913 6805,3913 6805,4472 4613,44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B0787B5-BC93-4E11-A334-44944384B609}" emma:medium="tactile" emma:mode="ink">
              <msink:context xmlns:msink="http://schemas.microsoft.com/ink/2010/main" type="line" rotatedBoundingBox="4613,3913 6805,3913 6805,4472 4613,4472"/>
            </emma:interpretation>
          </emma:emma>
        </inkml:annotationXML>
        <inkml:traceGroup>
          <inkml:annotationXML>
            <emma:emma xmlns:emma="http://www.w3.org/2003/04/emma" version="1.0">
              <emma:interpretation id="{BFACE8BD-9894-4515-9EB6-741A32F11A79}" emma:medium="tactile" emma:mode="ink">
                <msink:context xmlns:msink="http://schemas.microsoft.com/ink/2010/main" type="inkWord" rotatedBoundingBox="6790,3913 6805,3913 6805,3928 6790,3928"/>
              </emma:interpretation>
              <emma:one-of disjunction-type="recognition" id="oneOf0">
                <emma:interpretation id="interp0" emma:lang="en-US" emma:confidence="0">
                  <emma:literal>:</emma:literal>
                </emma:interpretation>
                <emma:interpretation id="interp1" emma:lang="en-US" emma:confidence="0">
                  <emma:literal>!</emma:literal>
                </emma:interpretation>
                <emma:interpretation id="interp2" emma:lang="en-US" emma:confidence="0">
                  <emma:literal>=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|</emma:literal>
                </emma:interpretation>
              </emma:one-of>
            </emma:emma>
          </inkml:annotationXML>
          <inkml:trace contextRef="#ctx0" brushRef="#br0">0 0 0</inkml:trace>
          <inkml:trace contextRef="#ctx0" brushRef="#br0" timeOffset="7416.6">-2177 544 0,'0'0'31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4820"/>
          </a:xfrm>
          <a:prstGeom prst="rect">
            <a:avLst/>
          </a:prstGeom>
        </p:spPr>
        <p:txBody>
          <a:bodyPr vert="horz" lIns="92719" tIns="46359" rIns="92719" bIns="463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64820"/>
          </a:xfrm>
          <a:prstGeom prst="rect">
            <a:avLst/>
          </a:prstGeom>
        </p:spPr>
        <p:txBody>
          <a:bodyPr vert="horz" lIns="92719" tIns="46359" rIns="92719" bIns="46359" rtlCol="0"/>
          <a:lstStyle>
            <a:lvl1pPr algn="r">
              <a:defRPr sz="1200"/>
            </a:lvl1pPr>
          </a:lstStyle>
          <a:p>
            <a:fld id="{AE2C7D7E-BB7F-4953-892D-31BF2EA0846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19" tIns="46359" rIns="92719" bIns="463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2"/>
            <a:ext cx="5486400" cy="4183380"/>
          </a:xfrm>
          <a:prstGeom prst="rect">
            <a:avLst/>
          </a:prstGeom>
        </p:spPr>
        <p:txBody>
          <a:bodyPr vert="horz" lIns="92719" tIns="46359" rIns="92719" bIns="463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19" tIns="46359" rIns="92719" bIns="463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7"/>
            <a:ext cx="2971800" cy="464820"/>
          </a:xfrm>
          <a:prstGeom prst="rect">
            <a:avLst/>
          </a:prstGeom>
        </p:spPr>
        <p:txBody>
          <a:bodyPr vert="horz" lIns="92719" tIns="46359" rIns="92719" bIns="46359" rtlCol="0" anchor="b"/>
          <a:lstStyle>
            <a:lvl1pPr algn="r">
              <a:defRPr sz="1200"/>
            </a:lvl1pPr>
          </a:lstStyle>
          <a:p>
            <a:fld id="{E0D77381-B259-478A-8909-2C642997A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https://www.youtube.com/watch?v=WQTsue0lKBk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42BBE-7AA1-43CD-AFA6-DBCA69DA7F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B5A5439-1CC9-4DB1-8499-FF703988559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-gQLqv9f4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QTsue0lKB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lipsscientificmethods.weebl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971800"/>
            <a:ext cx="1981200" cy="1828800"/>
          </a:xfrm>
        </p:spPr>
        <p:txBody>
          <a:bodyPr/>
          <a:lstStyle/>
          <a:p>
            <a:r>
              <a:rPr lang="en-US" dirty="0" smtClean="0"/>
              <a:t>Mrs. Phillips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6324600" cy="1828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/>
              <a:t>1 resources</a:t>
            </a:r>
          </a:p>
        </p:txBody>
      </p:sp>
    </p:spTree>
    <p:extLst>
      <p:ext uri="{BB962C8B-B14F-4D97-AF65-F5344CB8AC3E}">
        <p14:creationId xmlns:p14="http://schemas.microsoft.com/office/powerpoint/2010/main" val="2738805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Entry</a:t>
            </a:r>
            <a:r>
              <a:rPr lang="en-US" sz="3200" dirty="0" smtClean="0"/>
              <a:t>:</a:t>
            </a:r>
            <a:endParaRPr lang="en-US" sz="3200" b="1" u="sng" dirty="0"/>
          </a:p>
          <a:p>
            <a:pPr lvl="1"/>
            <a:r>
              <a:rPr lang="en-US" sz="2800" dirty="0" smtClean="0"/>
              <a:t>Pick up papers from your class’s table</a:t>
            </a:r>
          </a:p>
          <a:p>
            <a:pPr lvl="1"/>
            <a:r>
              <a:rPr lang="en-US" sz="2800" dirty="0" smtClean="0"/>
              <a:t>Sit </a:t>
            </a:r>
            <a:r>
              <a:rPr lang="en-US" sz="2800" dirty="0"/>
              <a:t>in YOUR assigned </a:t>
            </a:r>
            <a:r>
              <a:rPr lang="en-US" sz="2800" dirty="0" smtClean="0"/>
              <a:t>seat (will be assigned tomorrow)</a:t>
            </a:r>
            <a:endParaRPr lang="en-US" sz="2800" dirty="0"/>
          </a:p>
          <a:p>
            <a:pPr lvl="1"/>
            <a:r>
              <a:rPr lang="en-US" sz="2800" dirty="0" smtClean="0"/>
              <a:t>Write down due dates from Daily Agenda (will </a:t>
            </a:r>
            <a:r>
              <a:rPr lang="en-US" sz="2800" b="1" u="sng" dirty="0" smtClean="0"/>
              <a:t>NOT </a:t>
            </a:r>
            <a:r>
              <a:rPr lang="en-US" sz="2800" dirty="0" smtClean="0"/>
              <a:t>be posted on blog). Begin QUIETLY working </a:t>
            </a:r>
            <a:r>
              <a:rPr lang="en-US" sz="2800" dirty="0"/>
              <a:t>on </a:t>
            </a:r>
            <a:r>
              <a:rPr lang="en-US" sz="2800" dirty="0" smtClean="0"/>
              <a:t>any Warm Up questions given.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Tardy </a:t>
            </a:r>
            <a:r>
              <a:rPr lang="en-US" sz="2800" dirty="0"/>
              <a:t>– If the door is closed and locked, you are tardy. </a:t>
            </a:r>
            <a:r>
              <a:rPr lang="en-US" sz="2800" dirty="0" smtClean="0"/>
              <a:t>If there is not a hall pass from a teacher or admin, y</a:t>
            </a:r>
            <a:r>
              <a:rPr lang="en-US" sz="2800" dirty="0" smtClean="0"/>
              <a:t>ou will either lose SAP points (discussed later today) </a:t>
            </a:r>
            <a:r>
              <a:rPr lang="en-US" sz="2800" b="1" dirty="0" smtClean="0"/>
              <a:t>OR</a:t>
            </a:r>
            <a:r>
              <a:rPr lang="en-US" sz="2800" dirty="0" smtClean="0"/>
              <a:t> given a detention </a:t>
            </a:r>
            <a:r>
              <a:rPr lang="en-US" sz="2800" b="1" dirty="0" smtClean="0"/>
              <a:t>OR</a:t>
            </a:r>
            <a:r>
              <a:rPr lang="en-US" sz="2800" dirty="0" smtClean="0"/>
              <a:t> </a:t>
            </a:r>
            <a:r>
              <a:rPr lang="en-US" sz="2800" dirty="0"/>
              <a:t>receive a </a:t>
            </a:r>
            <a:r>
              <a:rPr lang="en-US" sz="2800" dirty="0" smtClean="0"/>
              <a:t>referral (my discretion!)</a:t>
            </a:r>
          </a:p>
          <a:p>
            <a:pPr lvl="1"/>
            <a:r>
              <a:rPr lang="en-US" sz="2800" b="1" u="sng" dirty="0" smtClean="0"/>
              <a:t>3</a:t>
            </a:r>
            <a:r>
              <a:rPr lang="en-US" sz="2800" b="1" u="sng" baseline="30000" dirty="0" smtClean="0"/>
              <a:t>rd</a:t>
            </a:r>
            <a:r>
              <a:rPr lang="en-US" sz="2800" b="1" u="sng" dirty="0" smtClean="0"/>
              <a:t> block</a:t>
            </a:r>
            <a:r>
              <a:rPr lang="en-US" sz="2800" b="1" dirty="0" smtClean="0"/>
              <a:t>- </a:t>
            </a:r>
            <a:r>
              <a:rPr lang="en-US" sz="2800" dirty="0" smtClean="0"/>
              <a:t>Wait outside the door after A lunch until I unlock the door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31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719070"/>
            <a:ext cx="8484092" cy="4757929"/>
          </a:xfrm>
        </p:spPr>
        <p:txBody>
          <a:bodyPr>
            <a:noAutofit/>
          </a:bodyPr>
          <a:lstStyle/>
          <a:p>
            <a:r>
              <a:rPr lang="en-US" sz="3000" dirty="0"/>
              <a:t>Write the statements and fill in the blanks.</a:t>
            </a:r>
          </a:p>
          <a:p>
            <a:r>
              <a:rPr lang="en-US" sz="3000" dirty="0"/>
              <a:t>Raise your hand when you have finished.</a:t>
            </a:r>
            <a:endParaRPr lang="en-US" dirty="0"/>
          </a:p>
          <a:p>
            <a:endParaRPr lang="en-US" dirty="0"/>
          </a:p>
          <a:p>
            <a:r>
              <a:rPr lang="en-US" sz="3600" b="1" dirty="0"/>
              <a:t>This semester I will _____________</a:t>
            </a:r>
          </a:p>
          <a:p>
            <a:r>
              <a:rPr lang="en-US" sz="3600" b="1" dirty="0"/>
              <a:t>I am looking forward to ________ in this class </a:t>
            </a:r>
          </a:p>
          <a:p>
            <a:r>
              <a:rPr lang="en-US" sz="3600" b="1" dirty="0"/>
              <a:t>My education is important to me because 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WARM-UP/Do </a:t>
            </a:r>
            <a:r>
              <a:rPr lang="en-US" dirty="0"/>
              <a:t>now </a:t>
            </a:r>
            <a:r>
              <a:rPr lang="en-US" dirty="0" smtClean="0"/>
              <a:t>– </a:t>
            </a:r>
            <a:r>
              <a:rPr lang="en-US" dirty="0" smtClean="0"/>
              <a:t>To</a:t>
            </a:r>
            <a:r>
              <a:rPr lang="en-US" dirty="0" smtClean="0"/>
              <a:t>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7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38600" cy="4724400"/>
          </a:xfrm>
        </p:spPr>
        <p:txBody>
          <a:bodyPr>
            <a:normAutofit fontScale="70000" lnSpcReduction="2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/>
              <a:t>Scientific calculator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3 ring binder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ALWAYS have: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General resources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Notes, labs, &amp; quizzes form previous unit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Notes labs, &amp; quizzes from current unit</a:t>
            </a:r>
          </a:p>
          <a:p>
            <a:r>
              <a:rPr lang="en-US" i="1" dirty="0"/>
              <a:t>Optional</a:t>
            </a:r>
            <a:r>
              <a:rPr lang="en-US" dirty="0"/>
              <a:t>: Markers, highlighters, color pencils, etc. </a:t>
            </a:r>
          </a:p>
          <a:p>
            <a:r>
              <a:rPr lang="en-US" i="1" dirty="0" smtClean="0"/>
              <a:t>*I do not check HW every day. It will NOT be announced! You must ALWAYS have the current unit’s assignments with you each and every day!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pic>
        <p:nvPicPr>
          <p:cNvPr id="4098" name="Picture 2" descr="http://ecx.images-amazon.com/images/I/41rtJg2wgXL._SX300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4606290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3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/>
              <a:t>Restroom policies</a:t>
            </a:r>
          </a:p>
          <a:p>
            <a:pPr lvl="1"/>
            <a:r>
              <a:rPr lang="en-US" sz="2800" dirty="0"/>
              <a:t>You should use the restroom </a:t>
            </a:r>
            <a:r>
              <a:rPr lang="en-US" sz="2800" b="1" u="sng" dirty="0"/>
              <a:t>BEFORE class</a:t>
            </a:r>
          </a:p>
          <a:p>
            <a:pPr lvl="1"/>
            <a:r>
              <a:rPr lang="en-US" sz="2800" dirty="0"/>
              <a:t>NO ONE may leave the room during the first or last </a:t>
            </a:r>
            <a:r>
              <a:rPr lang="en-US" sz="2800" dirty="0" smtClean="0"/>
              <a:t>10 </a:t>
            </a:r>
            <a:r>
              <a:rPr lang="en-US" sz="2800" dirty="0"/>
              <a:t>minutes of the class period OR during instruction </a:t>
            </a:r>
            <a:r>
              <a:rPr lang="en-US" sz="2800" dirty="0" smtClean="0"/>
              <a:t>time, so DON’T ASK!</a:t>
            </a:r>
            <a:endParaRPr lang="en-US" sz="2800" dirty="0"/>
          </a:p>
          <a:p>
            <a:pPr lvl="1"/>
            <a:r>
              <a:rPr lang="en-US" sz="2800" i="1" dirty="0"/>
              <a:t>Disclaimer</a:t>
            </a:r>
            <a:r>
              <a:rPr lang="en-US" sz="2800" dirty="0"/>
              <a:t>: You may only use the restroom </a:t>
            </a:r>
            <a:r>
              <a:rPr lang="en-US" sz="2800" b="1" u="sng" dirty="0"/>
              <a:t>9</a:t>
            </a:r>
            <a:r>
              <a:rPr lang="en-US" sz="2800" dirty="0"/>
              <a:t> times per semester. You must fill out your bathroom card and have it signed by the teacher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procedures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12760"/>
              </p:ext>
            </p:extLst>
          </p:nvPr>
        </p:nvGraphicFramePr>
        <p:xfrm>
          <a:off x="5257800" y="6629400"/>
          <a:ext cx="833120" cy="3230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7160">
                <a:tc gridSpan="4"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511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224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24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224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224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224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660746" y="1408849"/>
              <a:ext cx="784080" cy="196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8866" y="1396969"/>
                <a:ext cx="807840" cy="2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880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Autofit/>
          </a:bodyPr>
          <a:lstStyle/>
          <a:p>
            <a:r>
              <a:rPr lang="en-US" sz="2400" u="sng" dirty="0"/>
              <a:t>Exiting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DO NOT pack up before instructed to do so</a:t>
            </a:r>
          </a:p>
          <a:p>
            <a:pPr lvl="1"/>
            <a:r>
              <a:rPr lang="en-US" sz="2400" dirty="0"/>
              <a:t>Make sure your area is </a:t>
            </a:r>
            <a:r>
              <a:rPr lang="en-US" sz="2400" u="sng" dirty="0"/>
              <a:t>clean</a:t>
            </a:r>
            <a:r>
              <a:rPr lang="en-US" sz="2400" dirty="0"/>
              <a:t>! Leave the classroom better than you found it</a:t>
            </a:r>
          </a:p>
          <a:p>
            <a:pPr lvl="1"/>
            <a:r>
              <a:rPr lang="en-US" sz="2400" dirty="0"/>
              <a:t>Sit SILENTLY and wait to be dismissed</a:t>
            </a:r>
          </a:p>
          <a:p>
            <a:r>
              <a:rPr lang="en-US" sz="2400" u="sng" dirty="0"/>
              <a:t>Exit Tickets:</a:t>
            </a:r>
          </a:p>
          <a:p>
            <a:pPr lvl="1"/>
            <a:r>
              <a:rPr lang="en-US" sz="2400" dirty="0" smtClean="0"/>
              <a:t>Will be done some of the days</a:t>
            </a:r>
            <a:endParaRPr lang="en-US" sz="2400" dirty="0"/>
          </a:p>
          <a:p>
            <a:pPr lvl="1"/>
            <a:r>
              <a:rPr lang="en-US" sz="2400" dirty="0"/>
              <a:t>~5 minutes to answer questions from the day’s lesson; go over answers; share </a:t>
            </a:r>
            <a:r>
              <a:rPr lang="en-US" sz="2400" dirty="0" smtClean="0"/>
              <a:t>scores</a:t>
            </a:r>
          </a:p>
          <a:p>
            <a:pPr lvl="1"/>
            <a:endParaRPr lang="en-US" sz="2400" dirty="0"/>
          </a:p>
          <a:p>
            <a:pPr lvl="1"/>
            <a:r>
              <a:rPr lang="en-US" sz="2400" i="1" dirty="0" smtClean="0"/>
              <a:t>*Discuss usatestprep.com and/or </a:t>
            </a:r>
            <a:r>
              <a:rPr lang="en-US" sz="2400" i="1" dirty="0" err="1" smtClean="0"/>
              <a:t>webassign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procedures</a:t>
            </a:r>
          </a:p>
        </p:txBody>
      </p:sp>
    </p:spTree>
    <p:extLst>
      <p:ext uri="{BB962C8B-B14F-4D97-AF65-F5344CB8AC3E}">
        <p14:creationId xmlns:p14="http://schemas.microsoft.com/office/powerpoint/2010/main" val="32028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1/5 </a:t>
            </a:r>
            <a:r>
              <a:rPr lang="en-US" sz="2800" dirty="0"/>
              <a:t>– Completed &amp; signed parent </a:t>
            </a:r>
            <a:r>
              <a:rPr lang="en-US" sz="2800" dirty="0" smtClean="0"/>
              <a:t>Syllabus; Safety contract; info forms </a:t>
            </a:r>
            <a:endParaRPr lang="en-US" sz="2800" dirty="0"/>
          </a:p>
          <a:p>
            <a:r>
              <a:rPr lang="en-US" sz="2800" dirty="0" smtClean="0"/>
              <a:t>1/9 </a:t>
            </a:r>
            <a:r>
              <a:rPr lang="en-US" sz="2800" dirty="0"/>
              <a:t>– </a:t>
            </a:r>
            <a:r>
              <a:rPr lang="en-US" sz="2800" dirty="0" smtClean="0"/>
              <a:t>Deductions on SAP passes begin</a:t>
            </a:r>
          </a:p>
          <a:p>
            <a:r>
              <a:rPr lang="en-US" sz="2800" dirty="0" smtClean="0"/>
              <a:t>So….what is a SAP (Safety and Procedure Pass)?</a:t>
            </a:r>
            <a:endParaRPr lang="en-US" sz="2800" dirty="0"/>
          </a:p>
          <a:p>
            <a:pPr marL="45720" indent="0">
              <a:buNone/>
            </a:pPr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 To remember</a:t>
            </a:r>
          </a:p>
        </p:txBody>
      </p:sp>
    </p:spTree>
    <p:extLst>
      <p:ext uri="{BB962C8B-B14F-4D97-AF65-F5344CB8AC3E}">
        <p14:creationId xmlns:p14="http://schemas.microsoft.com/office/powerpoint/2010/main" val="13898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https://www.youtube.com/watch?v=l-gQLqv9f4o</a:t>
            </a:r>
            <a:r>
              <a:rPr lang="en-US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 President </a:t>
            </a:r>
          </a:p>
        </p:txBody>
      </p:sp>
    </p:spTree>
    <p:extLst>
      <p:ext uri="{BB962C8B-B14F-4D97-AF65-F5344CB8AC3E}">
        <p14:creationId xmlns:p14="http://schemas.microsoft.com/office/powerpoint/2010/main" val="40422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757928"/>
          </a:xfrm>
        </p:spPr>
        <p:txBody>
          <a:bodyPr/>
          <a:lstStyle/>
          <a:p>
            <a:r>
              <a:rPr lang="en-US" dirty="0"/>
              <a:t>Essential study of matter and its interactions</a:t>
            </a:r>
          </a:p>
          <a:p>
            <a:r>
              <a:rPr lang="en-US" dirty="0"/>
              <a:t>Includes physical change, chemical changes, and the energy flow associated with them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Chemistry?</a:t>
            </a:r>
          </a:p>
        </p:txBody>
      </p:sp>
      <p:pic>
        <p:nvPicPr>
          <p:cNvPr id="2054" name="Picture 6" descr="Image result for chemist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14600"/>
            <a:ext cx="4281809" cy="253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79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Claims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scientists communicate? </a:t>
            </a:r>
          </a:p>
          <a:p>
            <a:r>
              <a:rPr lang="en-US" dirty="0"/>
              <a:t>How do you know whether or now a scientists’ work is credible? </a:t>
            </a:r>
          </a:p>
          <a:p>
            <a:r>
              <a:rPr lang="en-US" dirty="0"/>
              <a:t>YOU are scientists!</a:t>
            </a:r>
          </a:p>
          <a:p>
            <a:pPr lvl="1"/>
            <a:r>
              <a:rPr lang="en-US" dirty="0"/>
              <a:t>Must learn how to explain and defend knowledge </a:t>
            </a:r>
          </a:p>
        </p:txBody>
      </p:sp>
      <p:pic>
        <p:nvPicPr>
          <p:cNvPr id="4098" name="Picture 2" descr="Image result for ethnic scientis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198" y="2133600"/>
            <a:ext cx="4265676" cy="286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10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Claims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Answer questions with evidence and reasoning</a:t>
            </a:r>
          </a:p>
          <a:p>
            <a:r>
              <a:rPr lang="en-US" dirty="0"/>
              <a:t>CER Method:</a:t>
            </a:r>
          </a:p>
          <a:p>
            <a:pPr lvl="1"/>
            <a:r>
              <a:rPr lang="en-US" u="sng" dirty="0"/>
              <a:t>Claim</a:t>
            </a:r>
            <a:r>
              <a:rPr lang="en-US" dirty="0"/>
              <a:t> – answer to the question</a:t>
            </a:r>
          </a:p>
          <a:p>
            <a:pPr lvl="1"/>
            <a:r>
              <a:rPr lang="en-US" u="sng" dirty="0"/>
              <a:t>Evidence</a:t>
            </a:r>
            <a:r>
              <a:rPr lang="en-US" dirty="0"/>
              <a:t> – collected data</a:t>
            </a:r>
          </a:p>
          <a:p>
            <a:pPr lvl="1"/>
            <a:r>
              <a:rPr lang="en-US" u="sng" dirty="0"/>
              <a:t>Reasoning</a:t>
            </a:r>
            <a:r>
              <a:rPr lang="en-US" dirty="0"/>
              <a:t> – logical connection between the claim and the evidence</a:t>
            </a:r>
          </a:p>
          <a:p>
            <a:r>
              <a:rPr lang="en-US" dirty="0"/>
              <a:t>Example: </a:t>
            </a:r>
            <a:r>
              <a:rPr lang="en-US" dirty="0">
                <a:hlinkClick r:id="rId3"/>
              </a:rPr>
              <a:t>Alien?</a:t>
            </a:r>
            <a:endParaRPr lang="en-US" dirty="0"/>
          </a:p>
        </p:txBody>
      </p:sp>
      <p:pic>
        <p:nvPicPr>
          <p:cNvPr id="3074" name="Picture 2" descr="Image result for scientific eviden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74504"/>
            <a:ext cx="4038600" cy="311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0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626855"/>
              </p:ext>
            </p:extLst>
          </p:nvPr>
        </p:nvGraphicFramePr>
        <p:xfrm>
          <a:off x="381000" y="1719263"/>
          <a:ext cx="8407400" cy="48339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5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8422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baseline="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Period seating chart</a:t>
            </a:r>
          </a:p>
        </p:txBody>
      </p:sp>
    </p:spTree>
    <p:extLst>
      <p:ext uri="{BB962C8B-B14F-4D97-AF65-F5344CB8AC3E}">
        <p14:creationId xmlns:p14="http://schemas.microsoft.com/office/powerpoint/2010/main" val="1226478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Claims – Using 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724400" cy="518464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Question</a:t>
            </a:r>
            <a:r>
              <a:rPr lang="en-US" dirty="0"/>
              <a:t>: Are you born with a defined intelligence level?</a:t>
            </a:r>
          </a:p>
          <a:p>
            <a:r>
              <a:rPr lang="en-US" b="1" dirty="0"/>
              <a:t>Task</a:t>
            </a:r>
            <a:r>
              <a:rPr lang="en-US" dirty="0"/>
              <a:t>: Use the CER method and the </a:t>
            </a:r>
            <a:r>
              <a:rPr lang="en-US" dirty="0" smtClean="0"/>
              <a:t>video</a:t>
            </a:r>
            <a:r>
              <a:rPr lang="en-US" dirty="0" smtClean="0"/>
              <a:t> </a:t>
            </a:r>
            <a:r>
              <a:rPr lang="en-US" dirty="0"/>
              <a:t>provided to answer the question </a:t>
            </a:r>
          </a:p>
          <a:p>
            <a:r>
              <a:rPr lang="en-US" dirty="0"/>
              <a:t>Be sure to do the following:</a:t>
            </a:r>
          </a:p>
          <a:p>
            <a:pPr lvl="1"/>
            <a:r>
              <a:rPr lang="en-US" dirty="0"/>
              <a:t>Answer the question</a:t>
            </a:r>
          </a:p>
          <a:p>
            <a:pPr lvl="1"/>
            <a:r>
              <a:rPr lang="en-US" dirty="0"/>
              <a:t>Use </a:t>
            </a:r>
            <a:r>
              <a:rPr lang="en-US" dirty="0" smtClean="0"/>
              <a:t>MORE THAN ONE piece </a:t>
            </a:r>
            <a:r>
              <a:rPr lang="en-US" dirty="0"/>
              <a:t>of scientific data to support YOUR answer</a:t>
            </a:r>
          </a:p>
          <a:p>
            <a:pPr lvl="1"/>
            <a:r>
              <a:rPr lang="en-US" dirty="0"/>
              <a:t>Justify your answer with evidence; explain why the data counts as evidence using scientific language</a:t>
            </a:r>
          </a:p>
        </p:txBody>
      </p:sp>
      <p:pic>
        <p:nvPicPr>
          <p:cNvPr id="2050" name="Picture 2" descr="Image result for malleable intelligen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2057400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0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Room Diagram</a:t>
            </a:r>
          </a:p>
          <a:p>
            <a:r>
              <a:rPr lang="en-US" sz="2800" dirty="0" smtClean="0"/>
              <a:t>Safety Video</a:t>
            </a:r>
          </a:p>
          <a:p>
            <a:r>
              <a:rPr lang="en-US" sz="2800" dirty="0" smtClean="0"/>
              <a:t>Safety Rules and Symbols</a:t>
            </a:r>
          </a:p>
          <a:p>
            <a:r>
              <a:rPr lang="en-US" sz="2800" dirty="0" smtClean="0"/>
              <a:t>Safety Questions</a:t>
            </a:r>
          </a:p>
          <a:p>
            <a:r>
              <a:rPr lang="en-US" sz="2800" dirty="0" smtClean="0"/>
              <a:t>*We will get books from the bookroom on Friday and begin Unit 1</a:t>
            </a:r>
          </a:p>
          <a:p>
            <a:endParaRPr lang="en-US" dirty="0"/>
          </a:p>
          <a:p>
            <a:r>
              <a:rPr lang="en-US" sz="3200" i="1" dirty="0" smtClean="0"/>
              <a:t>NOW IT’S YOUR TURN…ANY QUESTIONS? </a:t>
            </a:r>
            <a:endParaRPr lang="en-US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Safety- Today and ½ of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8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APPLICABLE: Pre </a:t>
            </a:r>
            <a:r>
              <a:rPr lang="en-US" dirty="0"/>
              <a:t>SLO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45 minutes, 28 questions</a:t>
            </a:r>
          </a:p>
          <a:p>
            <a:endParaRPr lang="en-US" dirty="0"/>
          </a:p>
          <a:p>
            <a:r>
              <a:rPr lang="en-US" dirty="0"/>
              <a:t>Clear your desk of everything except a calculator</a:t>
            </a:r>
          </a:p>
          <a:p>
            <a:pPr lvl="1"/>
            <a:r>
              <a:rPr lang="en-US" dirty="0"/>
              <a:t>Will be provided with a scratch sheet of paper + resource sheet</a:t>
            </a:r>
          </a:p>
          <a:p>
            <a:r>
              <a:rPr lang="en-US" dirty="0"/>
              <a:t>Submitted via </a:t>
            </a:r>
            <a:r>
              <a:rPr lang="en-US" dirty="0" err="1"/>
              <a:t>iRespond</a:t>
            </a:r>
            <a:r>
              <a:rPr lang="en-US" dirty="0"/>
              <a:t> remotes</a:t>
            </a:r>
          </a:p>
          <a:p>
            <a:pPr lvl="1"/>
            <a:r>
              <a:rPr lang="en-US" dirty="0"/>
              <a:t>Log in; answer ALL questions</a:t>
            </a:r>
          </a:p>
          <a:p>
            <a:pPr lvl="1"/>
            <a:r>
              <a:rPr lang="en-US" dirty="0"/>
              <a:t>If you get logged out, simply log back in using your ID number</a:t>
            </a:r>
          </a:p>
          <a:p>
            <a:endParaRPr lang="en-US" dirty="0"/>
          </a:p>
          <a:p>
            <a:r>
              <a:rPr lang="en-US" dirty="0"/>
              <a:t>Finished?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Turn OFF the </a:t>
            </a:r>
            <a:r>
              <a:rPr lang="en-US" dirty="0" err="1"/>
              <a:t>iRespond</a:t>
            </a:r>
            <a:r>
              <a:rPr lang="en-US" dirty="0"/>
              <a:t> remote; return ALL supplies to the front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Pick up the worksheet for today’s lesson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Once your SLO has been turned in, you may listen to music while you work silently until everyone is finished </a:t>
            </a:r>
          </a:p>
        </p:txBody>
      </p:sp>
    </p:spTree>
    <p:extLst>
      <p:ext uri="{BB962C8B-B14F-4D97-AF65-F5344CB8AC3E}">
        <p14:creationId xmlns:p14="http://schemas.microsoft.com/office/powerpoint/2010/main" val="162672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458481"/>
              </p:ext>
            </p:extLst>
          </p:nvPr>
        </p:nvGraphicFramePr>
        <p:xfrm>
          <a:off x="381000" y="1719263"/>
          <a:ext cx="8407400" cy="48339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5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8422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baseline="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Period seating chart</a:t>
            </a:r>
          </a:p>
        </p:txBody>
      </p:sp>
    </p:spTree>
    <p:extLst>
      <p:ext uri="{BB962C8B-B14F-4D97-AF65-F5344CB8AC3E}">
        <p14:creationId xmlns:p14="http://schemas.microsoft.com/office/powerpoint/2010/main" val="46659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91484"/>
              </p:ext>
            </p:extLst>
          </p:nvPr>
        </p:nvGraphicFramePr>
        <p:xfrm>
          <a:off x="381000" y="1719263"/>
          <a:ext cx="8407400" cy="48339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5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8422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baseline="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Period seating chart</a:t>
            </a:r>
          </a:p>
        </p:txBody>
      </p:sp>
    </p:spTree>
    <p:extLst>
      <p:ext uri="{BB962C8B-B14F-4D97-AF65-F5344CB8AC3E}">
        <p14:creationId xmlns:p14="http://schemas.microsoft.com/office/powerpoint/2010/main" val="261986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562"/>
            <a:ext cx="8534400" cy="1265238"/>
          </a:xfrm>
        </p:spPr>
        <p:txBody>
          <a:bodyPr>
            <a:noAutofit/>
          </a:bodyPr>
          <a:lstStyle/>
          <a:p>
            <a:r>
              <a:rPr lang="en-US" sz="2400" dirty="0"/>
              <a:t>Fill </a:t>
            </a:r>
            <a:r>
              <a:rPr lang="en-US" sz="2400" dirty="0" smtClean="0"/>
              <a:t>in </a:t>
            </a:r>
            <a:r>
              <a:rPr lang="en-US" sz="2400" dirty="0"/>
              <a:t>the following on your notecard</a:t>
            </a:r>
            <a:r>
              <a:rPr lang="en-US" sz="2400" dirty="0" smtClean="0"/>
              <a:t>:        </a:t>
            </a:r>
            <a:r>
              <a:rPr lang="en-US" sz="2000" i="1" dirty="0" smtClean="0"/>
              <a:t>(*or fill in form)</a:t>
            </a:r>
            <a:endParaRPr lang="en-US" sz="20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757627"/>
              </p:ext>
            </p:extLst>
          </p:nvPr>
        </p:nvGraphicFramePr>
        <p:xfrm>
          <a:off x="228600" y="1676400"/>
          <a:ext cx="8610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1. Your Name (Last, First)                       Class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2. Parent/Guardian</a:t>
                      </a:r>
                      <a:r>
                        <a:rPr lang="en-US" sz="2800" baseline="0" dirty="0"/>
                        <a:t> Name                     Phone Number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/>
                        <a:t>3. Do you have internet access at home?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4. What is your favorite thing about science?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/>
                        <a:t>5.</a:t>
                      </a:r>
                      <a:r>
                        <a:rPr lang="en-US" sz="2800" baseline="0" dirty="0"/>
                        <a:t> What is something you are REALLY good at doing?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/>
                        <a:t>6. How would your past teachers describe you?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7. What do you normally do after school?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651146" y="2593969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39266" y="258208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021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Introductions</a:t>
            </a:r>
          </a:p>
          <a:p>
            <a:r>
              <a:rPr lang="en-US" sz="3600" dirty="0"/>
              <a:t>Procedures</a:t>
            </a:r>
          </a:p>
          <a:p>
            <a:r>
              <a:rPr lang="en-US" sz="3600" dirty="0"/>
              <a:t>Supporting Claims</a:t>
            </a:r>
          </a:p>
          <a:p>
            <a:r>
              <a:rPr lang="en-US" sz="3600" dirty="0"/>
              <a:t>Exit Ticket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4420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Raise your hand to speak / ask a question</a:t>
            </a:r>
          </a:p>
          <a:p>
            <a:r>
              <a:rPr lang="en-US" sz="3200" dirty="0"/>
              <a:t>100% participation</a:t>
            </a:r>
          </a:p>
          <a:p>
            <a:r>
              <a:rPr lang="en-US" sz="3200" dirty="0"/>
              <a:t>Fill in your guided </a:t>
            </a:r>
            <a:r>
              <a:rPr lang="en-US" sz="3200" dirty="0" smtClean="0"/>
              <a:t>notes, if applicable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Norms</a:t>
            </a:r>
          </a:p>
        </p:txBody>
      </p:sp>
      <p:pic>
        <p:nvPicPr>
          <p:cNvPr id="2050" name="Picture 2" descr="http://www.callcentrehelper.com/images/stories/2010/2012/11/100-per-cent-dart-185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3435884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19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98080" cy="1143000"/>
          </a:xfrm>
        </p:spPr>
        <p:txBody>
          <a:bodyPr/>
          <a:lstStyle/>
          <a:p>
            <a:r>
              <a:rPr lang="en-US" dirty="0"/>
              <a:t>Ms. </a:t>
            </a:r>
            <a:r>
              <a:rPr lang="en-US" dirty="0" smtClean="0"/>
              <a:t>PHILLIPS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305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usan.phillips</a:t>
            </a:r>
            <a:r>
              <a:rPr lang="en-US" sz="3200" dirty="0" smtClean="0"/>
              <a:t>@cobbk12.org</a:t>
            </a:r>
            <a:endParaRPr lang="en-US" sz="3200" dirty="0"/>
          </a:p>
          <a:p>
            <a:r>
              <a:rPr lang="en-US" sz="3200" dirty="0"/>
              <a:t>Room </a:t>
            </a:r>
            <a:r>
              <a:rPr lang="en-US" sz="3200" dirty="0" smtClean="0"/>
              <a:t>515</a:t>
            </a:r>
            <a:endParaRPr lang="en-US" sz="3200" dirty="0"/>
          </a:p>
          <a:p>
            <a:r>
              <a:rPr lang="en-US" sz="3200" dirty="0"/>
              <a:t>(770) 578-3266</a:t>
            </a:r>
          </a:p>
          <a:p>
            <a:r>
              <a:rPr lang="en-US" sz="3200" dirty="0" smtClean="0">
                <a:hlinkClick r:id="rId2"/>
              </a:rPr>
              <a:t>www.phillipsscientificmethods.weebly.com</a:t>
            </a:r>
            <a:r>
              <a:rPr lang="en-US" sz="3200" dirty="0" smtClean="0"/>
              <a:t> (</a:t>
            </a:r>
            <a:r>
              <a:rPr lang="en-US" sz="3200" b="1" dirty="0" smtClean="0"/>
              <a:t>click ‘more’ at top of page</a:t>
            </a:r>
            <a:r>
              <a:rPr lang="en-US" sz="3200" dirty="0" smtClean="0"/>
              <a:t>)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/>
              <a:t>Tutoring: </a:t>
            </a:r>
          </a:p>
          <a:p>
            <a:pPr lvl="1"/>
            <a:r>
              <a:rPr lang="en-US" sz="2800" dirty="0" smtClean="0"/>
              <a:t>Learning Links: Tuesday’s and Thursday’s </a:t>
            </a:r>
            <a:r>
              <a:rPr lang="en-US" sz="2800" dirty="0"/>
              <a:t>until </a:t>
            </a:r>
            <a:r>
              <a:rPr lang="en-US" sz="2800" dirty="0" smtClean="0"/>
              <a:t>4:30 (or </a:t>
            </a:r>
            <a:r>
              <a:rPr lang="en-US" sz="2800" dirty="0"/>
              <a:t>by </a:t>
            </a:r>
            <a:r>
              <a:rPr lang="en-US" sz="2800" dirty="0" smtClean="0"/>
              <a:t>appointment)</a:t>
            </a:r>
          </a:p>
          <a:p>
            <a:pPr lvl="1"/>
            <a:r>
              <a:rPr lang="en-US" sz="2800" dirty="0" smtClean="0"/>
              <a:t>Science Honor Society- students can help if given 2+ days notice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92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76800" y="1719072"/>
            <a:ext cx="4038600" cy="4910328"/>
          </a:xfrm>
        </p:spPr>
        <p:txBody>
          <a:bodyPr>
            <a:noAutofit/>
          </a:bodyPr>
          <a:lstStyle/>
          <a:p>
            <a:r>
              <a:rPr lang="en-US" sz="2400" dirty="0"/>
              <a:t>If you can hear my voice clap once…</a:t>
            </a:r>
          </a:p>
          <a:p>
            <a:r>
              <a:rPr lang="en-US" sz="2400" dirty="0"/>
              <a:t>If you can hear by voice clap twice… </a:t>
            </a:r>
          </a:p>
          <a:p>
            <a:r>
              <a:rPr lang="en-US" sz="2400" dirty="0"/>
              <a:t>After 2 claps, students should </a:t>
            </a:r>
          </a:p>
          <a:p>
            <a:pPr lvl="1"/>
            <a:r>
              <a:rPr lang="en-US" dirty="0"/>
              <a:t>NOT be moving</a:t>
            </a:r>
          </a:p>
          <a:p>
            <a:pPr lvl="1"/>
            <a:r>
              <a:rPr lang="en-US" dirty="0"/>
              <a:t>Be silent</a:t>
            </a:r>
          </a:p>
          <a:p>
            <a:pPr lvl="1"/>
            <a:r>
              <a:rPr lang="en-US" dirty="0"/>
              <a:t>Be tracking the </a:t>
            </a:r>
            <a:r>
              <a:rPr lang="en-US" dirty="0" smtClean="0"/>
              <a:t>teacher</a:t>
            </a:r>
          </a:p>
          <a:p>
            <a:pPr marL="365760" lvl="1" indent="0">
              <a:buNone/>
            </a:pPr>
            <a:r>
              <a:rPr lang="en-US" sz="2000" dirty="0" smtClean="0"/>
              <a:t>*I also sometimes use the bell on teacher counter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Getter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2" r="24621"/>
          <a:stretch/>
        </p:blipFill>
        <p:spPr bwMode="auto">
          <a:xfrm rot="21139559">
            <a:off x="266265" y="1673285"/>
            <a:ext cx="2360858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media3.giphy.com/media/dDxM8AWQAcofu/200_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5" r="21574"/>
          <a:stretch/>
        </p:blipFill>
        <p:spPr bwMode="auto">
          <a:xfrm rot="20253787">
            <a:off x="2541496" y="1973292"/>
            <a:ext cx="190768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i.telegraph.co.uk/multimedia/archive/02803/grammy-taylor-clap_2803029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8" r="36151" b="20895"/>
          <a:stretch/>
        </p:blipFill>
        <p:spPr bwMode="auto">
          <a:xfrm rot="831323">
            <a:off x="537445" y="3407190"/>
            <a:ext cx="2071026" cy="283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03" y="414156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89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4916</TotalTime>
  <Words>1009</Words>
  <Application>Microsoft Office PowerPoint</Application>
  <PresentationFormat>On-screen Show (4:3)</PresentationFormat>
  <Paragraphs>223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Franklin Gothic Medium</vt:lpstr>
      <vt:lpstr>Wingdings</vt:lpstr>
      <vt:lpstr>Wingdings 2</vt:lpstr>
      <vt:lpstr>Grid</vt:lpstr>
      <vt:lpstr> Week 1 resources</vt:lpstr>
      <vt:lpstr>1st Period seating chart</vt:lpstr>
      <vt:lpstr>3rd Period seating chart</vt:lpstr>
      <vt:lpstr>4th Period seating chart</vt:lpstr>
      <vt:lpstr>Fill in the following on your notecard:        (*or fill in form)</vt:lpstr>
      <vt:lpstr>Agenda</vt:lpstr>
      <vt:lpstr>Norms</vt:lpstr>
      <vt:lpstr>Ms. PHILLIPS</vt:lpstr>
      <vt:lpstr>Attention Getter</vt:lpstr>
      <vt:lpstr>Classroom procedures</vt:lpstr>
      <vt:lpstr>WARM-UP/Do now – Today!</vt:lpstr>
      <vt:lpstr>Materials</vt:lpstr>
      <vt:lpstr>Classroom procedures</vt:lpstr>
      <vt:lpstr>Classroom procedures</vt:lpstr>
      <vt:lpstr>Important Dates To remember</vt:lpstr>
      <vt:lpstr>Kid President </vt:lpstr>
      <vt:lpstr>What is Chemistry?</vt:lpstr>
      <vt:lpstr>Supporting Claims</vt:lpstr>
      <vt:lpstr>Supporting Claims </vt:lpstr>
      <vt:lpstr>Supporting Claims – Using CER</vt:lpstr>
      <vt:lpstr>Lab Safety- Today and ½ of tomorrow</vt:lpstr>
      <vt:lpstr>IF APPLICABLE: Pre SLO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resources</dc:title>
  <dc:creator>Ashley</dc:creator>
  <cp:lastModifiedBy>Susan Phillips</cp:lastModifiedBy>
  <cp:revision>129</cp:revision>
  <cp:lastPrinted>2018-01-03T23:09:56Z</cp:lastPrinted>
  <dcterms:created xsi:type="dcterms:W3CDTF">2013-08-13T00:55:29Z</dcterms:created>
  <dcterms:modified xsi:type="dcterms:W3CDTF">2018-01-03T23:23:05Z</dcterms:modified>
</cp:coreProperties>
</file>