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9" r:id="rId6"/>
    <p:sldId id="314" r:id="rId7"/>
    <p:sldId id="260" r:id="rId8"/>
    <p:sldId id="329" r:id="rId9"/>
    <p:sldId id="365" r:id="rId10"/>
    <p:sldId id="337" r:id="rId11"/>
    <p:sldId id="332" r:id="rId12"/>
    <p:sldId id="275" r:id="rId13"/>
    <p:sldId id="276" r:id="rId14"/>
    <p:sldId id="369" r:id="rId15"/>
    <p:sldId id="315" r:id="rId16"/>
    <p:sldId id="368" r:id="rId17"/>
    <p:sldId id="367" r:id="rId18"/>
    <p:sldId id="334" r:id="rId19"/>
    <p:sldId id="366" r:id="rId2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72421" cy="464980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8" y="5"/>
            <a:ext cx="2972421" cy="464980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A48C6A0A-9346-49A5-AE7A-A4E68D0B3E24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824"/>
            <a:ext cx="2972421" cy="464980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8" y="8829824"/>
            <a:ext cx="2972421" cy="464980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FD3F6113-F535-4DDD-9975-968D9877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9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40" units="1/cm"/>
          <inkml:channelProperty channel="Y" name="resolution" value="42.66667" units="1/cm"/>
          <inkml:channelProperty channel="T" name="resolution" value="1" units="1/dev"/>
        </inkml:channelProperties>
      </inkml:inkSource>
      <inkml:timestamp xml:id="ts0" timeString="2016-08-01T15:35:25.21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89CC39F-1D3A-4147-917E-A9BD520D3945}" emma:medium="tactile" emma:mode="ink">
          <msink:context xmlns:msink="http://schemas.microsoft.com/ink/2010/main" type="writingRegion" rotatedBoundingBox="21253,7205 21268,7205 21268,7220 21253,7220"/>
        </emma:interpretation>
      </emma:emma>
    </inkml:annotationXML>
    <inkml:traceGroup>
      <inkml:annotationXML>
        <emma:emma xmlns:emma="http://www.w3.org/2003/04/emma" version="1.0">
          <emma:interpretation id="{21604093-8A57-4D73-AB45-F5418E07F2B4}" emma:medium="tactile" emma:mode="ink">
            <msink:context xmlns:msink="http://schemas.microsoft.com/ink/2010/main" type="paragraph" rotatedBoundingBox="21253,7205 21268,7205 21268,7220 21253,722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19B1D7D-139A-471B-B50E-6D197B23550F}" emma:medium="tactile" emma:mode="ink">
              <msink:context xmlns:msink="http://schemas.microsoft.com/ink/2010/main" type="line" rotatedBoundingBox="21253,7205 21268,7205 21268,7220 21253,7220"/>
            </emma:interpretation>
          </emma:emma>
        </inkml:annotationXML>
        <inkml:traceGroup>
          <inkml:annotationXML>
            <emma:emma xmlns:emma="http://www.w3.org/2003/04/emma" version="1.0">
              <emma:interpretation id="{3A7174E9-70C9-4E25-BEAB-105CCE04AA69}" emma:medium="tactile" emma:mode="ink">
                <msink:context xmlns:msink="http://schemas.microsoft.com/ink/2010/main" type="inkWord" rotatedBoundingBox="21253,7205 21268,7205 21268,7220 21253,7220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40" units="1/cm"/>
          <inkml:channelProperty channel="Y" name="resolution" value="42.66667" units="1/cm"/>
          <inkml:channelProperty channel="T" name="resolution" value="1" units="1/dev"/>
        </inkml:channelProperties>
      </inkml:inkSource>
      <inkml:timestamp xml:id="ts0" timeString="2016-08-01T14:32:25.16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D891C01-E431-4DD4-9883-BCE41774C7EF}" emma:medium="tactile" emma:mode="ink">
          <msink:context xmlns:msink="http://schemas.microsoft.com/ink/2010/main" type="writingRegion" rotatedBoundingBox="4613,3913 6805,3913 6805,4472 4613,4472"/>
        </emma:interpretation>
      </emma:emma>
    </inkml:annotationXML>
    <inkml:traceGroup>
      <inkml:annotationXML>
        <emma:emma xmlns:emma="http://www.w3.org/2003/04/emma" version="1.0">
          <emma:interpretation id="{21D1159B-B46E-4D09-B758-54AE4CFE4ED9}" emma:medium="tactile" emma:mode="ink">
            <msink:context xmlns:msink="http://schemas.microsoft.com/ink/2010/main" type="paragraph" rotatedBoundingBox="4613,3913 6805,3913 6805,4472 4613,447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B0787B5-BC93-4E11-A334-44944384B609}" emma:medium="tactile" emma:mode="ink">
              <msink:context xmlns:msink="http://schemas.microsoft.com/ink/2010/main" type="line" rotatedBoundingBox="4613,3913 6805,3913 6805,4472 4613,4472"/>
            </emma:interpretation>
          </emma:emma>
        </inkml:annotationXML>
        <inkml:traceGroup>
          <inkml:annotationXML>
            <emma:emma xmlns:emma="http://www.w3.org/2003/04/emma" version="1.0">
              <emma:interpretation id="{BFACE8BD-9894-4515-9EB6-741A32F11A79}" emma:medium="tactile" emma:mode="ink">
                <msink:context xmlns:msink="http://schemas.microsoft.com/ink/2010/main" type="inkWord" rotatedBoundingBox="6790,3913 6805,3913 6805,3928 6790,3928"/>
              </emma:interpretation>
              <emma:one-of disjunction-type="recognition" id="oneOf0">
                <emma:interpretation id="interp0" emma:lang="en-US" emma:confidence="0">
                  <emma:literal>:</emma:literal>
                </emma:interpretation>
                <emma:interpretation id="interp1" emma:lang="en-US" emma:confidence="0">
                  <emma:literal>!</emma:literal>
                </emma:interpretation>
                <emma:interpretation id="interp2" emma:lang="en-US" emma:confidence="0">
                  <emma:literal>=</emma:literal>
                </emma:interpretation>
                <emma:interpretation id="interp3" emma:lang="en-US" emma:confidence="0">
                  <emma:literal>i</emma:literal>
                </emma:interpretation>
                <emma:interpretation id="interp4" emma:lang="en-US" emma:confidence="0">
                  <emma:literal>|</emma:literal>
                </emma:interpretation>
              </emma:one-of>
            </emma:emma>
          </inkml:annotationXML>
          <inkml:trace contextRef="#ctx0" brushRef="#br0">0 0 0</inkml:trace>
          <inkml:trace contextRef="#ctx0" brushRef="#br0" timeOffset="7416.6">-2177 544 0,'0'0'31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64820"/>
          </a:xfrm>
          <a:prstGeom prst="rect">
            <a:avLst/>
          </a:prstGeom>
        </p:spPr>
        <p:txBody>
          <a:bodyPr vert="horz" lIns="92719" tIns="46359" rIns="92719" bIns="463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2"/>
            <a:ext cx="2971800" cy="464820"/>
          </a:xfrm>
          <a:prstGeom prst="rect">
            <a:avLst/>
          </a:prstGeom>
        </p:spPr>
        <p:txBody>
          <a:bodyPr vert="horz" lIns="92719" tIns="46359" rIns="92719" bIns="46359" rtlCol="0"/>
          <a:lstStyle>
            <a:lvl1pPr algn="r">
              <a:defRPr sz="1200"/>
            </a:lvl1pPr>
          </a:lstStyle>
          <a:p>
            <a:fld id="{AE2C7D7E-BB7F-4953-892D-31BF2EA08466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19" tIns="46359" rIns="92719" bIns="463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2"/>
            <a:ext cx="5486400" cy="4183380"/>
          </a:xfrm>
          <a:prstGeom prst="rect">
            <a:avLst/>
          </a:prstGeom>
        </p:spPr>
        <p:txBody>
          <a:bodyPr vert="horz" lIns="92719" tIns="46359" rIns="92719" bIns="463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719" tIns="46359" rIns="92719" bIns="463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829967"/>
            <a:ext cx="2971800" cy="464820"/>
          </a:xfrm>
          <a:prstGeom prst="rect">
            <a:avLst/>
          </a:prstGeom>
        </p:spPr>
        <p:txBody>
          <a:bodyPr vert="horz" lIns="92719" tIns="46359" rIns="92719" bIns="46359" rtlCol="0" anchor="b"/>
          <a:lstStyle>
            <a:lvl1pPr algn="r">
              <a:defRPr sz="1200"/>
            </a:lvl1pPr>
          </a:lstStyle>
          <a:p>
            <a:fld id="{E0D77381-B259-478A-8909-2C642997A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2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5A5439-1CC9-4DB1-8499-FF7039885596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C7BF3E-AFB5-4350-92DA-BC263377ED3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5439-1CC9-4DB1-8499-FF7039885596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BF3E-AFB5-4350-92DA-BC263377E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5439-1CC9-4DB1-8499-FF7039885596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5C7BF3E-AFB5-4350-92DA-BC263377E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5439-1CC9-4DB1-8499-FF7039885596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BF3E-AFB5-4350-92DA-BC263377ED3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A5439-1CC9-4DB1-8499-FF7039885596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5C7BF3E-AFB5-4350-92DA-BC263377ED3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5439-1CC9-4DB1-8499-FF7039885596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BF3E-AFB5-4350-92DA-BC263377ED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5439-1CC9-4DB1-8499-FF7039885596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BF3E-AFB5-4350-92DA-BC263377ED3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5439-1CC9-4DB1-8499-FF7039885596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BF3E-AFB5-4350-92DA-BC263377ED3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5439-1CC9-4DB1-8499-FF7039885596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BF3E-AFB5-4350-92DA-BC263377E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5439-1CC9-4DB1-8499-FF7039885596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C7BF3E-AFB5-4350-92DA-BC263377ED3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5439-1CC9-4DB1-8499-FF7039885596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BF3E-AFB5-4350-92DA-BC263377ED3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B5A5439-1CC9-4DB1-8499-FF7039885596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5C7BF3E-AFB5-4350-92DA-BC263377ED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usan.phillips@cobbk12.org" TargetMode="External"/><Relationship Id="rId2" Type="http://schemas.openxmlformats.org/officeDocument/2006/relationships/hyperlink" Target="mailto:susan.phillips@wheelermagnet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hillipsscientificmethods.weebly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971800"/>
            <a:ext cx="1981200" cy="1828800"/>
          </a:xfrm>
        </p:spPr>
        <p:txBody>
          <a:bodyPr/>
          <a:lstStyle/>
          <a:p>
            <a:r>
              <a:rPr lang="en-US" dirty="0"/>
              <a:t>Mrs. Phillips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6324600" cy="182880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Week 1 information</a:t>
            </a:r>
          </a:p>
        </p:txBody>
      </p:sp>
    </p:spTree>
    <p:extLst>
      <p:ext uri="{BB962C8B-B14F-4D97-AF65-F5344CB8AC3E}">
        <p14:creationId xmlns:p14="http://schemas.microsoft.com/office/powerpoint/2010/main" val="2738805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0330"/>
          </a:xfrm>
        </p:spPr>
        <p:txBody>
          <a:bodyPr>
            <a:noAutofit/>
          </a:bodyPr>
          <a:lstStyle/>
          <a:p>
            <a:r>
              <a:rPr lang="en-US" sz="2400" u="sng" dirty="0"/>
              <a:t>Exiting</a:t>
            </a:r>
            <a:r>
              <a:rPr lang="en-US" sz="2400" dirty="0"/>
              <a:t>: </a:t>
            </a:r>
          </a:p>
          <a:p>
            <a:pPr lvl="1"/>
            <a:r>
              <a:rPr lang="en-US" sz="2400" dirty="0"/>
              <a:t>DO NOT pack up before instructed to do so. No one can gather at the door before the bell rings</a:t>
            </a:r>
          </a:p>
          <a:p>
            <a:pPr lvl="1"/>
            <a:r>
              <a:rPr lang="en-US" sz="2400" dirty="0"/>
              <a:t>Make sure your area is </a:t>
            </a:r>
            <a:r>
              <a:rPr lang="en-US" sz="2400" u="sng" dirty="0"/>
              <a:t>clean</a:t>
            </a:r>
            <a:r>
              <a:rPr lang="en-US" sz="2400" dirty="0"/>
              <a:t>! Leave the classroom better than you found it</a:t>
            </a:r>
          </a:p>
          <a:p>
            <a:pPr lvl="1"/>
            <a:r>
              <a:rPr lang="en-US" sz="2400" dirty="0"/>
              <a:t>Sit SILENTLY and wait to be dismissed</a:t>
            </a:r>
          </a:p>
          <a:p>
            <a:r>
              <a:rPr lang="en-US" sz="2400" u="sng" dirty="0"/>
              <a:t>Exit Tickets:</a:t>
            </a:r>
          </a:p>
          <a:p>
            <a:pPr lvl="1"/>
            <a:r>
              <a:rPr lang="en-US" sz="2400" dirty="0"/>
              <a:t>Will be done some days in class. You’ll have ~5 minutes to answer questions from the day’s lesson; go over answers; share scores</a:t>
            </a:r>
          </a:p>
          <a:p>
            <a:pPr marL="365760" lvl="1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Classroom procedures</a:t>
            </a:r>
          </a:p>
        </p:txBody>
      </p:sp>
    </p:spTree>
    <p:extLst>
      <p:ext uri="{BB962C8B-B14F-4D97-AF65-F5344CB8AC3E}">
        <p14:creationId xmlns:p14="http://schemas.microsoft.com/office/powerpoint/2010/main" val="3202874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0330"/>
          </a:xfrm>
        </p:spPr>
        <p:txBody>
          <a:bodyPr>
            <a:noAutofit/>
          </a:bodyPr>
          <a:lstStyle/>
          <a:p>
            <a:r>
              <a:rPr lang="en-US" sz="2400" u="sng" dirty="0"/>
              <a:t>Absences</a:t>
            </a:r>
            <a:r>
              <a:rPr lang="en-US" sz="2400" dirty="0"/>
              <a:t>: </a:t>
            </a:r>
          </a:p>
          <a:p>
            <a:pPr lvl="1"/>
            <a:r>
              <a:rPr lang="en-US" sz="2400" dirty="0"/>
              <a:t>Please refer to the student handbook on wheelerhigh.com for policies. Remember…you are responsible for turning in make-up work to me (I will not ask for it)</a:t>
            </a:r>
          </a:p>
          <a:p>
            <a:pPr lvl="1"/>
            <a:r>
              <a:rPr lang="en-US" sz="2400" dirty="0"/>
              <a:t>Any work missed will be in a folder in the class crate on the Mag Bio table. Each folder is numbered and corresponds to the day of the month. Exp: if absent 1/13 and you return 1/14: Find folder 13 to pick up materials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Classroom procedures</a:t>
            </a:r>
          </a:p>
        </p:txBody>
      </p:sp>
    </p:spTree>
    <p:extLst>
      <p:ext uri="{BB962C8B-B14F-4D97-AF65-F5344CB8AC3E}">
        <p14:creationId xmlns:p14="http://schemas.microsoft.com/office/powerpoint/2010/main" val="3159940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Tuesday– Turn in: completed/signed Syllabus (signed by both you and your parent/guardian); Safety contract; info forms </a:t>
            </a:r>
          </a:p>
          <a:p>
            <a:r>
              <a:rPr lang="en-US" sz="2800" dirty="0"/>
              <a:t>Friday – Deductions for being late will begin (on SAP pass)</a:t>
            </a:r>
          </a:p>
          <a:p>
            <a:r>
              <a:rPr lang="en-US" sz="2800" dirty="0"/>
              <a:t>So….what is a SAP (Safety </a:t>
            </a:r>
            <a:r>
              <a:rPr lang="en-US" sz="2800" dirty="0" err="1"/>
              <a:t>nd</a:t>
            </a:r>
            <a:r>
              <a:rPr lang="en-US" sz="2800" dirty="0"/>
              <a:t> Procedure Pass)? I’ll explain….</a:t>
            </a:r>
          </a:p>
          <a:p>
            <a:endParaRPr lang="en-US" sz="2800" dirty="0"/>
          </a:p>
          <a:p>
            <a:r>
              <a:rPr lang="en-US" sz="2800" dirty="0"/>
              <a:t>*Discuss usatestprep.com (EOC prep starts mid-semester)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45720" indent="0">
              <a:buNone/>
            </a:pPr>
            <a:endParaRPr lang="en-US" sz="28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Dates To remember</a:t>
            </a:r>
          </a:p>
        </p:txBody>
      </p:sp>
    </p:spTree>
    <p:extLst>
      <p:ext uri="{BB962C8B-B14F-4D97-AF65-F5344CB8AC3E}">
        <p14:creationId xmlns:p14="http://schemas.microsoft.com/office/powerpoint/2010/main" val="1389895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8061C29-5F63-4B00-8BD2-1A8CE51B9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door opens at 8:15. Please wait patiently in the hallway until then.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1320883-549F-40A3-9A34-D72FB5124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1</a:t>
            </a:r>
            <a:r>
              <a:rPr lang="en-US" sz="4400" baseline="30000" dirty="0"/>
              <a:t>st</a:t>
            </a:r>
            <a:r>
              <a:rPr lang="en-US" sz="4400" dirty="0"/>
              <a:t>  BLOCK</a:t>
            </a:r>
          </a:p>
        </p:txBody>
      </p:sp>
    </p:spTree>
    <p:extLst>
      <p:ext uri="{BB962C8B-B14F-4D97-AF65-F5344CB8AC3E}">
        <p14:creationId xmlns:p14="http://schemas.microsoft.com/office/powerpoint/2010/main" val="1136204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8061C29-5F63-4B00-8BD2-1A8CE51B9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 Lunch UNLESS it is a lab or test day (then go to A Lunch)</a:t>
            </a:r>
          </a:p>
          <a:p>
            <a:r>
              <a:rPr lang="en-US" sz="3200" dirty="0"/>
              <a:t>Wait (respectfully) in the hall until I open the door. Do NOT start knocking…we sometimes have lunch meetings.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1320883-549F-40A3-9A34-D72FB5124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3</a:t>
            </a:r>
            <a:r>
              <a:rPr lang="en-US" sz="4400" baseline="30000" dirty="0"/>
              <a:t>rd</a:t>
            </a:r>
            <a:r>
              <a:rPr lang="en-US" sz="4400" dirty="0"/>
              <a:t> BLOCK</a:t>
            </a:r>
          </a:p>
        </p:txBody>
      </p:sp>
    </p:spTree>
    <p:extLst>
      <p:ext uri="{BB962C8B-B14F-4D97-AF65-F5344CB8AC3E}">
        <p14:creationId xmlns:p14="http://schemas.microsoft.com/office/powerpoint/2010/main" val="3395428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9626855"/>
              </p:ext>
            </p:extLst>
          </p:nvPr>
        </p:nvGraphicFramePr>
        <p:xfrm>
          <a:off x="381000" y="1719263"/>
          <a:ext cx="8407400" cy="483393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05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422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baseline="0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279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1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127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1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12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1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127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BLOCK seating chart</a:t>
            </a:r>
          </a:p>
        </p:txBody>
      </p:sp>
    </p:spTree>
    <p:extLst>
      <p:ext uri="{BB962C8B-B14F-4D97-AF65-F5344CB8AC3E}">
        <p14:creationId xmlns:p14="http://schemas.microsoft.com/office/powerpoint/2010/main" val="1226478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0" y="1719263"/>
          <a:ext cx="8407400" cy="483393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05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422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baseline="0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279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1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127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1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12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1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127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BLOCK seating chart</a:t>
            </a:r>
          </a:p>
        </p:txBody>
      </p:sp>
    </p:spTree>
    <p:extLst>
      <p:ext uri="{BB962C8B-B14F-4D97-AF65-F5344CB8AC3E}">
        <p14:creationId xmlns:p14="http://schemas.microsoft.com/office/powerpoint/2010/main" val="1457841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562"/>
            <a:ext cx="8534400" cy="1265238"/>
          </a:xfrm>
        </p:spPr>
        <p:txBody>
          <a:bodyPr>
            <a:noAutofit/>
          </a:bodyPr>
          <a:lstStyle/>
          <a:p>
            <a:r>
              <a:rPr lang="en-US" sz="2400" dirty="0"/>
              <a:t>Fill in the following on your notecard:        </a:t>
            </a:r>
            <a:r>
              <a:rPr lang="en-US" sz="2000" i="1" dirty="0"/>
              <a:t>(*or </a:t>
            </a:r>
            <a:r>
              <a:rPr lang="en-US" sz="2000" i="1" u="sng" dirty="0"/>
              <a:t>fill in form</a:t>
            </a:r>
            <a:r>
              <a:rPr lang="en-US" sz="2000" i="1" dirty="0"/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2757627"/>
              </p:ext>
            </p:extLst>
          </p:nvPr>
        </p:nvGraphicFramePr>
        <p:xfrm>
          <a:off x="228600" y="1676400"/>
          <a:ext cx="8610600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1. Your Name (Last, First)                       Class Period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2. Parent/Guardian</a:t>
                      </a:r>
                      <a:r>
                        <a:rPr lang="en-US" sz="2800" baseline="0" dirty="0"/>
                        <a:t> Name                     Phone Number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/>
                        <a:t>3. Do you have internet access at home?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4. What is your favorite thing about science?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/>
                        <a:t>5.</a:t>
                      </a:r>
                      <a:r>
                        <a:rPr lang="en-US" sz="2800" baseline="0" dirty="0"/>
                        <a:t> What is something you are REALLY good at doing?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/>
                        <a:t>6. How would your past teachers describe you?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baseline="0" dirty="0"/>
                        <a:t>7. What do you normally do after school?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7651146" y="2593969"/>
              <a:ext cx="360" cy="3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39266" y="2582089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80214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Raise your hand to speak / ask a question</a:t>
            </a:r>
          </a:p>
          <a:p>
            <a:r>
              <a:rPr lang="en-US" sz="3200" dirty="0"/>
              <a:t>100% participation</a:t>
            </a:r>
          </a:p>
          <a:p>
            <a:r>
              <a:rPr lang="en-US" sz="3200" dirty="0"/>
              <a:t>Fill in your guided notes, if applicable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Norms</a:t>
            </a:r>
          </a:p>
        </p:txBody>
      </p:sp>
      <p:pic>
        <p:nvPicPr>
          <p:cNvPr id="2050" name="Picture 2" descr="http://www.callcentrehelper.com/images/stories/2010/2012/11/100-per-cent-dart-185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514600"/>
            <a:ext cx="3435884" cy="209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193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498080" cy="1143000"/>
          </a:xfrm>
        </p:spPr>
        <p:txBody>
          <a:bodyPr/>
          <a:lstStyle/>
          <a:p>
            <a:r>
              <a:rPr lang="en-US" dirty="0"/>
              <a:t>Ms. PHILLIPS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3058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>
                <a:hlinkClick r:id="rId2"/>
              </a:rPr>
              <a:t>susan.phillips@wheelermagnet.com</a:t>
            </a:r>
            <a:r>
              <a:rPr lang="en-US" sz="3200" dirty="0"/>
              <a:t> or </a:t>
            </a:r>
            <a:r>
              <a:rPr lang="en-US" sz="3200" dirty="0">
                <a:hlinkClick r:id="rId3"/>
              </a:rPr>
              <a:t>susan.phillips@cobbk12.org</a:t>
            </a:r>
            <a:r>
              <a:rPr lang="en-US" sz="3200" dirty="0"/>
              <a:t> </a:t>
            </a:r>
          </a:p>
          <a:p>
            <a:r>
              <a:rPr lang="en-US" sz="3200" dirty="0"/>
              <a:t>Room 515</a:t>
            </a:r>
          </a:p>
          <a:p>
            <a:r>
              <a:rPr lang="en-US" sz="3200" dirty="0"/>
              <a:t>(770) 578-3266</a:t>
            </a:r>
          </a:p>
          <a:p>
            <a:r>
              <a:rPr lang="en-US" sz="32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Blog/ Website: </a:t>
            </a:r>
            <a:r>
              <a:rPr lang="en-US" sz="3200" dirty="0">
                <a:solidFill>
                  <a:srgbClr val="C0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www.phillipsscientificmethods.weebly.com</a:t>
            </a:r>
            <a:r>
              <a:rPr lang="en-US" sz="3200" dirty="0">
                <a:solidFill>
                  <a:srgbClr val="C00000"/>
                </a:solidFill>
              </a:rPr>
              <a:t>  </a:t>
            </a:r>
            <a:r>
              <a:rPr lang="en-US" sz="3200" dirty="0"/>
              <a:t>(</a:t>
            </a:r>
            <a:r>
              <a:rPr lang="en-US" sz="3200" b="1" dirty="0"/>
              <a:t>click ‘Magnet Biology’ at top of page)</a:t>
            </a:r>
            <a:endParaRPr lang="en-US" sz="3200" dirty="0"/>
          </a:p>
          <a:p>
            <a:r>
              <a:rPr lang="en-US" sz="3200" dirty="0"/>
              <a:t>Tutoring: </a:t>
            </a:r>
          </a:p>
          <a:p>
            <a:pPr lvl="1"/>
            <a:r>
              <a:rPr lang="en-US" sz="2800" dirty="0"/>
              <a:t>Learning Links: Tuesday’s and Thursday’s until 4:30 (unless that’s changed from last year)</a:t>
            </a:r>
          </a:p>
          <a:p>
            <a:pPr lvl="1"/>
            <a:r>
              <a:rPr lang="en-US" sz="2800" dirty="0"/>
              <a:t>Magnet Learning Links - Wednesday after school</a:t>
            </a:r>
          </a:p>
        </p:txBody>
      </p:sp>
    </p:spTree>
    <p:extLst>
      <p:ext uri="{BB962C8B-B14F-4D97-AF65-F5344CB8AC3E}">
        <p14:creationId xmlns:p14="http://schemas.microsoft.com/office/powerpoint/2010/main" val="3636922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876800" y="1719072"/>
            <a:ext cx="4038600" cy="4910328"/>
          </a:xfrm>
        </p:spPr>
        <p:txBody>
          <a:bodyPr>
            <a:noAutofit/>
          </a:bodyPr>
          <a:lstStyle/>
          <a:p>
            <a:r>
              <a:rPr lang="en-US" sz="2400" dirty="0"/>
              <a:t>If you can hear my voice clap once…</a:t>
            </a:r>
          </a:p>
          <a:p>
            <a:r>
              <a:rPr lang="en-US" sz="2400" dirty="0"/>
              <a:t>If you can hear by voice clap twice… </a:t>
            </a:r>
          </a:p>
          <a:p>
            <a:r>
              <a:rPr lang="en-US" sz="2400" dirty="0"/>
              <a:t>After 2 claps, students should </a:t>
            </a:r>
          </a:p>
          <a:p>
            <a:pPr lvl="1"/>
            <a:r>
              <a:rPr lang="en-US" dirty="0"/>
              <a:t>NOT be moving</a:t>
            </a:r>
          </a:p>
          <a:p>
            <a:pPr lvl="1"/>
            <a:r>
              <a:rPr lang="en-US" dirty="0"/>
              <a:t>Be silent</a:t>
            </a:r>
          </a:p>
          <a:p>
            <a:pPr lvl="1"/>
            <a:r>
              <a:rPr lang="en-US" dirty="0"/>
              <a:t>Be tracking the teacher</a:t>
            </a:r>
          </a:p>
          <a:p>
            <a:pPr marL="365760" lvl="1" indent="0">
              <a:buNone/>
            </a:pPr>
            <a:r>
              <a:rPr lang="en-US" sz="2000" dirty="0"/>
              <a:t>*I also sometimes use the bell on teacher counter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Attention Getter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2" r="24621"/>
          <a:stretch/>
        </p:blipFill>
        <p:spPr bwMode="auto">
          <a:xfrm rot="21139559">
            <a:off x="266265" y="1673285"/>
            <a:ext cx="2360858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s://media3.giphy.com/media/dDxM8AWQAcofu/200_s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95" r="21574"/>
          <a:stretch/>
        </p:blipFill>
        <p:spPr bwMode="auto">
          <a:xfrm rot="20253787">
            <a:off x="2541496" y="1973292"/>
            <a:ext cx="1907689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i.telegraph.co.uk/multimedia/archive/02803/grammy-taylor-clap_2803029k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98" r="36151" b="20895"/>
          <a:stretch/>
        </p:blipFill>
        <p:spPr bwMode="auto">
          <a:xfrm rot="831323">
            <a:off x="537445" y="3407190"/>
            <a:ext cx="2071026" cy="2831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003" y="4141564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089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Classroom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Entry:</a:t>
            </a:r>
            <a:endParaRPr lang="en-US" sz="3200" b="1" u="sng" dirty="0"/>
          </a:p>
          <a:p>
            <a:pPr lvl="1"/>
            <a:r>
              <a:rPr lang="en-US" sz="2800" b="1" u="sng" dirty="0"/>
              <a:t>Pick up papers from your class’s table first thing!</a:t>
            </a:r>
          </a:p>
          <a:p>
            <a:pPr lvl="1"/>
            <a:r>
              <a:rPr lang="en-US" sz="2800" dirty="0"/>
              <a:t>Sit in YOUR assigned seat (will be assigned by the end of the week)</a:t>
            </a:r>
          </a:p>
          <a:p>
            <a:pPr lvl="1"/>
            <a:r>
              <a:rPr lang="en-US" sz="2800" u="sng" dirty="0"/>
              <a:t>Write down due dates from Daily Agenda </a:t>
            </a:r>
            <a:r>
              <a:rPr lang="en-US" sz="2800" dirty="0"/>
              <a:t>(will </a:t>
            </a:r>
            <a:r>
              <a:rPr lang="en-US" sz="2800" b="1" u="sng" dirty="0"/>
              <a:t>NOT </a:t>
            </a:r>
            <a:r>
              <a:rPr lang="en-US" sz="2800" dirty="0"/>
              <a:t>be posted on blog). Begin QUIETLY working on any Warm Up questions given. </a:t>
            </a:r>
          </a:p>
          <a:p>
            <a:pPr lvl="1"/>
            <a:r>
              <a:rPr lang="en-US" sz="2800" dirty="0"/>
              <a:t>Tardy – If the door is closed and locked, you are tardy. If there is not a hall pass from a teacher or admin, it will be entered on Synergy. Once a student receives 3? (frequently changes) </a:t>
            </a:r>
            <a:r>
              <a:rPr lang="en-US" sz="2800" dirty="0" err="1"/>
              <a:t>tardies</a:t>
            </a:r>
            <a:r>
              <a:rPr lang="en-US" sz="2800" dirty="0"/>
              <a:t>, administrative detention is assigned to the student. </a:t>
            </a:r>
          </a:p>
        </p:txBody>
      </p:sp>
    </p:spTree>
    <p:extLst>
      <p:ext uri="{BB962C8B-B14F-4D97-AF65-F5344CB8AC3E}">
        <p14:creationId xmlns:p14="http://schemas.microsoft.com/office/powerpoint/2010/main" val="205231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1719070"/>
            <a:ext cx="8484092" cy="4757929"/>
          </a:xfrm>
        </p:spPr>
        <p:txBody>
          <a:bodyPr>
            <a:noAutofit/>
          </a:bodyPr>
          <a:lstStyle/>
          <a:p>
            <a:r>
              <a:rPr lang="en-US" sz="3000" dirty="0"/>
              <a:t>Write the statements and fill in the blanks.</a:t>
            </a:r>
          </a:p>
          <a:p>
            <a:r>
              <a:rPr lang="en-US" sz="3000" dirty="0"/>
              <a:t>Raise your hand when you have finished.</a:t>
            </a:r>
            <a:endParaRPr lang="en-US" dirty="0"/>
          </a:p>
          <a:p>
            <a:endParaRPr lang="en-US" dirty="0"/>
          </a:p>
          <a:p>
            <a:r>
              <a:rPr lang="en-US" sz="3600" b="1" dirty="0"/>
              <a:t>This semester I will _____________</a:t>
            </a:r>
          </a:p>
          <a:p>
            <a:r>
              <a:rPr lang="en-US" sz="3600" b="1" dirty="0"/>
              <a:t>I am looking forward to ________ in this class </a:t>
            </a:r>
          </a:p>
          <a:p>
            <a:r>
              <a:rPr lang="en-US" sz="3600" b="1" dirty="0"/>
              <a:t>My education is important to me because __________________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WARM-UP/Do now – Today!</a:t>
            </a:r>
          </a:p>
        </p:txBody>
      </p:sp>
    </p:spTree>
    <p:extLst>
      <p:ext uri="{BB962C8B-B14F-4D97-AF65-F5344CB8AC3E}">
        <p14:creationId xmlns:p14="http://schemas.microsoft.com/office/powerpoint/2010/main" val="370837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1000" y="1828800"/>
            <a:ext cx="4038600" cy="4724400"/>
          </a:xfrm>
        </p:spPr>
        <p:txBody>
          <a:bodyPr>
            <a:normAutofit fontScale="62500" lnSpcReduction="20000"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dirty="0"/>
              <a:t>Pencil (w/eraser) &amp; blue or black pen (no gel pens or colored pens!)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/>
              <a:t>3 ring binder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ALWAYS have: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General resources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b="1" u="sng" dirty="0"/>
              <a:t>Required</a:t>
            </a:r>
            <a:r>
              <a:rPr lang="en-US" dirty="0"/>
              <a:t>: Notes, labs, &amp; ALL assignments from current unit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Advised: Notes, labs, etc. from previous unit</a:t>
            </a:r>
          </a:p>
          <a:p>
            <a:pPr marL="777240" lvl="1" indent="-457200">
              <a:buFont typeface="+mj-lt"/>
              <a:buAutoNum type="arabicPeriod"/>
            </a:pPr>
            <a:endParaRPr lang="en-US" dirty="0"/>
          </a:p>
          <a:p>
            <a:r>
              <a:rPr lang="en-US" i="1" dirty="0"/>
              <a:t>Optional</a:t>
            </a:r>
            <a:r>
              <a:rPr lang="en-US" dirty="0"/>
              <a:t>: Markers, highlighters, color pencils, etc. </a:t>
            </a:r>
          </a:p>
          <a:p>
            <a:r>
              <a:rPr lang="en-US" i="1" dirty="0"/>
              <a:t>*I do not check HW every day. It will NOT be announced! </a:t>
            </a:r>
            <a:r>
              <a:rPr lang="en-US" b="1" i="1" dirty="0"/>
              <a:t>You must ALWAYS have the current unit’s assignments with you each and every day!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</a:t>
            </a:r>
          </a:p>
        </p:txBody>
      </p:sp>
      <p:pic>
        <p:nvPicPr>
          <p:cNvPr id="4098" name="Picture 2" descr="http://ecx.images-amazon.com/images/I/41rtJg2wgXL._SX300_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981200"/>
            <a:ext cx="4606290" cy="383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372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u="sng" dirty="0"/>
              <a:t>Restroom policies</a:t>
            </a:r>
          </a:p>
          <a:p>
            <a:pPr lvl="1"/>
            <a:r>
              <a:rPr lang="en-US" sz="2800" dirty="0"/>
              <a:t>You should use the restroom </a:t>
            </a:r>
            <a:r>
              <a:rPr lang="en-US" sz="2800" b="1" u="sng" dirty="0"/>
              <a:t>BEFORE class</a:t>
            </a:r>
          </a:p>
          <a:p>
            <a:pPr lvl="1"/>
            <a:r>
              <a:rPr lang="en-US" sz="2800" dirty="0"/>
              <a:t>NO ONE may leave the room during the first or last 10 minutes of the class period OR during instruction time, so DON’T ASK!</a:t>
            </a:r>
          </a:p>
          <a:p>
            <a:pPr lvl="1"/>
            <a:r>
              <a:rPr lang="en-US" sz="2800" i="1" dirty="0"/>
              <a:t>Disclaimer: </a:t>
            </a:r>
            <a:r>
              <a:rPr lang="en-US" sz="2800" dirty="0"/>
              <a:t>Restroom passes should not become a daily/ frequent event, unless there is a note from your parent/ guardian or physician.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Classroom procedures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1660746" y="1408849"/>
              <a:ext cx="784080" cy="1962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48866" y="1396969"/>
                <a:ext cx="807840" cy="21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888004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EBAAB79ACCC74BB7EF086B3AE90D65" ma:contentTypeVersion="13" ma:contentTypeDescription="Create a new document." ma:contentTypeScope="" ma:versionID="1ac97038c3a4a6f8ec63a30aa8075b1d">
  <xsd:schema xmlns:xsd="http://www.w3.org/2001/XMLSchema" xmlns:xs="http://www.w3.org/2001/XMLSchema" xmlns:p="http://schemas.microsoft.com/office/2006/metadata/properties" xmlns:ns3="83c86a63-cfa1-41ab-9d88-bd294eaf28f2" xmlns:ns4="0e806270-d121-4cfa-8b9b-1627ac8bf0dd" targetNamespace="http://schemas.microsoft.com/office/2006/metadata/properties" ma:root="true" ma:fieldsID="1267e1bf768fe9fb93c07bd4da880525" ns3:_="" ns4:_="">
    <xsd:import namespace="83c86a63-cfa1-41ab-9d88-bd294eaf28f2"/>
    <xsd:import namespace="0e806270-d121-4cfa-8b9b-1627ac8bf0d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c86a63-cfa1-41ab-9d88-bd294eaf28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806270-d121-4cfa-8b9b-1627ac8bf0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5CE09AB-DE57-4EEB-AE03-E3CE90B531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c86a63-cfa1-41ab-9d88-bd294eaf28f2"/>
    <ds:schemaRef ds:uri="0e806270-d121-4cfa-8b9b-1627ac8bf0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A228638-DB30-4DA3-A592-7CB5E59B44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C1915C-CD91-4289-BF03-3ABCBB73B51B}">
  <ds:schemaRefs>
    <ds:schemaRef ds:uri="http://www.w3.org/XML/1998/namespace"/>
    <ds:schemaRef ds:uri="0e806270-d121-4cfa-8b9b-1627ac8bf0dd"/>
    <ds:schemaRef ds:uri="83c86a63-cfa1-41ab-9d88-bd294eaf28f2"/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5104</TotalTime>
  <Words>897</Words>
  <Application>Microsoft Office PowerPoint</Application>
  <PresentationFormat>On-screen Show (4:3)</PresentationFormat>
  <Paragraphs>148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Franklin Gothic Medium</vt:lpstr>
      <vt:lpstr>Wingdings</vt:lpstr>
      <vt:lpstr>Wingdings 2</vt:lpstr>
      <vt:lpstr>Grid</vt:lpstr>
      <vt:lpstr> Week 1 information</vt:lpstr>
      <vt:lpstr>Fill in the following on your notecard:        (*or fill in form)</vt:lpstr>
      <vt:lpstr>Norms</vt:lpstr>
      <vt:lpstr>Ms. PHILLIPS</vt:lpstr>
      <vt:lpstr>Attention Getter</vt:lpstr>
      <vt:lpstr>Classroom procedures</vt:lpstr>
      <vt:lpstr>WARM-UP/Do now – Today!</vt:lpstr>
      <vt:lpstr>Materials</vt:lpstr>
      <vt:lpstr>Classroom procedures</vt:lpstr>
      <vt:lpstr>Classroom procedures</vt:lpstr>
      <vt:lpstr>Classroom procedures</vt:lpstr>
      <vt:lpstr>Important Dates To remember</vt:lpstr>
      <vt:lpstr>1st  BLOCK</vt:lpstr>
      <vt:lpstr>3rd BLOCK</vt:lpstr>
      <vt:lpstr>1st BLOCK seating chart</vt:lpstr>
      <vt:lpstr>3rd BLOCK seating chart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 resources</dc:title>
  <dc:creator>Ashley</dc:creator>
  <cp:lastModifiedBy>Susan Phillips</cp:lastModifiedBy>
  <cp:revision>138</cp:revision>
  <cp:lastPrinted>2018-01-03T23:09:56Z</cp:lastPrinted>
  <dcterms:created xsi:type="dcterms:W3CDTF">2013-08-13T00:55:29Z</dcterms:created>
  <dcterms:modified xsi:type="dcterms:W3CDTF">2020-01-05T22:13:52Z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0x010100C8EBAAB79ACCC74BB7EF086B3AE90D65</vt:lpwstr>
  </property>
</Properties>
</file>