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09" r:id="rId2"/>
    <p:sldId id="443" r:id="rId3"/>
    <p:sldId id="445" r:id="rId4"/>
    <p:sldId id="449" r:id="rId5"/>
    <p:sldId id="446" r:id="rId6"/>
    <p:sldId id="447" r:id="rId7"/>
    <p:sldId id="453" r:id="rId8"/>
    <p:sldId id="455" r:id="rId9"/>
    <p:sldId id="454" r:id="rId10"/>
    <p:sldId id="456" r:id="rId11"/>
  </p:sldIdLst>
  <p:sldSz cx="9144000" cy="6858000" type="screen4x3"/>
  <p:notesSz cx="7004050" cy="9223375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>
                <a:uFillTx/>
              </a:defRPr>
            </a:lvl1pPr>
          </a:lstStyle>
          <a:p>
            <a:fld id="{BC991D88-30C4-4E2C-BB13-0EB4FA06BB26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2525"/>
            <a:ext cx="4149725" cy="3113088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2720" tIns="46360" rIns="92720" bIns="4636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38749"/>
            <a:ext cx="5603240" cy="3631704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>
                <a:uFillTx/>
              </a:defRPr>
            </a:lvl1pPr>
          </a:lstStyle>
          <a:p>
            <a:fld id="{D49E6438-D810-4C31-883A-ECBA835764FA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9876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uFillTx/>
              </a:defRPr>
            </a:lvl1pPr>
          </a:lstStyle>
          <a:p>
            <a:fld id="{884BB4A7-8DAD-4FE7-89CA-702B768F128E}" type="datetimeFigureOut">
              <a:rPr lang="en-US" smtClean="0">
                <a:uFillTx/>
              </a:rPr>
              <a:t>2/12/2018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uFillTx/>
              </a:defRPr>
            </a:lvl1pPr>
          </a:lstStyle>
          <a:p>
            <a:fld id="{DD1FF1B4-DA35-42D4-B8B3-C85EFA7E26C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Chem</a:t>
            </a:r>
            <a:r>
              <a:rPr lang="en-US" sz="4800" dirty="0"/>
              <a:t>: Unit 3-Part 3</a:t>
            </a:r>
            <a:r>
              <a:rPr lang="en-US" sz="4800" dirty="0">
                <a:uFillTx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629400" cy="1752600"/>
          </a:xfrm>
        </p:spPr>
        <p:txBody>
          <a:bodyPr/>
          <a:lstStyle/>
          <a:p>
            <a:r>
              <a:rPr lang="en-US" dirty="0"/>
              <a:t>Lesson: Valence Electrons &amp; Orbital Diagrams</a:t>
            </a:r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0558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Valence Electron Orbital Diagram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/>
              <a:t>Boron</a:t>
            </a:r>
          </a:p>
          <a:p>
            <a:pPr marL="457200" indent="-457200">
              <a:buAutoNum type="arabicPeriod"/>
            </a:pPr>
            <a:r>
              <a:rPr lang="en-US" sz="3600" dirty="0"/>
              <a:t>Silicon</a:t>
            </a:r>
          </a:p>
          <a:p>
            <a:pPr marL="457200" indent="-457200">
              <a:buAutoNum type="arabicPeriod"/>
            </a:pPr>
            <a:r>
              <a:rPr lang="en-US" sz="3600" dirty="0"/>
              <a:t>Sulfur</a:t>
            </a:r>
          </a:p>
          <a:p>
            <a:pPr marL="457200" indent="-457200">
              <a:buAutoNum type="arabicPeriod"/>
            </a:pPr>
            <a:r>
              <a:rPr lang="en-US" sz="3600" dirty="0"/>
              <a:t>Calcium</a:t>
            </a:r>
          </a:p>
          <a:p>
            <a:pPr marL="457200" indent="-457200">
              <a:buAutoNum type="arabicPeriod"/>
            </a:pPr>
            <a:r>
              <a:rPr lang="en-US" sz="3600" dirty="0"/>
              <a:t>Arsenic</a:t>
            </a:r>
          </a:p>
        </p:txBody>
      </p:sp>
    </p:spTree>
    <p:extLst>
      <p:ext uri="{BB962C8B-B14F-4D97-AF65-F5344CB8AC3E}">
        <p14:creationId xmlns:p14="http://schemas.microsoft.com/office/powerpoint/2010/main" val="10982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SWBAT identify, draw electron dot diagrams, and write the orbital diagram of </a:t>
            </a:r>
            <a:r>
              <a:rPr lang="en-US" sz="3600" u="sng" dirty="0"/>
              <a:t>valence electrons</a:t>
            </a:r>
            <a:r>
              <a:rPr lang="en-US" sz="3600" dirty="0"/>
              <a:t> in an element. </a:t>
            </a:r>
          </a:p>
          <a:p>
            <a:endParaRPr lang="en-US" sz="3600" dirty="0"/>
          </a:p>
          <a:p>
            <a:r>
              <a:rPr lang="en-US" sz="3600" dirty="0"/>
              <a:t>Importance?</a:t>
            </a:r>
          </a:p>
        </p:txBody>
      </p:sp>
    </p:spTree>
    <p:extLst>
      <p:ext uri="{BB962C8B-B14F-4D97-AF65-F5344CB8AC3E}">
        <p14:creationId xmlns:p14="http://schemas.microsoft.com/office/powerpoint/2010/main" val="23999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Electrons found in the </a:t>
            </a:r>
            <a:r>
              <a:rPr lang="en-US" u="sng" dirty="0"/>
              <a:t>OUTERMOST </a:t>
            </a:r>
            <a:r>
              <a:rPr lang="en-US" dirty="0"/>
              <a:t>energy level of the electron cloud</a:t>
            </a:r>
          </a:p>
          <a:p>
            <a:r>
              <a:rPr lang="en-US" dirty="0"/>
              <a:t>(Almost) ALL atoms want </a:t>
            </a:r>
            <a:r>
              <a:rPr lang="en-US" u="sng" dirty="0"/>
              <a:t>8</a:t>
            </a:r>
            <a:r>
              <a:rPr lang="en-US" dirty="0"/>
              <a:t> valence electrons for </a:t>
            </a:r>
            <a:r>
              <a:rPr lang="en-US" u="sng" dirty="0"/>
              <a:t>stability</a:t>
            </a:r>
          </a:p>
          <a:p>
            <a:pPr lvl="1"/>
            <a:r>
              <a:rPr lang="en-US" dirty="0"/>
              <a:t>Exceptions: H, He, Li, Be, B</a:t>
            </a:r>
          </a:p>
        </p:txBody>
      </p:sp>
      <p:pic>
        <p:nvPicPr>
          <p:cNvPr id="2050" name="Picture 2" descr="https://encrypted-tbn0.gstatic.com/images?q=tbn:ANd9GcS7k6xe2tQiBkQhi2l7O5qLRcglHOEYKt-enwkO1hkmTKN5zGy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752600"/>
            <a:ext cx="4076700" cy="333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u="sng" dirty="0"/>
              <a:t>valence</a:t>
            </a:r>
            <a:r>
              <a:rPr lang="en-US" dirty="0"/>
              <a:t> electrons?</a:t>
            </a:r>
          </a:p>
        </p:txBody>
      </p:sp>
    </p:spTree>
    <p:extLst>
      <p:ext uri="{BB962C8B-B14F-4D97-AF65-F5344CB8AC3E}">
        <p14:creationId xmlns:p14="http://schemas.microsoft.com/office/powerpoint/2010/main" val="29436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60516"/>
            <a:ext cx="4038600" cy="5292683"/>
          </a:xfrm>
        </p:spPr>
        <p:txBody>
          <a:bodyPr>
            <a:noAutofit/>
          </a:bodyPr>
          <a:lstStyle/>
          <a:p>
            <a:r>
              <a:rPr lang="en-US" dirty="0"/>
              <a:t>Noble gases (Group 18; aka 8A) – Only </a:t>
            </a:r>
            <a:r>
              <a:rPr lang="en-US" u="sng" dirty="0"/>
              <a:t>chemically stable </a:t>
            </a:r>
            <a:r>
              <a:rPr lang="en-US" dirty="0"/>
              <a:t>group due to having </a:t>
            </a:r>
            <a:r>
              <a:rPr lang="en-US" u="sng" dirty="0"/>
              <a:t>full outer energy levels</a:t>
            </a:r>
          </a:p>
          <a:p>
            <a:r>
              <a:rPr lang="en-US" dirty="0"/>
              <a:t>All others that do not already have full outer energy levels in the neutral state will </a:t>
            </a:r>
            <a:r>
              <a:rPr lang="en-US" u="sng" dirty="0"/>
              <a:t>gain, lose, or share </a:t>
            </a:r>
            <a:r>
              <a:rPr lang="en-US" dirty="0"/>
              <a:t>electrons in order to achieve stability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are atoms chemically stable?</a:t>
            </a:r>
          </a:p>
        </p:txBody>
      </p:sp>
      <p:pic>
        <p:nvPicPr>
          <p:cNvPr id="5" name="Picture 2" descr="http://t2.gstatic.com/images?q=tbn:ANd9GcRpH-Z4xvJ_Yg1f__T_Z9psBLc4D7DCN85iKf19IFDD2WxT72DRMA:images2.wikia.nocookie.net/__cb20121019014258/transuranic-elements/images/c/c0/HeNeArKrXeRn_0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2738437" cy="411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6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trends</a:t>
            </a:r>
          </a:p>
        </p:txBody>
      </p:sp>
      <p:pic>
        <p:nvPicPr>
          <p:cNvPr id="4098" name="Picture 2" descr="https://encrypted-tbn3.gstatic.com/images?q=tbn:ANd9GcQP3UhD4HvF8vuoT96P0NpzTgqxCPRMRlOQQBTbXTWPwgFYrfXf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629400" cy="530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01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800" dirty="0"/>
              <a:t>P</a:t>
            </a:r>
          </a:p>
          <a:p>
            <a:r>
              <a:rPr lang="en-US" sz="4800" dirty="0"/>
              <a:t>C</a:t>
            </a:r>
          </a:p>
          <a:p>
            <a:r>
              <a:rPr lang="en-US" sz="4800" dirty="0"/>
              <a:t>Ba</a:t>
            </a:r>
          </a:p>
          <a:p>
            <a:r>
              <a:rPr lang="en-US" sz="4800" dirty="0"/>
              <a:t>Kr</a:t>
            </a:r>
          </a:p>
          <a:p>
            <a:r>
              <a:rPr lang="en-US" sz="4800" dirty="0"/>
              <a:t>Li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CFU – How many valence electrons?</a:t>
            </a:r>
          </a:p>
        </p:txBody>
      </p:sp>
      <p:pic>
        <p:nvPicPr>
          <p:cNvPr id="4" name="Picture 7" descr="periodic_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" r="202" b="45573"/>
          <a:stretch/>
        </p:blipFill>
        <p:spPr bwMode="auto">
          <a:xfrm>
            <a:off x="1680214" y="1676400"/>
            <a:ext cx="7489763" cy="337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6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Dot Diagrams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Shows valence electrons around an atom</a:t>
            </a:r>
          </a:p>
          <a:p>
            <a:r>
              <a:rPr lang="en-US" dirty="0"/>
              <a:t>To draw:</a:t>
            </a:r>
          </a:p>
          <a:p>
            <a:pPr marL="514350" indent="-514350">
              <a:buAutoNum type="arabicPeriod"/>
            </a:pPr>
            <a:r>
              <a:rPr lang="en-US" dirty="0"/>
              <a:t>Write the </a:t>
            </a:r>
            <a:r>
              <a:rPr lang="en-US" u="sng" dirty="0"/>
              <a:t>chemical symbol</a:t>
            </a:r>
            <a:r>
              <a:rPr lang="en-US" dirty="0"/>
              <a:t> of the element</a:t>
            </a:r>
          </a:p>
          <a:p>
            <a:pPr marL="514350" indent="-514350">
              <a:buAutoNum type="arabicPeriod"/>
            </a:pPr>
            <a:r>
              <a:rPr lang="en-US" u="sng" dirty="0"/>
              <a:t>In most cases, pair up ‘s’ electrons, then put one dot around the symbol for each valence electron. Go back &amp; pair e- up, if needed (up to 8e-)</a:t>
            </a:r>
          </a:p>
          <a:p>
            <a:pPr marL="514350" indent="-514350">
              <a:buAutoNum type="arabicPeriod"/>
            </a:pPr>
            <a:r>
              <a:rPr lang="en-US" i="1" dirty="0"/>
              <a:t>Everything else (meaning the nucleus and all the inner e-) is represented by the symbol</a:t>
            </a:r>
          </a:p>
        </p:txBody>
      </p:sp>
      <p:pic>
        <p:nvPicPr>
          <p:cNvPr id="7" name="Picture 5" descr="im11-noble gas diagram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5522" y="1673225"/>
            <a:ext cx="3763955" cy="4718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1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Dot Diagram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/>
              <a:t>Carbon</a:t>
            </a:r>
          </a:p>
          <a:p>
            <a:pPr marL="457200" indent="-457200">
              <a:buAutoNum type="arabicPeriod"/>
            </a:pPr>
            <a:r>
              <a:rPr lang="en-US" sz="3600" dirty="0"/>
              <a:t>Nitrogen</a:t>
            </a:r>
          </a:p>
          <a:p>
            <a:pPr marL="457200" indent="-457200">
              <a:buAutoNum type="arabicPeriod"/>
            </a:pPr>
            <a:r>
              <a:rPr lang="en-US" sz="3600" dirty="0"/>
              <a:t>Phosphorus</a:t>
            </a:r>
          </a:p>
          <a:p>
            <a:pPr marL="457200" indent="-457200">
              <a:buAutoNum type="arabicPeriod"/>
            </a:pPr>
            <a:r>
              <a:rPr lang="en-US" sz="3600" dirty="0"/>
              <a:t>Helium </a:t>
            </a:r>
          </a:p>
          <a:p>
            <a:pPr marL="457200" indent="-457200">
              <a:buAutoNum type="arabicPeriod"/>
            </a:pPr>
            <a:r>
              <a:rPr lang="en-US" sz="3600" dirty="0"/>
              <a:t>Hydrogen</a:t>
            </a:r>
          </a:p>
        </p:txBody>
      </p:sp>
    </p:spTree>
    <p:extLst>
      <p:ext uri="{BB962C8B-B14F-4D97-AF65-F5344CB8AC3E}">
        <p14:creationId xmlns:p14="http://schemas.microsoft.com/office/powerpoint/2010/main" val="373425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Valence Electron Orbital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038600" cy="4718304"/>
          </a:xfrm>
        </p:spPr>
        <p:txBody>
          <a:bodyPr/>
          <a:lstStyle/>
          <a:p>
            <a:r>
              <a:rPr lang="en-US" dirty="0"/>
              <a:t>Only write the electron configuration for </a:t>
            </a:r>
            <a:r>
              <a:rPr lang="en-US" u="sng" dirty="0"/>
              <a:t>valence electrons </a:t>
            </a:r>
          </a:p>
          <a:p>
            <a:r>
              <a:rPr lang="en-US" i="1" dirty="0"/>
              <a:t>Generally</a:t>
            </a:r>
            <a:r>
              <a:rPr lang="en-US" dirty="0"/>
              <a:t> only includes </a:t>
            </a:r>
            <a:r>
              <a:rPr lang="en-US" u="sng" dirty="0"/>
              <a:t>“s” and “p”</a:t>
            </a:r>
            <a:r>
              <a:rPr lang="en-US" dirty="0"/>
              <a:t> orbitals</a:t>
            </a:r>
          </a:p>
          <a:p>
            <a:pPr lvl="1"/>
            <a:r>
              <a:rPr lang="en-US" i="1" dirty="0"/>
              <a:t>Elements with “d” block valence electrons can’t be determined just by looking at the periodic table</a:t>
            </a:r>
          </a:p>
        </p:txBody>
      </p:sp>
      <p:pic>
        <p:nvPicPr>
          <p:cNvPr id="4098" name="Picture 2" descr="Image result for valence electron orbital diagr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438" y="2362200"/>
            <a:ext cx="5073562" cy="239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79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13643</TotalTime>
  <Words>276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Chem: Unit 3-Part 3 </vt:lpstr>
      <vt:lpstr>Learning Target</vt:lpstr>
      <vt:lpstr>What are valence electrons?</vt:lpstr>
      <vt:lpstr>When are atoms chemically stable?</vt:lpstr>
      <vt:lpstr>Periodic trends</vt:lpstr>
      <vt:lpstr>CFU – How many valence electrons?</vt:lpstr>
      <vt:lpstr>Electron Dot Diagrams</vt:lpstr>
      <vt:lpstr>Electron Dot Diagram Practice</vt:lpstr>
      <vt:lpstr>Valence Electron Orbital Diagrams</vt:lpstr>
      <vt:lpstr>Valence Electron Orbital Diagram Practice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Periodic table</dc:title>
  <dc:creator>Ashley</dc:creator>
  <cp:lastModifiedBy>Susan Phillips</cp:lastModifiedBy>
  <cp:revision>116</cp:revision>
  <cp:lastPrinted>2016-02-23T14:28:03Z</cp:lastPrinted>
  <dcterms:created xsi:type="dcterms:W3CDTF">2015-08-20T00:45:07Z</dcterms:created>
  <dcterms:modified xsi:type="dcterms:W3CDTF">2018-02-13T04:04:12Z</dcterms:modified>
</cp:coreProperties>
</file>