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09" r:id="rId2"/>
    <p:sldId id="427" r:id="rId3"/>
    <p:sldId id="428" r:id="rId4"/>
    <p:sldId id="429" r:id="rId5"/>
    <p:sldId id="430" r:id="rId6"/>
    <p:sldId id="431" r:id="rId7"/>
    <p:sldId id="432" r:id="rId8"/>
    <p:sldId id="433" r:id="rId9"/>
  </p:sldIdLst>
  <p:sldSz cx="9144000" cy="6858000" type="screen4x3"/>
  <p:notesSz cx="7004050" cy="9223375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>
                <a:uFillTx/>
              </a:defRPr>
            </a:lvl1pPr>
          </a:lstStyle>
          <a:p>
            <a:fld id="{BC991D88-30C4-4E2C-BB13-0EB4FA06BB26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2525"/>
            <a:ext cx="4149725" cy="3113088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2720" tIns="46360" rIns="92720" bIns="4636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38749"/>
            <a:ext cx="5603240" cy="3631704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>
                <a:uFillTx/>
              </a:defRPr>
            </a:lvl1pPr>
          </a:lstStyle>
          <a:p>
            <a:fld id="{D49E6438-D810-4C31-883A-ECBA835764F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9876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uFillTx/>
              </a:defRPr>
            </a:lvl1pPr>
          </a:lstStyle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uFillTx/>
              </a:defRPr>
            </a:lvl1pPr>
          </a:lstStyle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>
                <a:uFillTx/>
              </a:rPr>
              <a:t>Chem</a:t>
            </a:r>
            <a:r>
              <a:rPr lang="en-US" sz="4800" dirty="0">
                <a:uFillTx/>
              </a:rPr>
              <a:t> </a:t>
            </a:r>
            <a:r>
              <a:rPr lang="en-US" sz="4800">
                <a:uFillTx/>
              </a:rPr>
              <a:t>– </a:t>
            </a:r>
            <a:r>
              <a:rPr lang="en-US" sz="4800"/>
              <a:t>unit 3: part 5</a:t>
            </a:r>
            <a:r>
              <a:rPr lang="en-US" sz="4800">
                <a:uFillTx/>
              </a:rPr>
              <a:t> </a:t>
            </a:r>
            <a:endParaRPr lang="en-US" sz="4800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Lesson: Periodic Trends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4113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atomic radius?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uFillTx/>
              </a:rPr>
              <a:t>Size of the atom</a:t>
            </a:r>
          </a:p>
          <a:p>
            <a:r>
              <a:rPr lang="en-US" u="sng" dirty="0">
                <a:uFillTx/>
              </a:rPr>
              <a:t>Decreases</a:t>
            </a:r>
            <a:r>
              <a:rPr lang="en-US" dirty="0">
                <a:uFillTx/>
              </a:rPr>
              <a:t> along a period</a:t>
            </a:r>
          </a:p>
          <a:p>
            <a:r>
              <a:rPr lang="en-US" u="sng" dirty="0">
                <a:uFillTx/>
              </a:rPr>
              <a:t>Increases</a:t>
            </a:r>
            <a:r>
              <a:rPr lang="en-US" dirty="0">
                <a:uFillTx/>
              </a:rPr>
              <a:t> down a group</a:t>
            </a:r>
          </a:p>
          <a:p>
            <a:r>
              <a:rPr lang="en-US" dirty="0">
                <a:uFillTx/>
              </a:rPr>
              <a:t>Why?</a:t>
            </a:r>
          </a:p>
          <a:p>
            <a:r>
              <a:rPr lang="en-US" dirty="0">
                <a:uFillTx/>
              </a:rPr>
              <a:t>L—R: Stronger pull on electrons = smaller</a:t>
            </a:r>
          </a:p>
          <a:p>
            <a:r>
              <a:rPr lang="en-US" dirty="0">
                <a:uFillTx/>
              </a:rPr>
              <a:t>Down: Add new orbitals = bigger</a:t>
            </a:r>
          </a:p>
          <a:p>
            <a:endParaRPr lang="en-US" dirty="0">
              <a:uFillTx/>
            </a:endParaRPr>
          </a:p>
        </p:txBody>
      </p:sp>
      <p:pic>
        <p:nvPicPr>
          <p:cNvPr id="5" name="Content Placeholder 4" descr="radii-valence-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752600"/>
            <a:ext cx="4343400" cy="3378200"/>
          </a:xfrm>
        </p:spPr>
      </p:pic>
    </p:spTree>
    <p:extLst>
      <p:ext uri="{BB962C8B-B14F-4D97-AF65-F5344CB8AC3E}">
        <p14:creationId xmlns:p14="http://schemas.microsoft.com/office/powerpoint/2010/main" val="41464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038600" cy="5029200"/>
          </a:xfrm>
        </p:spPr>
        <p:txBody>
          <a:bodyPr>
            <a:noAutofit/>
          </a:bodyPr>
          <a:lstStyle/>
          <a:p>
            <a:r>
              <a:rPr lang="en-US" sz="3200" u="sng" dirty="0">
                <a:uFillTx/>
              </a:rPr>
              <a:t>The energy needed to remove an electron</a:t>
            </a:r>
          </a:p>
          <a:p>
            <a:r>
              <a:rPr lang="en-US" sz="3200" u="sng" dirty="0">
                <a:uFillTx/>
              </a:rPr>
              <a:t>Increases</a:t>
            </a:r>
            <a:r>
              <a:rPr lang="en-US" sz="3200" dirty="0">
                <a:uFillTx/>
              </a:rPr>
              <a:t> along a period</a:t>
            </a:r>
          </a:p>
          <a:p>
            <a:r>
              <a:rPr lang="en-US" sz="3200" u="sng" dirty="0">
                <a:uFillTx/>
              </a:rPr>
              <a:t>Decreases</a:t>
            </a:r>
            <a:r>
              <a:rPr lang="en-US" sz="3200" dirty="0">
                <a:uFillTx/>
              </a:rPr>
              <a:t> down a group</a:t>
            </a:r>
          </a:p>
          <a:p>
            <a:r>
              <a:rPr lang="en-US" sz="3200" dirty="0">
                <a:uFillTx/>
              </a:rPr>
              <a:t>Why?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ionization energy?</a:t>
            </a:r>
          </a:p>
        </p:txBody>
      </p:sp>
      <p:pic>
        <p:nvPicPr>
          <p:cNvPr id="5" name="Picture 2" descr="https://encrypted-tbn0.google.com/images?q=tbn:ANd9GcRcDkil3PuVAWqbR3pJjNJxrwqGBhgukyrD8HTUx0X0UW0NUEY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73388" y="2286000"/>
            <a:ext cx="4648200" cy="3499610"/>
          </a:xfrm>
          <a:noFill/>
        </p:spPr>
      </p:pic>
    </p:spTree>
    <p:extLst>
      <p:ext uri="{BB962C8B-B14F-4D97-AF65-F5344CB8AC3E}">
        <p14:creationId xmlns:p14="http://schemas.microsoft.com/office/powerpoint/2010/main" val="205758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495800" cy="4876800"/>
          </a:xfrm>
        </p:spPr>
        <p:txBody>
          <a:bodyPr/>
          <a:lstStyle/>
          <a:p>
            <a:r>
              <a:rPr lang="en-US" u="sng" dirty="0">
                <a:uFillTx/>
              </a:rPr>
              <a:t>Amount of energy released when an electron is added to a neutral atom</a:t>
            </a:r>
          </a:p>
          <a:p>
            <a:r>
              <a:rPr lang="en-US" u="sng" dirty="0">
                <a:uFillTx/>
              </a:rPr>
              <a:t>Increases</a:t>
            </a:r>
            <a:r>
              <a:rPr lang="en-US" dirty="0">
                <a:uFillTx/>
              </a:rPr>
              <a:t> along a period</a:t>
            </a:r>
          </a:p>
          <a:p>
            <a:r>
              <a:rPr lang="en-US" u="sng" dirty="0">
                <a:uFillTx/>
              </a:rPr>
              <a:t>Decreases</a:t>
            </a:r>
            <a:r>
              <a:rPr lang="en-US" dirty="0">
                <a:uFillTx/>
              </a:rPr>
              <a:t> down a group </a:t>
            </a:r>
          </a:p>
          <a:p>
            <a:r>
              <a:rPr lang="en-US" dirty="0">
                <a:uFillTx/>
              </a:rPr>
              <a:t>Why?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electron affinity?</a:t>
            </a:r>
          </a:p>
        </p:txBody>
      </p:sp>
      <p:pic>
        <p:nvPicPr>
          <p:cNvPr id="14338" name="Picture 2" descr="https://encrypted-tbn2.gstatic.com/images?q=tbn:ANd9GcQsGckjQN44w27J1tnYZSnpYPpFLW4JKCN9k9ci1ab__vGSeFRtQw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/>
          <a:srcRect t="5538" r="9895"/>
          <a:stretch/>
        </p:blipFill>
        <p:spPr bwMode="auto">
          <a:xfrm>
            <a:off x="4724400" y="2286000"/>
            <a:ext cx="4006919" cy="3304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631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3962400" cy="4953000"/>
          </a:xfrm>
        </p:spPr>
        <p:txBody>
          <a:bodyPr>
            <a:noAutofit/>
          </a:bodyPr>
          <a:lstStyle/>
          <a:p>
            <a:r>
              <a:rPr lang="en-US" sz="3200" u="sng" dirty="0">
                <a:uFillTx/>
              </a:rPr>
              <a:t>An atom’s ability to attract electrons</a:t>
            </a:r>
          </a:p>
          <a:p>
            <a:r>
              <a:rPr lang="en-US" sz="3200" u="sng" dirty="0">
                <a:uFillTx/>
              </a:rPr>
              <a:t>Increases</a:t>
            </a:r>
            <a:r>
              <a:rPr lang="en-US" sz="3200" dirty="0">
                <a:uFillTx/>
              </a:rPr>
              <a:t> across a period</a:t>
            </a:r>
          </a:p>
          <a:p>
            <a:r>
              <a:rPr lang="en-US" sz="3200" u="sng" dirty="0">
                <a:uFillTx/>
              </a:rPr>
              <a:t>Decreases</a:t>
            </a:r>
            <a:r>
              <a:rPr lang="en-US" sz="3200" dirty="0">
                <a:uFillTx/>
              </a:rPr>
              <a:t> down a group</a:t>
            </a:r>
          </a:p>
          <a:p>
            <a:r>
              <a:rPr lang="en-US" sz="3200" dirty="0">
                <a:uFillTx/>
              </a:rPr>
              <a:t>Why?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electronegativity?</a:t>
            </a:r>
          </a:p>
        </p:txBody>
      </p:sp>
      <p:pic>
        <p:nvPicPr>
          <p:cNvPr id="5122" name="Picture 2" descr="https://encrypted-tbn0.gstatic.com/images?q=tbn:ANd9GcQWAf5hjvtC0JPh5UBTC7KYctMEkEkEfjJ8Gw51K6DimynbTpT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209800"/>
            <a:ext cx="4471914" cy="3379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6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chemical reactivity?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000" u="sng" dirty="0">
                <a:uFillTx/>
              </a:rPr>
              <a:t>Describes how easily an element reacts</a:t>
            </a:r>
          </a:p>
          <a:p>
            <a:r>
              <a:rPr lang="en-US" sz="3000" u="sng" dirty="0">
                <a:uFillTx/>
              </a:rPr>
              <a:t>Decreases</a:t>
            </a:r>
            <a:r>
              <a:rPr lang="en-US" sz="3000" dirty="0">
                <a:uFillTx/>
              </a:rPr>
              <a:t> across a period</a:t>
            </a:r>
          </a:p>
          <a:p>
            <a:r>
              <a:rPr lang="en-US" sz="3000" u="sng" dirty="0">
                <a:uFillTx/>
              </a:rPr>
              <a:t>Increases</a:t>
            </a:r>
            <a:r>
              <a:rPr lang="en-US" sz="3000" dirty="0">
                <a:uFillTx/>
              </a:rPr>
              <a:t> down a group</a:t>
            </a:r>
          </a:p>
          <a:p>
            <a:r>
              <a:rPr lang="en-US" sz="3000" dirty="0">
                <a:uFillTx/>
              </a:rPr>
              <a:t>Why? </a:t>
            </a:r>
          </a:p>
        </p:txBody>
      </p:sp>
      <p:pic>
        <p:nvPicPr>
          <p:cNvPr id="1026" name="Picture 2" descr="http://t2.gstatic.com/images?q=tbn:ANd9GcSltIZU5Oho6S5fuV8FZ5OcSEnbJJ27PnZJzs8gW6FRuacYOs_sJg:dduconnect.in/site/wp-content/uploads/2012/03/chemical-reacti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724400" y="2133600"/>
            <a:ext cx="3476625" cy="3430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47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Periodic trends</a:t>
            </a:r>
          </a:p>
        </p:txBody>
      </p:sp>
      <p:pic>
        <p:nvPicPr>
          <p:cNvPr id="2050" name="Picture 2" descr="https://upload.wikimedia.org/wikipedia/commons/thumb/f/fe/Periodic_trends.svg/2000px-Periodic_trends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2303"/>
            <a:ext cx="8229600" cy="4752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175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Comparing Elements CFU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sz="3200" dirty="0">
                <a:uFillTx/>
              </a:rPr>
              <a:t>Circle the atom with the…</a:t>
            </a:r>
          </a:p>
          <a:p>
            <a:endParaRPr lang="en-US" sz="3200" dirty="0">
              <a:uFillTx/>
            </a:endParaRPr>
          </a:p>
          <a:p>
            <a:r>
              <a:rPr lang="en-US" sz="3200" dirty="0">
                <a:uFillTx/>
              </a:rPr>
              <a:t>Largest atomic radii:		Al	or	B	</a:t>
            </a:r>
          </a:p>
          <a:p>
            <a:r>
              <a:rPr lang="en-US" sz="3200" dirty="0">
                <a:uFillTx/>
              </a:rPr>
              <a:t>Smallest electronegativity:	S	or	O</a:t>
            </a:r>
          </a:p>
          <a:p>
            <a:r>
              <a:rPr lang="en-US" sz="3200" dirty="0">
                <a:uFillTx/>
              </a:rPr>
              <a:t>Largest electron affinity:		Li	or	Be</a:t>
            </a:r>
          </a:p>
          <a:p>
            <a:r>
              <a:rPr lang="en-US" sz="3200" dirty="0">
                <a:uFillTx/>
              </a:rPr>
              <a:t>Smallest ionization energy:	Ca	or	Ga</a:t>
            </a:r>
          </a:p>
          <a:p>
            <a:r>
              <a:rPr lang="en-US" sz="3200" dirty="0">
                <a:uFillTx/>
              </a:rPr>
              <a:t>Most chemical reactivity:	Ba	or	</a:t>
            </a:r>
            <a:r>
              <a:rPr lang="en-US" sz="3200" dirty="0" err="1">
                <a:uFillTx/>
              </a:rPr>
              <a:t>Sr</a:t>
            </a:r>
            <a:endParaRPr lang="en-US" sz="3200" dirty="0">
              <a:uFillTx/>
            </a:endParaRPr>
          </a:p>
          <a:p>
            <a:pPr marL="0" indent="0">
              <a:buNone/>
            </a:pPr>
            <a:endParaRPr lang="en-US" sz="3200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064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13636</TotalTime>
  <Words>153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Chem – unit 3: part 5 </vt:lpstr>
      <vt:lpstr>What is atomic radius?</vt:lpstr>
      <vt:lpstr>What is ionization energy?</vt:lpstr>
      <vt:lpstr>What is electron affinity?</vt:lpstr>
      <vt:lpstr>What is electronegativity?</vt:lpstr>
      <vt:lpstr>What is chemical reactivity?</vt:lpstr>
      <vt:lpstr>Periodic trends</vt:lpstr>
      <vt:lpstr>Comparing Elements CFU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Periodic table</dc:title>
  <dc:creator>Ashley</dc:creator>
  <cp:lastModifiedBy>Susan Phillips</cp:lastModifiedBy>
  <cp:revision>114</cp:revision>
  <cp:lastPrinted>2016-02-23T14:28:03Z</cp:lastPrinted>
  <dcterms:created xsi:type="dcterms:W3CDTF">2015-08-20T00:45:07Z</dcterms:created>
  <dcterms:modified xsi:type="dcterms:W3CDTF">2018-02-13T04:25:55Z</dcterms:modified>
</cp:coreProperties>
</file>