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9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</p:sldIdLst>
  <p:sldSz cx="9144000" cy="6858000" type="screen4x3"/>
  <p:notesSz cx="7004050" cy="9223375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>
                <a:uFillTx/>
              </a:defRPr>
            </a:lvl1pPr>
          </a:lstStyle>
          <a:p>
            <a:fld id="{BC991D88-30C4-4E2C-BB13-0EB4FA06BB26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2525"/>
            <a:ext cx="4149725" cy="3113088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2720" tIns="46360" rIns="92720" bIns="4636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38749"/>
            <a:ext cx="5603240" cy="3631704"/>
          </a:xfrm>
          <a:prstGeom prst="rect">
            <a:avLst/>
          </a:prstGeom>
        </p:spPr>
        <p:txBody>
          <a:bodyPr vert="horz" lIns="92720" tIns="46360" rIns="92720" bIns="46360" rtlCol="0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>
                <a:uFillTx/>
              </a:defRPr>
            </a:lvl1pPr>
          </a:lstStyle>
          <a:p>
            <a:fld id="{D49E6438-D810-4C31-883A-ECBA835764F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9876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srgbClr val="000000">
                <a:alpha val="59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uFillTx/>
              </a:defRPr>
            </a:lvl1pPr>
          </a:lstStyle>
          <a:p>
            <a:fld id="{884BB4A7-8DAD-4FE7-89CA-702B768F128E}" type="datetimeFigureOut">
              <a:rPr lang="en-US" smtClean="0">
                <a:uFillTx/>
              </a:rPr>
              <a:t>2/8/2018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uFillTx/>
              </a:defRPr>
            </a:lvl1pPr>
          </a:lstStyle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>
                <a:uFillTx/>
              </a:rPr>
              <a:t>Chem</a:t>
            </a:r>
            <a:r>
              <a:rPr lang="en-US" sz="4800" dirty="0">
                <a:uFillTx/>
              </a:rPr>
              <a:t> – 2 – Go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Lesson: Bohr Model </a:t>
            </a:r>
            <a:endParaRPr lang="en-US" dirty="0">
              <a:uFillTx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u="sng" dirty="0"/>
              <a:t>Photoelectric Effect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/>
              <a:t>Increasing intensity of light has no effect on the emission spectra of elements</a:t>
            </a:r>
          </a:p>
          <a:p>
            <a:r>
              <a:rPr lang="en-US" dirty="0"/>
              <a:t>Led to idea that light exists as both a wave and discreet packet of energy (</a:t>
            </a:r>
            <a:r>
              <a:rPr lang="en-US" u="sng" dirty="0"/>
              <a:t>photon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Wave particle duality</a:t>
            </a:r>
          </a:p>
        </p:txBody>
      </p:sp>
      <p:pic>
        <p:nvPicPr>
          <p:cNvPr id="5" name="Content Placeholder 4" descr="Wave-Particle Duality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137096"/>
            <a:ext cx="4038600" cy="17903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3287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Photoelectric Effect?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Waves must fit perfectly around the nucleus because there can be no constructive or destructive interference</a:t>
            </a:r>
          </a:p>
          <a:p>
            <a:pPr lvl="1"/>
            <a:r>
              <a:rPr lang="en-US" dirty="0"/>
              <a:t>Would otherwise cancel themselves out which is impossible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164" y="1800225"/>
            <a:ext cx="3200400" cy="150495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581400"/>
            <a:ext cx="4371128" cy="183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SWBAT understand the </a:t>
            </a:r>
            <a:r>
              <a:rPr lang="en-US" sz="3600" u="sng" dirty="0"/>
              <a:t>Bohr model</a:t>
            </a:r>
            <a:r>
              <a:rPr lang="en-US" sz="3600" dirty="0"/>
              <a:t> of atoms and how electrons relate to the </a:t>
            </a:r>
            <a:r>
              <a:rPr lang="en-US" sz="3600" u="sng" dirty="0"/>
              <a:t>electromagnetic energy spectrum</a:t>
            </a:r>
            <a:r>
              <a:rPr lang="en-US" sz="3600" dirty="0"/>
              <a:t>. </a:t>
            </a:r>
          </a:p>
          <a:p>
            <a:endParaRPr lang="en-US" sz="3600" dirty="0"/>
          </a:p>
          <a:p>
            <a:r>
              <a:rPr lang="en-US" sz="3600" dirty="0"/>
              <a:t>Importance? </a:t>
            </a:r>
          </a:p>
        </p:txBody>
      </p:sp>
    </p:spTree>
    <p:extLst>
      <p:ext uri="{BB962C8B-B14F-4D97-AF65-F5344CB8AC3E}">
        <p14:creationId xmlns:p14="http://schemas.microsoft.com/office/powerpoint/2010/main" val="183215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 Nature of Light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Visible light accounts for 1 form of electromagnetic energy</a:t>
            </a:r>
          </a:p>
          <a:p>
            <a:r>
              <a:rPr lang="en-US" sz="3600" u="sng" dirty="0"/>
              <a:t>c = </a:t>
            </a:r>
            <a:r>
              <a:rPr lang="el-GR" sz="3600" u="sng" dirty="0"/>
              <a:t>λ</a:t>
            </a:r>
            <a:r>
              <a:rPr lang="en-US" sz="3600" u="sng" dirty="0"/>
              <a:t>v</a:t>
            </a:r>
          </a:p>
          <a:p>
            <a:pPr lvl="1"/>
            <a:r>
              <a:rPr lang="en-US" sz="2800" dirty="0"/>
              <a:t>Inverse relationship between frequency (v) &amp; wavelength (</a:t>
            </a:r>
            <a:r>
              <a:rPr lang="el-GR" sz="2800" dirty="0"/>
              <a:t>λ</a:t>
            </a:r>
            <a:r>
              <a:rPr lang="en-US" sz="2800" dirty="0"/>
              <a:t>)</a:t>
            </a:r>
          </a:p>
          <a:p>
            <a:pPr lvl="1"/>
            <a:endParaRPr lang="en-US" sz="2800" dirty="0"/>
          </a:p>
        </p:txBody>
      </p:sp>
      <p:pic>
        <p:nvPicPr>
          <p:cNvPr id="7" name="Picture 4" descr="06_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803001"/>
            <a:ext cx="4038600" cy="24584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96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Thomsons Plum Pudding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443" y="2545937"/>
            <a:ext cx="30575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the Atomic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156168" cy="5021516"/>
          </a:xfrm>
        </p:spPr>
        <p:txBody>
          <a:bodyPr>
            <a:normAutofit/>
          </a:bodyPr>
          <a:lstStyle/>
          <a:p>
            <a:r>
              <a:rPr lang="en-US" u="sng" dirty="0"/>
              <a:t>Democritus Model</a:t>
            </a:r>
          </a:p>
          <a:p>
            <a:pPr lvl="1"/>
            <a:r>
              <a:rPr lang="en-US" dirty="0"/>
              <a:t>Sphere that can’t be broken down</a:t>
            </a:r>
          </a:p>
          <a:p>
            <a:r>
              <a:rPr lang="en-US" u="sng" dirty="0"/>
              <a:t>Thompson “Plum Pudding” Model</a:t>
            </a:r>
          </a:p>
          <a:p>
            <a:pPr lvl="1"/>
            <a:r>
              <a:rPr lang="en-US" dirty="0"/>
              <a:t>Electrons, no nucleus</a:t>
            </a:r>
          </a:p>
          <a:p>
            <a:r>
              <a:rPr lang="en-US" u="sng" dirty="0"/>
              <a:t>Rutherford Model</a:t>
            </a:r>
          </a:p>
          <a:p>
            <a:pPr lvl="1"/>
            <a:r>
              <a:rPr lang="en-US" dirty="0"/>
              <a:t>Electrons + Nucleus</a:t>
            </a:r>
          </a:p>
          <a:p>
            <a:pPr lvl="1"/>
            <a:r>
              <a:rPr lang="en-US" dirty="0"/>
              <a:t>Proton &amp; neutron not discovered</a:t>
            </a:r>
          </a:p>
          <a:p>
            <a:pPr lvl="1"/>
            <a:r>
              <a:rPr lang="en-US" dirty="0"/>
              <a:t>Why doesn’t the electron fall into the nucleus?</a:t>
            </a:r>
          </a:p>
        </p:txBody>
      </p:sp>
      <p:pic>
        <p:nvPicPr>
          <p:cNvPr id="1026" name="Picture 2" descr="Image result for democritus atomic model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9" t="9343" r="11492"/>
          <a:stretch/>
        </p:blipFill>
        <p:spPr bwMode="auto">
          <a:xfrm>
            <a:off x="7162800" y="48959"/>
            <a:ext cx="1828800" cy="236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rutherford atomic mod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562" y="4743830"/>
            <a:ext cx="2652998" cy="195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54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524000"/>
            <a:ext cx="4038600" cy="4870704"/>
          </a:xfrm>
        </p:spPr>
        <p:txBody>
          <a:bodyPr>
            <a:noAutofit/>
          </a:bodyPr>
          <a:lstStyle/>
          <a:p>
            <a:r>
              <a:rPr lang="en-US" sz="2400" dirty="0"/>
              <a:t>Max Planck – introduced idea of “</a:t>
            </a:r>
            <a:r>
              <a:rPr lang="en-US" sz="2400" u="sng" dirty="0"/>
              <a:t>quantized energy</a:t>
            </a:r>
            <a:r>
              <a:rPr lang="en-US" sz="2400" dirty="0"/>
              <a:t>”</a:t>
            </a:r>
          </a:p>
          <a:p>
            <a:pPr lvl="1"/>
            <a:r>
              <a:rPr lang="en-US" dirty="0"/>
              <a:t>Energy is released and absorbed in </a:t>
            </a:r>
            <a:r>
              <a:rPr lang="en-US" u="sng" dirty="0"/>
              <a:t>discreet intervals</a:t>
            </a:r>
            <a:r>
              <a:rPr lang="en-US" dirty="0"/>
              <a:t> known as quanta</a:t>
            </a:r>
          </a:p>
          <a:p>
            <a:pPr lvl="1"/>
            <a:r>
              <a:rPr lang="en-US" u="sng" dirty="0"/>
              <a:t>E = </a:t>
            </a:r>
            <a:r>
              <a:rPr lang="en-US" u="sng" dirty="0" err="1"/>
              <a:t>hv</a:t>
            </a:r>
            <a:endParaRPr lang="en-US" u="sng" dirty="0"/>
          </a:p>
          <a:p>
            <a:pPr lvl="2"/>
            <a:r>
              <a:rPr lang="en-US" sz="2400" dirty="0"/>
              <a:t>E = energy</a:t>
            </a:r>
          </a:p>
          <a:p>
            <a:pPr lvl="2"/>
            <a:r>
              <a:rPr lang="en-US" sz="2400" dirty="0"/>
              <a:t>h = Planck’s constant</a:t>
            </a:r>
          </a:p>
          <a:p>
            <a:pPr lvl="2"/>
            <a:r>
              <a:rPr lang="en-US" sz="2400" dirty="0"/>
              <a:t>v = frequency</a:t>
            </a:r>
          </a:p>
          <a:p>
            <a:pPr lvl="1"/>
            <a:r>
              <a:rPr lang="en-US" dirty="0"/>
              <a:t>Replace v to give</a:t>
            </a:r>
          </a:p>
        </p:txBody>
      </p:sp>
      <p:pic>
        <p:nvPicPr>
          <p:cNvPr id="2050" name="Picture 2" descr="Image result for planck's constan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057400"/>
            <a:ext cx="4849096" cy="312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900" y="5562600"/>
            <a:ext cx="1143000" cy="657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200" y="5486400"/>
            <a:ext cx="388620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 = 6.626 x 10</a:t>
            </a:r>
            <a:r>
              <a:rPr lang="en-US" sz="2400" b="1" baseline="30000" dirty="0"/>
              <a:t>-34</a:t>
            </a:r>
            <a:r>
              <a:rPr lang="en-US" sz="2400" b="1" dirty="0"/>
              <a:t> J / s</a:t>
            </a:r>
          </a:p>
        </p:txBody>
      </p:sp>
    </p:spTree>
    <p:extLst>
      <p:ext uri="{BB962C8B-B14F-4D97-AF65-F5344CB8AC3E}">
        <p14:creationId xmlns:p14="http://schemas.microsoft.com/office/powerpoint/2010/main" val="331584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CFU: Wave/Light Application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/>
              <a:t>The threshold frequency that can dislodge an electron from metallic sodium is 5.51 </a:t>
            </a:r>
            <a:r>
              <a:rPr lang="en-US" sz="3200" dirty="0">
                <a:sym typeface="Symbol" pitchFamily="18" charset="2"/>
              </a:rPr>
              <a:t> 10</a:t>
            </a:r>
            <a:r>
              <a:rPr lang="en-US" sz="3200" baseline="30000" dirty="0">
                <a:sym typeface="Symbol" pitchFamily="18" charset="2"/>
              </a:rPr>
              <a:t>14</a:t>
            </a:r>
            <a:r>
              <a:rPr lang="en-US" sz="3200" dirty="0">
                <a:sym typeface="Symbol" pitchFamily="18" charset="2"/>
              </a:rPr>
              <a:t> Hz.  What is the energy of this photon?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sz="3200" dirty="0">
                <a:sym typeface="Symbol" pitchFamily="18" charset="2"/>
              </a:rPr>
              <a:t>What is the energy, in Joules, of a photon with a wavelength of 430.0 nm?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4953000"/>
            <a:ext cx="2324100" cy="13363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48050" y="5298013"/>
            <a:ext cx="2590800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E = </a:t>
            </a:r>
            <a:r>
              <a:rPr lang="en-US" sz="3600" b="1" dirty="0" err="1"/>
              <a:t>hv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04900" y="5298012"/>
            <a:ext cx="2590800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 = </a:t>
            </a:r>
            <a:r>
              <a:rPr lang="el-GR" sz="3600" b="1" dirty="0"/>
              <a:t>λ</a:t>
            </a:r>
            <a:r>
              <a:rPr lang="en-US" sz="3600" b="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78662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u="sng" dirty="0"/>
              <a:t>Bohr Model</a:t>
            </a:r>
            <a:r>
              <a:rPr lang="en-US" dirty="0"/>
              <a:t>?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267200" cy="49560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Based on </a:t>
            </a:r>
            <a:r>
              <a:rPr lang="en-US" u="sng" dirty="0"/>
              <a:t>quantized energy</a:t>
            </a:r>
          </a:p>
          <a:p>
            <a:pPr marL="514350" indent="-514350">
              <a:buAutoNum type="arabicPeriod"/>
            </a:pPr>
            <a:r>
              <a:rPr lang="en-US" dirty="0"/>
              <a:t>Only orbits of </a:t>
            </a:r>
            <a:r>
              <a:rPr lang="en-US" u="sng" dirty="0"/>
              <a:t>exact radii </a:t>
            </a:r>
            <a:r>
              <a:rPr lang="en-US" dirty="0"/>
              <a:t>are permitted</a:t>
            </a:r>
          </a:p>
          <a:p>
            <a:pPr marL="514350" indent="-514350">
              <a:buAutoNum type="arabicPeriod"/>
            </a:pPr>
            <a:r>
              <a:rPr lang="en-US" dirty="0"/>
              <a:t>An “allowed state” is one in which an electron has a </a:t>
            </a:r>
            <a:r>
              <a:rPr lang="en-US" u="sng" dirty="0"/>
              <a:t>specific energy</a:t>
            </a:r>
          </a:p>
          <a:p>
            <a:pPr marL="514350" indent="-514350">
              <a:buAutoNum type="arabicPeriod"/>
            </a:pPr>
            <a:r>
              <a:rPr lang="en-US" dirty="0"/>
              <a:t>As electrons move between “allowed states,” a </a:t>
            </a:r>
            <a:r>
              <a:rPr lang="en-US" u="sng" dirty="0"/>
              <a:t>photon of energy</a:t>
            </a:r>
            <a:r>
              <a:rPr lang="en-US" dirty="0"/>
              <a:t> is absorbed or emitted</a:t>
            </a:r>
          </a:p>
          <a:p>
            <a:endParaRPr lang="en-US" dirty="0"/>
          </a:p>
        </p:txBody>
      </p:sp>
      <p:pic>
        <p:nvPicPr>
          <p:cNvPr id="7" name="Picture 4" descr="Bohr Mod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2057400"/>
            <a:ext cx="3529012" cy="3339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817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u="sng" dirty="0"/>
              <a:t>Line Spectra</a:t>
            </a:r>
            <a:r>
              <a:rPr lang="en-US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Scientists studied </a:t>
            </a:r>
            <a:r>
              <a:rPr lang="en-US" u="sng" dirty="0"/>
              <a:t>emission spectra </a:t>
            </a:r>
            <a:r>
              <a:rPr lang="en-US" dirty="0"/>
              <a:t>of individual elements</a:t>
            </a:r>
          </a:p>
          <a:p>
            <a:r>
              <a:rPr lang="en-US" dirty="0"/>
              <a:t>Elements emit </a:t>
            </a:r>
            <a:r>
              <a:rPr lang="en-US" u="sng" dirty="0"/>
              <a:t>unique wavelengths of light</a:t>
            </a:r>
          </a:p>
          <a:p>
            <a:r>
              <a:rPr lang="en-US" dirty="0"/>
              <a:t>When light strikes the surface of metals, electrons are ejected with a specific frequency</a:t>
            </a:r>
          </a:p>
          <a:p>
            <a:r>
              <a:rPr lang="en-US" dirty="0"/>
              <a:t>Intensity of the light does not matter</a:t>
            </a:r>
          </a:p>
        </p:txBody>
      </p:sp>
      <p:pic>
        <p:nvPicPr>
          <p:cNvPr id="5" name="Content Placeholder 4" descr="06_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3124200" cy="2593086"/>
          </a:xfrm>
          <a:prstGeom prst="rect">
            <a:avLst/>
          </a:prstGeom>
          <a:noFill/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14400" y="4545532"/>
            <a:ext cx="2972594" cy="2312468"/>
            <a:chOff x="1920" y="1968"/>
            <a:chExt cx="2352" cy="2121"/>
          </a:xfrm>
        </p:grpSpPr>
        <p:pic>
          <p:nvPicPr>
            <p:cNvPr id="8" name="Picture 4" descr="06_08a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b="15975"/>
            <a:stretch/>
          </p:blipFill>
          <p:spPr bwMode="auto">
            <a:xfrm>
              <a:off x="1920" y="1968"/>
              <a:ext cx="2352" cy="1882"/>
            </a:xfrm>
            <a:prstGeom prst="rect">
              <a:avLst/>
            </a:prstGeom>
            <a:noFill/>
          </p:spPr>
        </p:pic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822" y="3849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760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Emission Spectrum of Hydrogen</a:t>
            </a:r>
          </a:p>
        </p:txBody>
      </p:sp>
      <p:pic>
        <p:nvPicPr>
          <p:cNvPr id="7" name="Picture 4" descr="06_13ab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876" y="2209800"/>
            <a:ext cx="8484248" cy="3319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8607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13635</TotalTime>
  <Words>365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Wingdings</vt:lpstr>
      <vt:lpstr>Clarity</vt:lpstr>
      <vt:lpstr>Chem – 2 – Go </vt:lpstr>
      <vt:lpstr>Learning Target</vt:lpstr>
      <vt:lpstr>Wave Nature of Light</vt:lpstr>
      <vt:lpstr>Evolution of the Atomic Model</vt:lpstr>
      <vt:lpstr>Quantum Mechanics</vt:lpstr>
      <vt:lpstr>CFU: Wave/Light Application</vt:lpstr>
      <vt:lpstr>What is the Bohr Model?</vt:lpstr>
      <vt:lpstr>What is Line Spectra?</vt:lpstr>
      <vt:lpstr>Emission Spectrum of Hydrogen</vt:lpstr>
      <vt:lpstr>What is the Photoelectric Effect?</vt:lpstr>
      <vt:lpstr>What is the Photoelectric Effect?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Periodic table</dc:title>
  <dc:creator>Ashley</dc:creator>
  <cp:lastModifiedBy>Susan Phillips</cp:lastModifiedBy>
  <cp:revision>113</cp:revision>
  <cp:lastPrinted>2016-02-23T14:28:03Z</cp:lastPrinted>
  <dcterms:created xsi:type="dcterms:W3CDTF">2015-08-20T00:45:07Z</dcterms:created>
  <dcterms:modified xsi:type="dcterms:W3CDTF">2018-02-08T16:50:11Z</dcterms:modified>
</cp:coreProperties>
</file>