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0160000" cy="7620000"/>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558" y="60"/>
      </p:cViewPr>
      <p:guideLst>
        <p:guide orient="horz" pos="24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415790"/>
            <a:ext cx="5486400" cy="4183380"/>
          </a:xfrm>
          <a:prstGeom prst="rect">
            <a:avLst/>
          </a:prstGeom>
        </p:spPr>
        <p:txBody>
          <a:bodyPr lIns="83060" tIns="83060" rIns="83060" bIns="83060"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4327012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Shape 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 name="Shape 24"/>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pPr>
              <a:lnSpc>
                <a:spcPct val="112500"/>
              </a:lnSpc>
              <a:spcAft>
                <a:spcPts val="303"/>
              </a:spcAft>
            </a:pPr>
            <a:r>
              <a:rPr lang="en-US" sz="1300">
                <a:solidFill>
                  <a:srgbClr val="333333"/>
                </a:solidFill>
                <a:latin typeface="Times New Roman"/>
                <a:ea typeface="Times New Roman"/>
                <a:cs typeface="Times New Roman"/>
                <a:sym typeface="Times New Roman"/>
              </a:rPr>
              <a:t>Students will have their microscopes out, for reference as we go through each of the steps. As an introduction, students will be asked what kinds of things they can do with this tool.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pPr>
              <a:lnSpc>
                <a:spcPct val="112500"/>
              </a:lnSpc>
              <a:spcAft>
                <a:spcPts val="303"/>
              </a:spcAft>
            </a:pPr>
            <a:r>
              <a:rPr lang="en-US" sz="1300">
                <a:solidFill>
                  <a:srgbClr val="333333"/>
                </a:solidFill>
                <a:latin typeface="Times New Roman"/>
                <a:ea typeface="Times New Roman"/>
                <a:cs typeface="Times New Roman"/>
                <a:sym typeface="Times New Roman"/>
              </a:rPr>
              <a:t>This is the exact version of the microscope used in class. Students will be identifying the parts on the microscopes at their desks as we go along and what their functions are.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pPr>
              <a:lnSpc>
                <a:spcPct val="112500"/>
              </a:lnSpc>
              <a:spcAft>
                <a:spcPts val="303"/>
              </a:spcAft>
            </a:pPr>
            <a:r>
              <a:rPr lang="en-US" sz="1300">
                <a:solidFill>
                  <a:srgbClr val="333333"/>
                </a:solidFill>
                <a:latin typeface="Times New Roman"/>
                <a:ea typeface="Times New Roman"/>
                <a:cs typeface="Times New Roman"/>
                <a:sym typeface="Times New Roman"/>
              </a:rPr>
              <a:t>Give students a slide from the “common things” set, each student will practice focusing and changing objectives.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pPr>
              <a:lnSpc>
                <a:spcPct val="112500"/>
              </a:lnSpc>
              <a:spcAft>
                <a:spcPts val="303"/>
              </a:spcAft>
            </a:pPr>
            <a:r>
              <a:rPr lang="en-US" sz="1300">
                <a:solidFill>
                  <a:srgbClr val="333333"/>
                </a:solidFill>
                <a:latin typeface="Times New Roman"/>
                <a:ea typeface="Times New Roman"/>
                <a:cs typeface="Times New Roman"/>
                <a:sym typeface="Times New Roman"/>
              </a:rPr>
              <a:t>Give students a slide from the “common things” set, each student will practice focusing and changing objectives.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pPr>
              <a:lnSpc>
                <a:spcPct val="112500"/>
              </a:lnSpc>
              <a:spcAft>
                <a:spcPts val="303"/>
              </a:spcAft>
            </a:pPr>
            <a:r>
              <a:rPr lang="en-US" sz="1300">
                <a:solidFill>
                  <a:srgbClr val="333333"/>
                </a:solidFill>
                <a:latin typeface="Times New Roman"/>
                <a:ea typeface="Times New Roman"/>
                <a:cs typeface="Times New Roman"/>
                <a:sym typeface="Times New Roman"/>
              </a:rPr>
              <a:t>Have students exchange slides so they can look at different things, walk them through using the high power objective to focus slides. Emphasize not using the coarse objective during this process, as it will crack the slides.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pPr>
              <a:lnSpc>
                <a:spcPct val="112500"/>
              </a:lnSpc>
              <a:spcAft>
                <a:spcPts val="303"/>
              </a:spcAft>
            </a:pPr>
            <a:r>
              <a:rPr lang="en-US" sz="1300">
                <a:solidFill>
                  <a:srgbClr val="333333"/>
                </a:solidFill>
                <a:latin typeface="Arial"/>
                <a:ea typeface="Arial"/>
                <a:cs typeface="Arial"/>
                <a:sym typeface="Arial"/>
              </a:rPr>
              <a:t>Figure 4B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415790"/>
            <a:ext cx="5486400" cy="4183380"/>
          </a:xfrm>
          <a:prstGeom prst="rect">
            <a:avLst/>
          </a:prstGeom>
        </p:spPr>
        <p:txBody>
          <a:bodyPr lIns="83060" tIns="83060" rIns="83060" bIns="83060" anchor="t" anchorCtr="0">
            <a:noAutofit/>
          </a:bodyPr>
          <a:lstStyle/>
          <a:p>
            <a:pPr>
              <a:lnSpc>
                <a:spcPct val="112500"/>
              </a:lnSpc>
              <a:spcAft>
                <a:spcPts val="303"/>
              </a:spcAft>
            </a:pPr>
            <a:r>
              <a:rPr lang="en-US" sz="1300">
                <a:solidFill>
                  <a:srgbClr val="333333"/>
                </a:solidFill>
                <a:latin typeface="Times New Roman"/>
                <a:ea typeface="Times New Roman"/>
                <a:cs typeface="Times New Roman"/>
                <a:sym typeface="Times New Roman"/>
              </a:rPr>
              <a:t>Teacher demonstrates how to hold the microscope, where the lens paper is located and how to use it. Students will be invited to turn the knobs and observe the stage as it moves up and down. Teacher will demonstrate how to store the microscope.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buClr>
                <a:srgbClr val="333333"/>
              </a:buClr>
              <a:buSzPct val="100000"/>
              <a:defRPr sz="4800">
                <a:solidFill>
                  <a:srgbClr val="333333"/>
                </a:solidFill>
              </a:defRPr>
            </a:lvl1pPr>
            <a:lvl2pPr algn="ctr">
              <a:buClr>
                <a:srgbClr val="333333"/>
              </a:buClr>
              <a:buSzPct val="100000"/>
              <a:defRPr sz="4800">
                <a:solidFill>
                  <a:srgbClr val="333333"/>
                </a:solidFill>
              </a:defRPr>
            </a:lvl2pPr>
            <a:lvl3pPr algn="ctr">
              <a:buClr>
                <a:srgbClr val="333333"/>
              </a:buClr>
              <a:buSzPct val="100000"/>
              <a:defRPr sz="4800">
                <a:solidFill>
                  <a:srgbClr val="333333"/>
                </a:solidFill>
              </a:defRPr>
            </a:lvl3pPr>
            <a:lvl4pPr algn="ctr">
              <a:buClr>
                <a:srgbClr val="333333"/>
              </a:buClr>
              <a:buSzPct val="100000"/>
              <a:defRPr sz="4800">
                <a:solidFill>
                  <a:srgbClr val="333333"/>
                </a:solidFill>
              </a:defRPr>
            </a:lvl4pPr>
            <a:lvl5pPr algn="ctr">
              <a:buClr>
                <a:srgbClr val="333333"/>
              </a:buClr>
              <a:buSzPct val="100000"/>
              <a:defRPr sz="4800">
                <a:solidFill>
                  <a:srgbClr val="333333"/>
                </a:solidFill>
              </a:defRPr>
            </a:lvl5pPr>
            <a:lvl6pPr algn="ctr">
              <a:buClr>
                <a:srgbClr val="333333"/>
              </a:buClr>
              <a:buSzPct val="100000"/>
              <a:defRPr sz="4800">
                <a:solidFill>
                  <a:srgbClr val="333333"/>
                </a:solidFill>
              </a:defRPr>
            </a:lvl6pPr>
            <a:lvl7pPr algn="ctr">
              <a:buClr>
                <a:srgbClr val="333333"/>
              </a:buClr>
              <a:buSzPct val="100000"/>
              <a:defRPr sz="4800">
                <a:solidFill>
                  <a:srgbClr val="333333"/>
                </a:solidFill>
              </a:defRPr>
            </a:lvl7pPr>
            <a:lvl8pPr algn="ctr">
              <a:buClr>
                <a:srgbClr val="333333"/>
              </a:buClr>
              <a:buSzPct val="100000"/>
              <a:defRPr sz="4800">
                <a:solidFill>
                  <a:srgbClr val="333333"/>
                </a:solidFill>
              </a:defRPr>
            </a:lvl8pPr>
            <a:lvl9pPr algn="ctr">
              <a:buClr>
                <a:srgbClr val="333333"/>
              </a:buClr>
              <a:buSzPct val="100000"/>
              <a:defRPr sz="4800">
                <a:solidFill>
                  <a:srgbClr val="333333"/>
                </a:solidFill>
              </a:defRPr>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buClr>
                <a:srgbClr val="999999"/>
              </a:buClr>
              <a:buSzPct val="100000"/>
              <a:defRPr sz="3200">
                <a:solidFill>
                  <a:srgbClr val="999999"/>
                </a:solidFill>
              </a:defRPr>
            </a:lvl1pPr>
            <a:lvl2pPr algn="ctr">
              <a:buClr>
                <a:srgbClr val="999999"/>
              </a:buClr>
              <a:buSzPct val="100000"/>
              <a:defRPr sz="3200">
                <a:solidFill>
                  <a:srgbClr val="999999"/>
                </a:solidFill>
              </a:defRPr>
            </a:lvl2pPr>
            <a:lvl3pPr algn="ctr">
              <a:buClr>
                <a:srgbClr val="999999"/>
              </a:buClr>
              <a:buSzPct val="100000"/>
              <a:defRPr sz="3200">
                <a:solidFill>
                  <a:srgbClr val="999999"/>
                </a:solidFill>
              </a:defRPr>
            </a:lvl3pPr>
            <a:lvl4pPr algn="ctr">
              <a:buClr>
                <a:srgbClr val="999999"/>
              </a:buClr>
              <a:buSzPct val="100000"/>
              <a:defRPr sz="3200">
                <a:solidFill>
                  <a:srgbClr val="999999"/>
                </a:solidFill>
              </a:defRPr>
            </a:lvl4pPr>
            <a:lvl5pPr algn="ctr">
              <a:buClr>
                <a:srgbClr val="999999"/>
              </a:buClr>
              <a:buSzPct val="100000"/>
              <a:defRPr sz="3200">
                <a:solidFill>
                  <a:srgbClr val="999999"/>
                </a:solidFill>
              </a:defRPr>
            </a:lvl5pPr>
            <a:lvl6pPr algn="ctr">
              <a:buClr>
                <a:srgbClr val="999999"/>
              </a:buClr>
              <a:buSzPct val="100000"/>
              <a:defRPr sz="3200">
                <a:solidFill>
                  <a:srgbClr val="999999"/>
                </a:solidFill>
              </a:defRPr>
            </a:lvl6pPr>
            <a:lvl7pPr algn="ctr">
              <a:buClr>
                <a:srgbClr val="999999"/>
              </a:buClr>
              <a:buSzPct val="100000"/>
              <a:defRPr sz="3200">
                <a:solidFill>
                  <a:srgbClr val="999999"/>
                </a:solidFill>
              </a:defRPr>
            </a:lvl7pPr>
            <a:lvl8pPr algn="ctr">
              <a:buClr>
                <a:srgbClr val="999999"/>
              </a:buClr>
              <a:buSzPct val="100000"/>
              <a:defRPr sz="3200">
                <a:solidFill>
                  <a:srgbClr val="999999"/>
                </a:solidFill>
              </a:defRPr>
            </a:lvl8pPr>
            <a:lvl9pPr algn="ctr">
              <a:buClr>
                <a:srgbClr val="999999"/>
              </a:buClr>
              <a:buSzPct val="100000"/>
              <a:defRPr sz="3200">
                <a:solidFill>
                  <a:srgbClr val="999999"/>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Clr>
                <a:srgbClr val="333333"/>
              </a:buClr>
              <a:buSzPct val="99224"/>
              <a:defRPr sz="4266">
                <a:solidFill>
                  <a:srgbClr val="333333"/>
                </a:solidFill>
              </a:defRPr>
            </a:lvl1pPr>
            <a:lvl2pPr>
              <a:buClr>
                <a:srgbClr val="333333"/>
              </a:buClr>
              <a:buSzPct val="99224"/>
              <a:defRPr sz="4266">
                <a:solidFill>
                  <a:srgbClr val="333333"/>
                </a:solidFill>
              </a:defRPr>
            </a:lvl2pPr>
            <a:lvl3pPr>
              <a:buClr>
                <a:srgbClr val="333333"/>
              </a:buClr>
              <a:buSzPct val="99224"/>
              <a:defRPr sz="4266">
                <a:solidFill>
                  <a:srgbClr val="333333"/>
                </a:solidFill>
              </a:defRPr>
            </a:lvl3pPr>
            <a:lvl4pPr>
              <a:buClr>
                <a:srgbClr val="333333"/>
              </a:buClr>
              <a:buSzPct val="99224"/>
              <a:defRPr sz="4266">
                <a:solidFill>
                  <a:srgbClr val="333333"/>
                </a:solidFill>
              </a:defRPr>
            </a:lvl4pPr>
            <a:lvl5pPr>
              <a:buClr>
                <a:srgbClr val="333333"/>
              </a:buClr>
              <a:buSzPct val="99224"/>
              <a:defRPr sz="4266">
                <a:solidFill>
                  <a:srgbClr val="333333"/>
                </a:solidFill>
              </a:defRPr>
            </a:lvl5pPr>
            <a:lvl6pPr>
              <a:buClr>
                <a:srgbClr val="333333"/>
              </a:buClr>
              <a:buSzPct val="99224"/>
              <a:defRPr sz="4266">
                <a:solidFill>
                  <a:srgbClr val="333333"/>
                </a:solidFill>
              </a:defRPr>
            </a:lvl6pPr>
            <a:lvl7pPr>
              <a:buClr>
                <a:srgbClr val="333333"/>
              </a:buClr>
              <a:buSzPct val="99224"/>
              <a:defRPr sz="4266">
                <a:solidFill>
                  <a:srgbClr val="333333"/>
                </a:solidFill>
              </a:defRPr>
            </a:lvl7pPr>
            <a:lvl8pPr>
              <a:buClr>
                <a:srgbClr val="333333"/>
              </a:buClr>
              <a:buSzPct val="99224"/>
              <a:defRPr sz="4266">
                <a:solidFill>
                  <a:srgbClr val="333333"/>
                </a:solidFill>
              </a:defRPr>
            </a:lvl8pPr>
            <a:lvl9pPr>
              <a:buClr>
                <a:srgbClr val="333333"/>
              </a:buClr>
              <a:buSzPct val="99224"/>
              <a:defRPr sz="4266">
                <a:solidFill>
                  <a:srgbClr val="333333"/>
                </a:solidFill>
              </a:defRPr>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Clr>
                <a:srgbClr val="333333"/>
              </a:buClr>
              <a:buSzPct val="98765"/>
              <a:defRPr sz="2666">
                <a:solidFill>
                  <a:srgbClr val="333333"/>
                </a:solidFill>
              </a:defRPr>
            </a:lvl1pPr>
            <a:lvl2pPr>
              <a:buClr>
                <a:srgbClr val="333333"/>
              </a:buClr>
              <a:buSzPct val="98765"/>
              <a:defRPr sz="2666">
                <a:solidFill>
                  <a:srgbClr val="333333"/>
                </a:solidFill>
              </a:defRPr>
            </a:lvl2pPr>
            <a:lvl3pPr>
              <a:buClr>
                <a:srgbClr val="333333"/>
              </a:buClr>
              <a:buSzPct val="98765"/>
              <a:defRPr sz="2666">
                <a:solidFill>
                  <a:srgbClr val="333333"/>
                </a:solidFill>
              </a:defRPr>
            </a:lvl3pPr>
            <a:lvl4pPr>
              <a:buClr>
                <a:srgbClr val="333333"/>
              </a:buClr>
              <a:buSzPct val="98765"/>
              <a:defRPr sz="2666">
                <a:solidFill>
                  <a:srgbClr val="333333"/>
                </a:solidFill>
              </a:defRPr>
            </a:lvl4pPr>
            <a:lvl5pPr>
              <a:buClr>
                <a:srgbClr val="333333"/>
              </a:buClr>
              <a:buSzPct val="98765"/>
              <a:defRPr sz="2666">
                <a:solidFill>
                  <a:srgbClr val="333333"/>
                </a:solidFill>
              </a:defRPr>
            </a:lvl5pPr>
            <a:lvl6pPr>
              <a:buClr>
                <a:srgbClr val="333333"/>
              </a:buClr>
              <a:buSzPct val="98765"/>
              <a:defRPr sz="2666">
                <a:solidFill>
                  <a:srgbClr val="333333"/>
                </a:solidFill>
              </a:defRPr>
            </a:lvl6pPr>
            <a:lvl7pPr>
              <a:buClr>
                <a:srgbClr val="333333"/>
              </a:buClr>
              <a:buSzPct val="98765"/>
              <a:defRPr sz="2666">
                <a:solidFill>
                  <a:srgbClr val="333333"/>
                </a:solidFill>
              </a:defRPr>
            </a:lvl7pPr>
            <a:lvl8pPr>
              <a:buClr>
                <a:srgbClr val="333333"/>
              </a:buClr>
              <a:buSzPct val="98765"/>
              <a:defRPr sz="2666">
                <a:solidFill>
                  <a:srgbClr val="333333"/>
                </a:solidFill>
              </a:defRPr>
            </a:lvl8pPr>
            <a:lvl9pPr>
              <a:buClr>
                <a:srgbClr val="333333"/>
              </a:buClr>
              <a:buSzPct val="98765"/>
              <a:defRPr sz="2666">
                <a:solidFill>
                  <a:srgbClr val="33333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Clr>
                <a:srgbClr val="333333"/>
              </a:buClr>
              <a:buSzPct val="99224"/>
              <a:defRPr sz="4266">
                <a:solidFill>
                  <a:srgbClr val="333333"/>
                </a:solidFill>
              </a:defRPr>
            </a:lvl1pPr>
            <a:lvl2pPr>
              <a:buClr>
                <a:srgbClr val="333333"/>
              </a:buClr>
              <a:buSzPct val="99224"/>
              <a:defRPr sz="4266">
                <a:solidFill>
                  <a:srgbClr val="333333"/>
                </a:solidFill>
              </a:defRPr>
            </a:lvl2pPr>
            <a:lvl3pPr>
              <a:buClr>
                <a:srgbClr val="333333"/>
              </a:buClr>
              <a:buSzPct val="99224"/>
              <a:defRPr sz="4266">
                <a:solidFill>
                  <a:srgbClr val="333333"/>
                </a:solidFill>
              </a:defRPr>
            </a:lvl3pPr>
            <a:lvl4pPr>
              <a:buClr>
                <a:srgbClr val="333333"/>
              </a:buClr>
              <a:buSzPct val="99224"/>
              <a:defRPr sz="4266">
                <a:solidFill>
                  <a:srgbClr val="333333"/>
                </a:solidFill>
              </a:defRPr>
            </a:lvl4pPr>
            <a:lvl5pPr>
              <a:buClr>
                <a:srgbClr val="333333"/>
              </a:buClr>
              <a:buSzPct val="99224"/>
              <a:defRPr sz="4266">
                <a:solidFill>
                  <a:srgbClr val="333333"/>
                </a:solidFill>
              </a:defRPr>
            </a:lvl5pPr>
            <a:lvl6pPr>
              <a:buClr>
                <a:srgbClr val="333333"/>
              </a:buClr>
              <a:buSzPct val="99224"/>
              <a:defRPr sz="4266">
                <a:solidFill>
                  <a:srgbClr val="333333"/>
                </a:solidFill>
              </a:defRPr>
            </a:lvl6pPr>
            <a:lvl7pPr>
              <a:buClr>
                <a:srgbClr val="333333"/>
              </a:buClr>
              <a:buSzPct val="99224"/>
              <a:defRPr sz="4266">
                <a:solidFill>
                  <a:srgbClr val="333333"/>
                </a:solidFill>
              </a:defRPr>
            </a:lvl7pPr>
            <a:lvl8pPr>
              <a:buClr>
                <a:srgbClr val="333333"/>
              </a:buClr>
              <a:buSzPct val="99224"/>
              <a:defRPr sz="4266">
                <a:solidFill>
                  <a:srgbClr val="333333"/>
                </a:solidFill>
              </a:defRPr>
            </a:lvl8pPr>
            <a:lvl9pPr>
              <a:buClr>
                <a:srgbClr val="333333"/>
              </a:buClr>
              <a:buSzPct val="99224"/>
              <a:defRPr sz="4266">
                <a:solidFill>
                  <a:srgbClr val="333333"/>
                </a:solidFill>
              </a:defRPr>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buClr>
                <a:srgbClr val="333333"/>
              </a:buClr>
              <a:buSzPct val="98765"/>
              <a:defRPr sz="2666">
                <a:solidFill>
                  <a:srgbClr val="333333"/>
                </a:solidFill>
              </a:defRPr>
            </a:lvl1pPr>
            <a:lvl2pPr>
              <a:buClr>
                <a:srgbClr val="333333"/>
              </a:buClr>
              <a:buSzPct val="98765"/>
              <a:defRPr sz="2666">
                <a:solidFill>
                  <a:srgbClr val="333333"/>
                </a:solidFill>
              </a:defRPr>
            </a:lvl2pPr>
            <a:lvl3pPr>
              <a:buClr>
                <a:srgbClr val="333333"/>
              </a:buClr>
              <a:buSzPct val="98765"/>
              <a:defRPr sz="2666">
                <a:solidFill>
                  <a:srgbClr val="333333"/>
                </a:solidFill>
              </a:defRPr>
            </a:lvl3pPr>
            <a:lvl4pPr>
              <a:buClr>
                <a:srgbClr val="333333"/>
              </a:buClr>
              <a:buSzPct val="98765"/>
              <a:defRPr sz="2666">
                <a:solidFill>
                  <a:srgbClr val="333333"/>
                </a:solidFill>
              </a:defRPr>
            </a:lvl4pPr>
            <a:lvl5pPr>
              <a:buClr>
                <a:srgbClr val="333333"/>
              </a:buClr>
              <a:buSzPct val="98765"/>
              <a:defRPr sz="2666">
                <a:solidFill>
                  <a:srgbClr val="333333"/>
                </a:solidFill>
              </a:defRPr>
            </a:lvl5pPr>
            <a:lvl6pPr>
              <a:buClr>
                <a:srgbClr val="333333"/>
              </a:buClr>
              <a:buSzPct val="98765"/>
              <a:defRPr sz="2666">
                <a:solidFill>
                  <a:srgbClr val="333333"/>
                </a:solidFill>
              </a:defRPr>
            </a:lvl6pPr>
            <a:lvl7pPr>
              <a:buClr>
                <a:srgbClr val="333333"/>
              </a:buClr>
              <a:buSzPct val="98765"/>
              <a:defRPr sz="2666">
                <a:solidFill>
                  <a:srgbClr val="333333"/>
                </a:solidFill>
              </a:defRPr>
            </a:lvl7pPr>
            <a:lvl8pPr>
              <a:buClr>
                <a:srgbClr val="333333"/>
              </a:buClr>
              <a:buSzPct val="98765"/>
              <a:defRPr sz="2666">
                <a:solidFill>
                  <a:srgbClr val="333333"/>
                </a:solidFill>
              </a:defRPr>
            </a:lvl8pPr>
            <a:lvl9pPr>
              <a:buClr>
                <a:srgbClr val="333333"/>
              </a:buClr>
              <a:buSzPct val="98765"/>
              <a:defRPr sz="2666">
                <a:solidFill>
                  <a:srgbClr val="333333"/>
                </a:solidFill>
              </a:defRPr>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buClr>
                <a:srgbClr val="333333"/>
              </a:buClr>
              <a:buSzPct val="98765"/>
              <a:defRPr sz="2666">
                <a:solidFill>
                  <a:srgbClr val="333333"/>
                </a:solidFill>
              </a:defRPr>
            </a:lvl1pPr>
            <a:lvl2pPr>
              <a:buClr>
                <a:srgbClr val="333333"/>
              </a:buClr>
              <a:buSzPct val="98765"/>
              <a:defRPr sz="2666">
                <a:solidFill>
                  <a:srgbClr val="333333"/>
                </a:solidFill>
              </a:defRPr>
            </a:lvl2pPr>
            <a:lvl3pPr>
              <a:buClr>
                <a:srgbClr val="333333"/>
              </a:buClr>
              <a:buSzPct val="98765"/>
              <a:defRPr sz="2666">
                <a:solidFill>
                  <a:srgbClr val="333333"/>
                </a:solidFill>
              </a:defRPr>
            </a:lvl3pPr>
            <a:lvl4pPr>
              <a:buClr>
                <a:srgbClr val="333333"/>
              </a:buClr>
              <a:buSzPct val="98765"/>
              <a:defRPr sz="2666">
                <a:solidFill>
                  <a:srgbClr val="333333"/>
                </a:solidFill>
              </a:defRPr>
            </a:lvl4pPr>
            <a:lvl5pPr>
              <a:buClr>
                <a:srgbClr val="333333"/>
              </a:buClr>
              <a:buSzPct val="98765"/>
              <a:defRPr sz="2666">
                <a:solidFill>
                  <a:srgbClr val="333333"/>
                </a:solidFill>
              </a:defRPr>
            </a:lvl5pPr>
            <a:lvl6pPr>
              <a:buClr>
                <a:srgbClr val="333333"/>
              </a:buClr>
              <a:buSzPct val="98765"/>
              <a:defRPr sz="2666">
                <a:solidFill>
                  <a:srgbClr val="333333"/>
                </a:solidFill>
              </a:defRPr>
            </a:lvl6pPr>
            <a:lvl7pPr>
              <a:buClr>
                <a:srgbClr val="333333"/>
              </a:buClr>
              <a:buSzPct val="98765"/>
              <a:defRPr sz="2666">
                <a:solidFill>
                  <a:srgbClr val="333333"/>
                </a:solidFill>
              </a:defRPr>
            </a:lvl7pPr>
            <a:lvl8pPr>
              <a:buClr>
                <a:srgbClr val="333333"/>
              </a:buClr>
              <a:buSzPct val="98765"/>
              <a:defRPr sz="2666">
                <a:solidFill>
                  <a:srgbClr val="333333"/>
                </a:solidFill>
              </a:defRPr>
            </a:lvl8pPr>
            <a:lvl9pPr>
              <a:buClr>
                <a:srgbClr val="333333"/>
              </a:buClr>
              <a:buSzPct val="98765"/>
              <a:defRPr sz="2666">
                <a:solidFill>
                  <a:srgbClr val="33333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p:spPr>
        <p:txBody>
          <a:bodyPr lIns="91425" tIns="91425" rIns="91425" bIns="91425" anchor="t" anchorCtr="0"/>
          <a:lstStyle>
            <a:lvl1pPr algn="ctr">
              <a:buClr>
                <a:srgbClr val="999999"/>
              </a:buClr>
              <a:buSzPct val="100000"/>
              <a:defRPr sz="3200">
                <a:solidFill>
                  <a:srgbClr val="999999"/>
                </a:solidFill>
              </a:defRPr>
            </a:lvl1pPr>
            <a:lvl2pPr algn="ctr">
              <a:buClr>
                <a:srgbClr val="999999"/>
              </a:buClr>
              <a:buSzPct val="100000"/>
              <a:defRPr sz="3200">
                <a:solidFill>
                  <a:srgbClr val="999999"/>
                </a:solidFill>
              </a:defRPr>
            </a:lvl2pPr>
            <a:lvl3pPr algn="ctr">
              <a:buClr>
                <a:srgbClr val="999999"/>
              </a:buClr>
              <a:buSzPct val="100000"/>
              <a:defRPr sz="3200">
                <a:solidFill>
                  <a:srgbClr val="999999"/>
                </a:solidFill>
              </a:defRPr>
            </a:lvl3pPr>
            <a:lvl4pPr algn="ctr">
              <a:buClr>
                <a:srgbClr val="999999"/>
              </a:buClr>
              <a:buSzPct val="100000"/>
              <a:defRPr sz="3200">
                <a:solidFill>
                  <a:srgbClr val="999999"/>
                </a:solidFill>
              </a:defRPr>
            </a:lvl4pPr>
            <a:lvl5pPr algn="ctr">
              <a:buClr>
                <a:srgbClr val="999999"/>
              </a:buClr>
              <a:buSzPct val="100000"/>
              <a:defRPr sz="3200">
                <a:solidFill>
                  <a:srgbClr val="999999"/>
                </a:solidFill>
              </a:defRPr>
            </a:lvl5pPr>
            <a:lvl6pPr algn="ctr">
              <a:buClr>
                <a:srgbClr val="999999"/>
              </a:buClr>
              <a:buSzPct val="100000"/>
              <a:defRPr sz="3200">
                <a:solidFill>
                  <a:srgbClr val="999999"/>
                </a:solidFill>
              </a:defRPr>
            </a:lvl6pPr>
            <a:lvl7pPr algn="ctr">
              <a:buClr>
                <a:srgbClr val="999999"/>
              </a:buClr>
              <a:buSzPct val="100000"/>
              <a:defRPr sz="3200">
                <a:solidFill>
                  <a:srgbClr val="999999"/>
                </a:solidFill>
              </a:defRPr>
            </a:lvl7pPr>
            <a:lvl8pPr algn="ctr">
              <a:buClr>
                <a:srgbClr val="999999"/>
              </a:buClr>
              <a:buSzPct val="100000"/>
              <a:defRPr sz="3200">
                <a:solidFill>
                  <a:srgbClr val="999999"/>
                </a:solidFill>
              </a:defRPr>
            </a:lvl8pPr>
            <a:lvl9pPr algn="ctr">
              <a:buClr>
                <a:srgbClr val="999999"/>
              </a:buClr>
              <a:buSzPct val="100000"/>
              <a:defRPr sz="3200">
                <a:solidFill>
                  <a:srgbClr val="999999"/>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stretch>
            <a:fillRect/>
          </a:stretch>
        </a:blip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nobelprize.org/educational/physics/microscopes/1.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ualberta.ca/~mingchen/images.htm" TargetMode="External"/><Relationship Id="rId4" Type="http://schemas.openxmlformats.org/officeDocument/2006/relationships/hyperlink" Target="http://www.xtalent.com.au/gallery/index.php?cat=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1117625" y="1335275"/>
            <a:ext cx="8467849" cy="2412563"/>
          </a:xfrm>
          <a:prstGeom prst="rect">
            <a:avLst/>
          </a:prstGeom>
        </p:spPr>
        <p:txBody>
          <a:bodyPr lIns="38100" tIns="38100" rIns="38100" bIns="38100" anchor="ctr" anchorCtr="0">
            <a:noAutofit/>
          </a:bodyPr>
          <a:lstStyle/>
          <a:p>
            <a:pPr marL="0" marR="0" indent="0" algn="ctr">
              <a:lnSpc>
                <a:spcPct val="120000"/>
              </a:lnSpc>
              <a:spcBef>
                <a:spcPts val="0"/>
              </a:spcBef>
              <a:spcAft>
                <a:spcPts val="0"/>
              </a:spcAft>
              <a:buNone/>
            </a:pPr>
            <a:r>
              <a:rPr lang="en-US" sz="6666">
                <a:solidFill>
                  <a:srgbClr val="000000"/>
                </a:solidFill>
                <a:latin typeface="Arial"/>
                <a:ea typeface="Arial"/>
                <a:cs typeface="Arial"/>
                <a:sym typeface="Arial"/>
              </a:rPr>
              <a:t>Introduction to the Microscope</a:t>
            </a:r>
          </a:p>
        </p:txBody>
      </p:sp>
      <p:sp>
        <p:nvSpPr>
          <p:cNvPr id="20" name="Shape 20"/>
          <p:cNvSpPr txBox="1">
            <a:spLocks noGrp="1"/>
          </p:cNvSpPr>
          <p:nvPr>
            <p:ph type="subTitle" idx="1"/>
          </p:nvPr>
        </p:nvSpPr>
        <p:spPr>
          <a:xfrm>
            <a:off x="1930400" y="3657600"/>
            <a:ext cx="6983575" cy="2520750"/>
          </a:xfrm>
          <a:prstGeom prst="rect">
            <a:avLst/>
          </a:prstGeom>
        </p:spPr>
        <p:txBody>
          <a:bodyPr lIns="38100" tIns="38100" rIns="38100" bIns="38100" anchor="t" anchorCtr="0">
            <a:noAutofit/>
          </a:bodyPr>
          <a:lstStyle/>
          <a:p>
            <a:pPr marL="1524000" marR="0" lvl="3" indent="-276577" algn="l" rtl="0">
              <a:lnSpc>
                <a:spcPct val="119922"/>
              </a:lnSpc>
              <a:spcBef>
                <a:spcPts val="0"/>
              </a:spcBef>
              <a:spcAft>
                <a:spcPts val="0"/>
              </a:spcAft>
              <a:buClr>
                <a:srgbClr val="000000"/>
              </a:buClr>
              <a:buSzPct val="98765"/>
              <a:buFont typeface="Wingdings"/>
              <a:buChar char="§"/>
            </a:pPr>
            <a:r>
              <a:rPr lang="en-US" sz="3555">
                <a:solidFill>
                  <a:srgbClr val="000000"/>
                </a:solidFill>
                <a:latin typeface="Arial"/>
                <a:ea typeface="Arial"/>
                <a:cs typeface="Arial"/>
                <a:sym typeface="Arial"/>
              </a:rPr>
              <a:t>Types of Microscopes</a:t>
            </a:r>
          </a:p>
          <a:p>
            <a:pPr marL="1524000" marR="0" lvl="3" indent="-276577" algn="l" rtl="0">
              <a:lnSpc>
                <a:spcPct val="119922"/>
              </a:lnSpc>
              <a:spcBef>
                <a:spcPts val="0"/>
              </a:spcBef>
              <a:spcAft>
                <a:spcPts val="0"/>
              </a:spcAft>
              <a:buClr>
                <a:srgbClr val="000000"/>
              </a:buClr>
              <a:buSzPct val="98765"/>
              <a:buFont typeface="Wingdings"/>
              <a:buChar char="§"/>
            </a:pPr>
            <a:r>
              <a:rPr lang="en-US" sz="3555">
                <a:solidFill>
                  <a:srgbClr val="000000"/>
                </a:solidFill>
                <a:latin typeface="Arial"/>
                <a:ea typeface="Arial"/>
                <a:cs typeface="Arial"/>
                <a:sym typeface="Arial"/>
              </a:rPr>
              <a:t>Care</a:t>
            </a:r>
          </a:p>
          <a:p>
            <a:pPr marL="1524000" marR="0" lvl="3" indent="-276577" algn="l" rtl="0">
              <a:lnSpc>
                <a:spcPct val="119922"/>
              </a:lnSpc>
              <a:spcBef>
                <a:spcPts val="635"/>
              </a:spcBef>
              <a:spcAft>
                <a:spcPts val="0"/>
              </a:spcAft>
              <a:buClr>
                <a:srgbClr val="000000"/>
              </a:buClr>
              <a:buSzPct val="98765"/>
              <a:buFont typeface="Wingdings"/>
              <a:buChar char="§"/>
            </a:pPr>
            <a:r>
              <a:rPr lang="en-US" sz="3555">
                <a:solidFill>
                  <a:srgbClr val="000000"/>
                </a:solidFill>
                <a:latin typeface="Arial"/>
                <a:ea typeface="Arial"/>
                <a:cs typeface="Arial"/>
                <a:sym typeface="Arial"/>
              </a:rPr>
              <a:t>Parts</a:t>
            </a:r>
          </a:p>
          <a:p>
            <a:pPr marL="1524000" marR="0" lvl="3" indent="-276577" algn="l" rtl="0">
              <a:lnSpc>
                <a:spcPct val="119922"/>
              </a:lnSpc>
              <a:spcBef>
                <a:spcPts val="635"/>
              </a:spcBef>
              <a:spcAft>
                <a:spcPts val="0"/>
              </a:spcAft>
              <a:buClr>
                <a:srgbClr val="000000"/>
              </a:buClr>
              <a:buSzPct val="98765"/>
              <a:buFont typeface="Wingdings"/>
              <a:buChar char="§"/>
            </a:pPr>
            <a:r>
              <a:rPr lang="en-US" sz="3555">
                <a:solidFill>
                  <a:srgbClr val="000000"/>
                </a:solidFill>
                <a:latin typeface="Arial"/>
                <a:ea typeface="Arial"/>
                <a:cs typeface="Arial"/>
                <a:sym typeface="Arial"/>
              </a:rPr>
              <a:t>Focusing</a:t>
            </a:r>
          </a:p>
        </p:txBody>
      </p:sp>
      <p:pic>
        <p:nvPicPr>
          <p:cNvPr id="21" name="Shape 21"/>
          <p:cNvPicPr preferRelativeResize="0"/>
          <p:nvPr/>
        </p:nvPicPr>
        <p:blipFill>
          <a:blip r:embed="rId3"/>
          <a:stretch>
            <a:fillRect/>
          </a:stretch>
        </p:blipFill>
        <p:spPr>
          <a:xfrm>
            <a:off x="203200" y="304800"/>
            <a:ext cx="1100650" cy="110065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a:stretch>
            <a:fillRect/>
          </a:stretch>
        </p:blipFill>
        <p:spPr>
          <a:xfrm>
            <a:off x="3640650" y="2116650"/>
            <a:ext cx="3757075" cy="4825975"/>
          </a:xfrm>
          <a:prstGeom prst="rect">
            <a:avLst/>
          </a:prstGeom>
        </p:spPr>
      </p:pic>
      <p:sp>
        <p:nvSpPr>
          <p:cNvPr id="79" name="Shape 79"/>
          <p:cNvSpPr txBox="1"/>
          <p:nvPr/>
        </p:nvSpPr>
        <p:spPr>
          <a:xfrm>
            <a:off x="7470575" y="2060125"/>
            <a:ext cx="1360450" cy="427150"/>
          </a:xfrm>
          <a:prstGeom prst="rect">
            <a:avLst/>
          </a:prstGeom>
        </p:spPr>
        <p:txBody>
          <a:bodyPr lIns="38100" tIns="38100" rIns="38100" bIns="38100" anchor="t" anchorCtr="0">
            <a:noAutofit/>
          </a:bodyPr>
          <a:lstStyle/>
          <a:p>
            <a:pPr marL="0" marR="0" indent="0" algn="l" rtl="0">
              <a:lnSpc>
                <a:spcPct val="120312"/>
              </a:lnSpc>
              <a:spcBef>
                <a:spcPts val="0"/>
              </a:spcBef>
              <a:spcAft>
                <a:spcPts val="0"/>
              </a:spcAft>
              <a:buNone/>
            </a:pPr>
            <a:r>
              <a:rPr lang="en-US" sz="1777">
                <a:solidFill>
                  <a:srgbClr val="FF0000"/>
                </a:solidFill>
                <a:latin typeface="Arial Black"/>
                <a:ea typeface="Arial Black"/>
                <a:cs typeface="Arial Black"/>
                <a:sym typeface="Arial Black"/>
              </a:rPr>
              <a:t>Eyepiece</a:t>
            </a:r>
          </a:p>
        </p:txBody>
      </p:sp>
      <p:sp>
        <p:nvSpPr>
          <p:cNvPr id="80" name="Shape 80"/>
          <p:cNvSpPr txBox="1"/>
          <p:nvPr/>
        </p:nvSpPr>
        <p:spPr>
          <a:xfrm>
            <a:off x="2032000" y="2438400"/>
            <a:ext cx="1551474" cy="404524"/>
          </a:xfrm>
          <a:prstGeom prst="rect">
            <a:avLst/>
          </a:prstGeom>
        </p:spPr>
        <p:txBody>
          <a:bodyPr lIns="38100" tIns="38100" rIns="38100" bIns="38100" anchor="t" anchorCtr="0">
            <a:noAutofit/>
          </a:bodyPr>
          <a:lstStyle/>
          <a:p>
            <a:pPr marL="0" marR="0" indent="0" algn="l" rtl="0">
              <a:lnSpc>
                <a:spcPct val="120312"/>
              </a:lnSpc>
              <a:spcBef>
                <a:spcPts val="0"/>
              </a:spcBef>
              <a:spcAft>
                <a:spcPts val="0"/>
              </a:spcAft>
              <a:buNone/>
            </a:pPr>
            <a:r>
              <a:rPr lang="en-US" sz="1777">
                <a:solidFill>
                  <a:srgbClr val="FF0000"/>
                </a:solidFill>
                <a:latin typeface="Arial Black"/>
                <a:ea typeface="Arial Black"/>
                <a:cs typeface="Arial Black"/>
                <a:sym typeface="Arial Black"/>
              </a:rPr>
              <a:t>Body</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Tube</a:t>
            </a:r>
          </a:p>
        </p:txBody>
      </p:sp>
      <p:sp>
        <p:nvSpPr>
          <p:cNvPr id="81" name="Shape 81"/>
          <p:cNvSpPr txBox="1"/>
          <p:nvPr/>
        </p:nvSpPr>
        <p:spPr>
          <a:xfrm>
            <a:off x="914400" y="3251200"/>
            <a:ext cx="2750250"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Revolving</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Nosepiece</a:t>
            </a:r>
          </a:p>
        </p:txBody>
      </p:sp>
      <p:sp>
        <p:nvSpPr>
          <p:cNvPr id="82" name="Shape 82"/>
          <p:cNvSpPr txBox="1"/>
          <p:nvPr/>
        </p:nvSpPr>
        <p:spPr>
          <a:xfrm>
            <a:off x="7416800" y="3556000"/>
            <a:ext cx="651225"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Arm</a:t>
            </a:r>
          </a:p>
        </p:txBody>
      </p:sp>
      <p:sp>
        <p:nvSpPr>
          <p:cNvPr id="83" name="Shape 83"/>
          <p:cNvSpPr txBox="1"/>
          <p:nvPr/>
        </p:nvSpPr>
        <p:spPr>
          <a:xfrm>
            <a:off x="1219200" y="3860800"/>
            <a:ext cx="2270774" cy="43487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Objective</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Lens</a:t>
            </a:r>
          </a:p>
        </p:txBody>
      </p:sp>
      <p:sp>
        <p:nvSpPr>
          <p:cNvPr id="84" name="Shape 84"/>
          <p:cNvSpPr txBox="1"/>
          <p:nvPr/>
        </p:nvSpPr>
        <p:spPr>
          <a:xfrm>
            <a:off x="7416800" y="4368775"/>
            <a:ext cx="885300" cy="381750"/>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Stage</a:t>
            </a:r>
          </a:p>
        </p:txBody>
      </p:sp>
      <p:sp>
        <p:nvSpPr>
          <p:cNvPr id="85" name="Shape 85"/>
          <p:cNvSpPr txBox="1"/>
          <p:nvPr/>
        </p:nvSpPr>
        <p:spPr>
          <a:xfrm>
            <a:off x="1727200" y="4572000"/>
            <a:ext cx="1793324" cy="319800"/>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Stage</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Clips</a:t>
            </a:r>
          </a:p>
        </p:txBody>
      </p:sp>
      <p:sp>
        <p:nvSpPr>
          <p:cNvPr id="86" name="Shape 86"/>
          <p:cNvSpPr txBox="1"/>
          <p:nvPr/>
        </p:nvSpPr>
        <p:spPr>
          <a:xfrm>
            <a:off x="7416800" y="4876800"/>
            <a:ext cx="1988250"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Coarse</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Focus</a:t>
            </a:r>
          </a:p>
        </p:txBody>
      </p:sp>
      <p:sp>
        <p:nvSpPr>
          <p:cNvPr id="87" name="Shape 87"/>
          <p:cNvSpPr txBox="1"/>
          <p:nvPr/>
        </p:nvSpPr>
        <p:spPr>
          <a:xfrm>
            <a:off x="7416800" y="5283200"/>
            <a:ext cx="1675425" cy="352900"/>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Fine</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Focus</a:t>
            </a:r>
          </a:p>
        </p:txBody>
      </p:sp>
      <p:sp>
        <p:nvSpPr>
          <p:cNvPr id="88" name="Shape 88"/>
          <p:cNvSpPr txBox="1"/>
          <p:nvPr/>
        </p:nvSpPr>
        <p:spPr>
          <a:xfrm>
            <a:off x="7468300" y="5977800"/>
            <a:ext cx="783499"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Base</a:t>
            </a:r>
          </a:p>
        </p:txBody>
      </p:sp>
      <p:sp>
        <p:nvSpPr>
          <p:cNvPr id="89" name="Shape 89"/>
          <p:cNvSpPr txBox="1"/>
          <p:nvPr/>
        </p:nvSpPr>
        <p:spPr>
          <a:xfrm>
            <a:off x="2134300" y="5046475"/>
            <a:ext cx="1496125"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Diaphragm</a:t>
            </a:r>
          </a:p>
        </p:txBody>
      </p:sp>
      <p:sp>
        <p:nvSpPr>
          <p:cNvPr id="90" name="Shape 90"/>
          <p:cNvSpPr txBox="1"/>
          <p:nvPr/>
        </p:nvSpPr>
        <p:spPr>
          <a:xfrm>
            <a:off x="2980950" y="5469800"/>
            <a:ext cx="880524"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Light</a:t>
            </a:r>
          </a:p>
        </p:txBody>
      </p:sp>
      <p:pic>
        <p:nvPicPr>
          <p:cNvPr id="91" name="Shape 91"/>
          <p:cNvPicPr preferRelativeResize="0"/>
          <p:nvPr/>
        </p:nvPicPr>
        <p:blipFill>
          <a:blip r:embed="rId4"/>
          <a:stretch>
            <a:fillRect/>
          </a:stretch>
        </p:blipFill>
        <p:spPr>
          <a:xfrm>
            <a:off x="1625600" y="609600"/>
            <a:ext cx="7158850" cy="620874"/>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10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1000"/>
                                        <p:tgtEl>
                                          <p:spTgt spid="8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1000"/>
                                        <p:tgtEl>
                                          <p:spTgt spid="8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10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01600" y="98925"/>
            <a:ext cx="9739575" cy="2855850"/>
          </a:xfrm>
          <a:prstGeom prst="rect">
            <a:avLst/>
          </a:prstGeom>
        </p:spPr>
        <p:txBody>
          <a:bodyPr lIns="38100" tIns="38100" rIns="38100" bIns="38100" anchor="t" anchorCtr="0">
            <a:noAutofit/>
          </a:bodyPr>
          <a:lstStyle/>
          <a:p>
            <a:pPr rtl="0">
              <a:lnSpc>
                <a:spcPct val="100000"/>
              </a:lnSpc>
              <a:buNone/>
            </a:pPr>
            <a:r>
              <a:rPr lang="en-US" sz="2666" b="1" dirty="0">
                <a:solidFill>
                  <a:srgbClr val="333333"/>
                </a:solidFill>
                <a:latin typeface="Arial"/>
                <a:ea typeface="Arial"/>
                <a:cs typeface="Arial"/>
                <a:sym typeface="Arial"/>
              </a:rPr>
              <a:t>Magnification</a:t>
            </a:r>
          </a:p>
          <a:p>
            <a:endParaRPr lang="en-US" sz="2666" b="1" dirty="0">
              <a:solidFill>
                <a:srgbClr val="333333"/>
              </a:solidFill>
              <a:latin typeface="Arial"/>
              <a:ea typeface="Arial"/>
              <a:cs typeface="Arial"/>
              <a:sym typeface="Arial"/>
            </a:endParaRPr>
          </a:p>
          <a:p>
            <a:pPr rtl="0">
              <a:lnSpc>
                <a:spcPct val="100000"/>
              </a:lnSpc>
              <a:buNone/>
            </a:pPr>
            <a:r>
              <a:rPr lang="en-US" sz="2666" dirty="0">
                <a:solidFill>
                  <a:srgbClr val="000000"/>
                </a:solidFill>
                <a:latin typeface="Arial"/>
                <a:ea typeface="Arial"/>
                <a:cs typeface="Arial"/>
                <a:sym typeface="Arial"/>
              </a:rPr>
              <a:t>Your microscope has 3 magnifications: Scanning, Low and High. Each objective will have the magnification. In addition to this, the ocular lens (eyepiece) has a magnification. The total magnification is the ocular x objective.  Some of our scopes have a 4</a:t>
            </a:r>
            <a:r>
              <a:rPr lang="en-US" sz="2666" baseline="30000" dirty="0">
                <a:solidFill>
                  <a:srgbClr val="000000"/>
                </a:solidFill>
                <a:latin typeface="Arial"/>
                <a:ea typeface="Arial"/>
                <a:cs typeface="Arial"/>
                <a:sym typeface="Arial"/>
              </a:rPr>
              <a:t>th</a:t>
            </a:r>
            <a:r>
              <a:rPr lang="en-US" sz="2666" dirty="0">
                <a:solidFill>
                  <a:srgbClr val="000000"/>
                </a:solidFill>
                <a:latin typeface="Arial"/>
                <a:ea typeface="Arial"/>
                <a:cs typeface="Arial"/>
                <a:sym typeface="Arial"/>
              </a:rPr>
              <a:t> objective (oil immersion). Magnification is 100x.</a:t>
            </a:r>
          </a:p>
        </p:txBody>
      </p:sp>
      <p:pic>
        <p:nvPicPr>
          <p:cNvPr id="97" name="Shape 97"/>
          <p:cNvPicPr preferRelativeResize="0"/>
          <p:nvPr/>
        </p:nvPicPr>
        <p:blipFill>
          <a:blip r:embed="rId3"/>
          <a:stretch>
            <a:fillRect/>
          </a:stretch>
        </p:blipFill>
        <p:spPr>
          <a:xfrm>
            <a:off x="304800" y="2946400"/>
            <a:ext cx="9144000" cy="2056524"/>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204300" y="1311900"/>
            <a:ext cx="7091149" cy="6639075"/>
          </a:xfrm>
          <a:prstGeom prst="rect">
            <a:avLst/>
          </a:prstGeom>
        </p:spPr>
        <p:txBody>
          <a:bodyPr lIns="38100" tIns="38100" rIns="38100" bIns="38100" anchor="t" anchorCtr="0">
            <a:noAutofit/>
          </a:bodyPr>
          <a:lstStyle/>
          <a:p>
            <a:pPr algn="l" rtl="0">
              <a:lnSpc>
                <a:spcPct val="100000"/>
              </a:lnSpc>
              <a:buNone/>
            </a:pPr>
            <a:r>
              <a:rPr lang="en-US" sz="2666" b="1" dirty="0">
                <a:solidFill>
                  <a:srgbClr val="333333"/>
                </a:solidFill>
                <a:latin typeface="Arial"/>
                <a:ea typeface="Arial"/>
                <a:cs typeface="Arial"/>
                <a:sym typeface="Arial"/>
              </a:rPr>
              <a:t>General Procedures</a:t>
            </a:r>
          </a:p>
          <a:p>
            <a:endParaRPr lang="en-US" sz="2666" b="1" dirty="0">
              <a:solidFill>
                <a:srgbClr val="333333"/>
              </a:solidFill>
              <a:latin typeface="Arial"/>
              <a:ea typeface="Arial"/>
              <a:cs typeface="Arial"/>
              <a:sym typeface="Arial"/>
            </a:endParaRPr>
          </a:p>
          <a:p>
            <a:pPr algn="l" rtl="0">
              <a:lnSpc>
                <a:spcPct val="100000"/>
              </a:lnSpc>
              <a:buNone/>
            </a:pPr>
            <a:r>
              <a:rPr lang="en-US" sz="2800" dirty="0">
                <a:solidFill>
                  <a:srgbClr val="333333"/>
                </a:solidFill>
                <a:latin typeface="Arial"/>
                <a:ea typeface="Arial"/>
                <a:cs typeface="Arial"/>
                <a:sym typeface="Arial"/>
              </a:rPr>
              <a:t>1. Make sure all backpacks </a:t>
            </a:r>
            <a:r>
              <a:rPr lang="en-US" sz="2800" dirty="0">
                <a:solidFill>
                  <a:srgbClr val="333333"/>
                </a:solidFill>
              </a:rPr>
              <a:t>and other items</a:t>
            </a:r>
            <a:r>
              <a:rPr lang="en-US" sz="2800" dirty="0">
                <a:solidFill>
                  <a:srgbClr val="333333"/>
                </a:solidFill>
                <a:latin typeface="Arial"/>
                <a:ea typeface="Arial"/>
                <a:cs typeface="Arial"/>
                <a:sym typeface="Arial"/>
              </a:rPr>
              <a:t> are out of the aisles and off the tops of desks.</a:t>
            </a:r>
            <a:r>
              <a:rPr lang="en-US" sz="2800" b="1" dirty="0">
                <a:solidFill>
                  <a:srgbClr val="333333"/>
                </a:solidFill>
                <a:latin typeface="Arial"/>
                <a:ea typeface="Arial"/>
                <a:cs typeface="Arial"/>
                <a:sym typeface="Arial"/>
              </a:rPr>
              <a:t> </a:t>
            </a:r>
          </a:p>
          <a:p>
            <a:pPr algn="l" rtl="0">
              <a:lnSpc>
                <a:spcPct val="100000"/>
              </a:lnSpc>
              <a:buNone/>
            </a:pPr>
            <a:r>
              <a:rPr lang="en-US" sz="2800" dirty="0">
                <a:solidFill>
                  <a:srgbClr val="333333"/>
                </a:solidFill>
                <a:latin typeface="Arial"/>
                <a:ea typeface="Arial"/>
                <a:cs typeface="Arial"/>
                <a:sym typeface="Arial"/>
              </a:rPr>
              <a:t>2. Plug in your microscope (do not have cord near sinks!).</a:t>
            </a:r>
          </a:p>
          <a:p>
            <a:pPr algn="l" rtl="0">
              <a:lnSpc>
                <a:spcPct val="100000"/>
              </a:lnSpc>
              <a:buNone/>
            </a:pPr>
            <a:r>
              <a:rPr lang="en-US" sz="2800" dirty="0">
                <a:solidFill>
                  <a:srgbClr val="000000"/>
                </a:solidFill>
                <a:latin typeface="Arial"/>
                <a:ea typeface="Arial"/>
                <a:cs typeface="Arial"/>
                <a:sym typeface="Arial"/>
              </a:rPr>
              <a:t>3. Store with cord LOOSELY wrapped around microscope and the scanning objective clicked into place. Make sure it is </a:t>
            </a:r>
            <a:r>
              <a:rPr lang="en-US" sz="2800" u="sng" dirty="0">
                <a:solidFill>
                  <a:srgbClr val="000000"/>
                </a:solidFill>
                <a:latin typeface="Arial"/>
                <a:ea typeface="Arial"/>
                <a:cs typeface="Arial"/>
                <a:sym typeface="Arial"/>
              </a:rPr>
              <a:t>covered </a:t>
            </a:r>
            <a:r>
              <a:rPr lang="en-US" sz="2800" dirty="0">
                <a:solidFill>
                  <a:srgbClr val="000000"/>
                </a:solidFill>
                <a:latin typeface="Arial"/>
                <a:ea typeface="Arial"/>
                <a:cs typeface="Arial"/>
                <a:sym typeface="Arial"/>
              </a:rPr>
              <a:t>when it is stored on the shelf.</a:t>
            </a:r>
          </a:p>
          <a:p>
            <a:pPr algn="l" rtl="0">
              <a:lnSpc>
                <a:spcPct val="100000"/>
              </a:lnSpc>
              <a:buNone/>
            </a:pPr>
            <a:r>
              <a:rPr lang="en-US" sz="2800" dirty="0">
                <a:solidFill>
                  <a:srgbClr val="000000"/>
                </a:solidFill>
                <a:latin typeface="Arial"/>
                <a:ea typeface="Arial"/>
                <a:cs typeface="Arial"/>
                <a:sym typeface="Arial"/>
              </a:rPr>
              <a:t>4. Carry by the base and arm with both hands.</a:t>
            </a:r>
          </a:p>
          <a:p>
            <a:pPr algn="l" rtl="0">
              <a:lnSpc>
                <a:spcPct val="100000"/>
              </a:lnSpc>
              <a:buNone/>
            </a:pPr>
            <a:endParaRPr lang="en-US" sz="2800" dirty="0">
              <a:solidFill>
                <a:srgbClr val="000000"/>
              </a:solidFill>
              <a:latin typeface="Arial"/>
              <a:ea typeface="Arial"/>
              <a:cs typeface="Arial"/>
              <a:sym typeface="Arial"/>
            </a:endParaRPr>
          </a:p>
        </p:txBody>
      </p:sp>
      <p:pic>
        <p:nvPicPr>
          <p:cNvPr id="103" name="Shape 103"/>
          <p:cNvPicPr preferRelativeResize="0"/>
          <p:nvPr/>
        </p:nvPicPr>
        <p:blipFill>
          <a:blip r:embed="rId3"/>
          <a:stretch>
            <a:fillRect/>
          </a:stretch>
        </p:blipFill>
        <p:spPr>
          <a:xfrm>
            <a:off x="406700" y="198450"/>
            <a:ext cx="8642449" cy="932050"/>
          </a:xfrm>
          <a:prstGeom prst="rect">
            <a:avLst/>
          </a:prstGeom>
        </p:spPr>
      </p:pic>
      <p:pic>
        <p:nvPicPr>
          <p:cNvPr id="104" name="Shape 104"/>
          <p:cNvPicPr preferRelativeResize="0"/>
          <p:nvPr/>
        </p:nvPicPr>
        <p:blipFill>
          <a:blip r:embed="rId4"/>
          <a:stretch>
            <a:fillRect/>
          </a:stretch>
        </p:blipFill>
        <p:spPr>
          <a:xfrm>
            <a:off x="7213600" y="2946400"/>
            <a:ext cx="2846899" cy="3132650"/>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stretch>
            <a:fillRect/>
          </a:stretch>
        </p:blipFill>
        <p:spPr>
          <a:xfrm>
            <a:off x="7010400" y="1524000"/>
            <a:ext cx="2846899" cy="3132650"/>
          </a:xfrm>
          <a:prstGeom prst="rect">
            <a:avLst/>
          </a:prstGeom>
        </p:spPr>
      </p:pic>
      <p:sp>
        <p:nvSpPr>
          <p:cNvPr id="110" name="Shape 110"/>
          <p:cNvSpPr txBox="1"/>
          <p:nvPr/>
        </p:nvSpPr>
        <p:spPr>
          <a:xfrm>
            <a:off x="203200" y="101600"/>
            <a:ext cx="6875249" cy="7518400"/>
          </a:xfrm>
          <a:prstGeom prst="rect">
            <a:avLst/>
          </a:prstGeom>
        </p:spPr>
        <p:txBody>
          <a:bodyPr lIns="38100" tIns="38100" rIns="38100" bIns="38100" anchor="t" anchorCtr="0">
            <a:noAutofit/>
          </a:bodyPr>
          <a:lstStyle/>
          <a:p>
            <a:pPr rtl="0">
              <a:lnSpc>
                <a:spcPct val="100000"/>
              </a:lnSpc>
              <a:buNone/>
            </a:pPr>
            <a:r>
              <a:rPr lang="en-US" sz="2933" b="1" dirty="0">
                <a:solidFill>
                  <a:srgbClr val="333333"/>
                </a:solidFill>
                <a:latin typeface="Arial"/>
                <a:ea typeface="Arial"/>
                <a:cs typeface="Arial"/>
                <a:sym typeface="Arial"/>
              </a:rPr>
              <a:t>Focusing Specimens</a:t>
            </a:r>
          </a:p>
          <a:p>
            <a:pPr rtl="0">
              <a:lnSpc>
                <a:spcPct val="100000"/>
              </a:lnSpc>
              <a:buNone/>
            </a:pPr>
            <a:r>
              <a:rPr lang="en-US" sz="2933" dirty="0">
                <a:solidFill>
                  <a:srgbClr val="000000"/>
                </a:solidFill>
                <a:latin typeface="Arial"/>
                <a:ea typeface="Arial"/>
                <a:cs typeface="Arial"/>
                <a:sym typeface="Arial"/>
              </a:rPr>
              <a:t>1.</a:t>
            </a:r>
            <a:r>
              <a:rPr lang="en-US" sz="2933" b="1" dirty="0">
                <a:solidFill>
                  <a:srgbClr val="000000"/>
                </a:solidFill>
                <a:latin typeface="Arial"/>
                <a:ea typeface="Arial"/>
                <a:cs typeface="Arial"/>
                <a:sym typeface="Arial"/>
              </a:rPr>
              <a:t> Always start with the scanning objective</a:t>
            </a:r>
            <a:r>
              <a:rPr lang="en-US" sz="2933" dirty="0">
                <a:solidFill>
                  <a:srgbClr val="000000"/>
                </a:solidFill>
                <a:latin typeface="Arial"/>
                <a:ea typeface="Arial"/>
                <a:cs typeface="Arial"/>
                <a:sym typeface="Arial"/>
              </a:rPr>
              <a:t>. </a:t>
            </a:r>
          </a:p>
          <a:p>
            <a:endParaRPr lang="en-US" sz="2933" dirty="0">
              <a:solidFill>
                <a:srgbClr val="000000"/>
              </a:solidFill>
              <a:latin typeface="Arial"/>
              <a:ea typeface="Arial"/>
              <a:cs typeface="Arial"/>
              <a:sym typeface="Arial"/>
            </a:endParaRPr>
          </a:p>
          <a:p>
            <a:pPr rtl="0">
              <a:lnSpc>
                <a:spcPct val="100000"/>
              </a:lnSpc>
              <a:buNone/>
            </a:pPr>
            <a:r>
              <a:rPr lang="en-US" sz="2800" dirty="0">
                <a:solidFill>
                  <a:srgbClr val="000000"/>
                </a:solidFill>
                <a:latin typeface="Arial"/>
                <a:ea typeface="Arial"/>
                <a:cs typeface="Arial"/>
                <a:sym typeface="Arial"/>
              </a:rPr>
              <a:t>Odds are, you will be able to see something on this setting. Use the Coarse Knob to focus, image may be small at this magnification, but you won't be able to find it on the higher powers without this first step. </a:t>
            </a:r>
          </a:p>
          <a:p>
            <a:endParaRPr lang="en-US" sz="2800" dirty="0">
              <a:solidFill>
                <a:srgbClr val="000000"/>
              </a:solidFill>
              <a:latin typeface="Arial"/>
              <a:ea typeface="Arial"/>
              <a:cs typeface="Arial"/>
              <a:sym typeface="Arial"/>
            </a:endParaRPr>
          </a:p>
          <a:p>
            <a:pPr rtl="0">
              <a:lnSpc>
                <a:spcPct val="100000"/>
              </a:lnSpc>
              <a:buNone/>
            </a:pPr>
            <a:r>
              <a:rPr lang="en-US" sz="2800" dirty="0">
                <a:solidFill>
                  <a:srgbClr val="000000"/>
                </a:solidFill>
                <a:latin typeface="Arial"/>
                <a:ea typeface="Arial"/>
                <a:cs typeface="Arial"/>
                <a:sym typeface="Arial"/>
              </a:rPr>
              <a:t>These are PARFOCAL microscopes. Do NOT use the coarse objective knob on any other objectives…only use on SCAN! Once the scope is in “rough” focus on scan, it will be in rough focus on ALL other magnifications.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304800" y="914400"/>
            <a:ext cx="9855200" cy="6172200"/>
          </a:xfrm>
          <a:prstGeom prst="rect">
            <a:avLst/>
          </a:prstGeom>
        </p:spPr>
        <p:txBody>
          <a:bodyPr lIns="38100" tIns="38100" rIns="38100" bIns="38100" anchor="t" anchorCtr="0">
            <a:noAutofit/>
          </a:bodyPr>
          <a:lstStyle/>
          <a:p>
            <a:pPr marL="0" marR="0" indent="0" rtl="0">
              <a:lnSpc>
                <a:spcPct val="100000"/>
              </a:lnSpc>
              <a:spcBef>
                <a:spcPts val="0"/>
              </a:spcBef>
              <a:spcAft>
                <a:spcPts val="0"/>
              </a:spcAft>
              <a:buNone/>
            </a:pPr>
            <a:r>
              <a:rPr lang="en-US" sz="2666" dirty="0">
                <a:solidFill>
                  <a:srgbClr val="000000"/>
                </a:solidFill>
                <a:latin typeface="Arial"/>
                <a:ea typeface="Arial"/>
                <a:cs typeface="Arial"/>
                <a:sym typeface="Arial"/>
              </a:rPr>
              <a:t>2. </a:t>
            </a:r>
            <a:r>
              <a:rPr lang="en-US" sz="2666" b="1" dirty="0">
                <a:solidFill>
                  <a:srgbClr val="000000"/>
                </a:solidFill>
                <a:latin typeface="Arial"/>
                <a:ea typeface="Arial"/>
                <a:cs typeface="Arial"/>
                <a:sym typeface="Arial"/>
              </a:rPr>
              <a:t>Once you've focused on Scanning, switch to Low Power</a:t>
            </a:r>
            <a:r>
              <a:rPr lang="en-US" sz="2666" dirty="0">
                <a:solidFill>
                  <a:srgbClr val="000000"/>
                </a:solidFill>
                <a:latin typeface="Arial"/>
                <a:ea typeface="Arial"/>
                <a:cs typeface="Arial"/>
                <a:sym typeface="Arial"/>
              </a:rPr>
              <a:t>. Use the </a:t>
            </a:r>
            <a:r>
              <a:rPr lang="en-US" dirty="0">
                <a:solidFill>
                  <a:srgbClr val="000000"/>
                </a:solidFill>
              </a:rPr>
              <a:t>Fine</a:t>
            </a:r>
            <a:r>
              <a:rPr lang="en-US" sz="2666" dirty="0">
                <a:solidFill>
                  <a:srgbClr val="000000"/>
                </a:solidFill>
                <a:latin typeface="Arial"/>
                <a:ea typeface="Arial"/>
                <a:cs typeface="Arial"/>
                <a:sym typeface="Arial"/>
              </a:rPr>
              <a:t> Knob to refocus. Again, if you haven't focused on this level, you will not be able to move to the next level.</a:t>
            </a:r>
          </a:p>
          <a:p>
            <a:endParaRPr lang="en-US" sz="2666" dirty="0">
              <a:solidFill>
                <a:srgbClr val="000000"/>
              </a:solidFill>
              <a:latin typeface="Arial"/>
              <a:ea typeface="Arial"/>
              <a:cs typeface="Arial"/>
              <a:sym typeface="Arial"/>
            </a:endParaRPr>
          </a:p>
          <a:p>
            <a:pPr marL="0" marR="0" indent="0" rtl="0">
              <a:lnSpc>
                <a:spcPct val="100000"/>
              </a:lnSpc>
              <a:spcBef>
                <a:spcPts val="0"/>
              </a:spcBef>
              <a:spcAft>
                <a:spcPts val="0"/>
              </a:spcAft>
              <a:buNone/>
            </a:pPr>
            <a:r>
              <a:rPr lang="en-US" sz="2666" dirty="0">
                <a:solidFill>
                  <a:srgbClr val="000000"/>
                </a:solidFill>
                <a:latin typeface="Arial"/>
                <a:ea typeface="Arial"/>
                <a:cs typeface="Arial"/>
                <a:sym typeface="Arial"/>
              </a:rPr>
              <a:t>3. </a:t>
            </a:r>
            <a:r>
              <a:rPr lang="en-US" sz="2666" b="1" dirty="0">
                <a:solidFill>
                  <a:srgbClr val="000000"/>
                </a:solidFill>
                <a:latin typeface="Arial"/>
                <a:ea typeface="Arial"/>
                <a:cs typeface="Arial"/>
                <a:sym typeface="Arial"/>
              </a:rPr>
              <a:t>Now switch to High Power</a:t>
            </a:r>
            <a:r>
              <a:rPr lang="en-US" sz="2666" dirty="0">
                <a:solidFill>
                  <a:srgbClr val="000000"/>
                </a:solidFill>
                <a:latin typeface="Arial"/>
                <a:ea typeface="Arial"/>
                <a:cs typeface="Arial"/>
                <a:sym typeface="Arial"/>
              </a:rPr>
              <a:t>. (If you have a thick slide, or a slide without a cover, do NOT use the high power objective).  ONLY use the Fine Adjustment Knob to focus specimens.</a:t>
            </a:r>
          </a:p>
          <a:p>
            <a:pPr marL="0" marR="0" indent="0" rtl="0">
              <a:lnSpc>
                <a:spcPct val="100000"/>
              </a:lnSpc>
              <a:spcBef>
                <a:spcPts val="0"/>
              </a:spcBef>
              <a:spcAft>
                <a:spcPts val="0"/>
              </a:spcAft>
              <a:buNone/>
            </a:pPr>
            <a:endParaRPr lang="en-US" dirty="0">
              <a:solidFill>
                <a:srgbClr val="000000"/>
              </a:solidFill>
            </a:endParaRPr>
          </a:p>
          <a:p>
            <a:pPr marL="0" marR="0" indent="0" rtl="0">
              <a:lnSpc>
                <a:spcPct val="100000"/>
              </a:lnSpc>
              <a:spcBef>
                <a:spcPts val="0"/>
              </a:spcBef>
              <a:spcAft>
                <a:spcPts val="0"/>
              </a:spcAft>
              <a:buNone/>
            </a:pPr>
            <a:r>
              <a:rPr lang="en-US" sz="2666" u="sng" dirty="0">
                <a:solidFill>
                  <a:srgbClr val="000000"/>
                </a:solidFill>
                <a:latin typeface="Arial"/>
                <a:ea typeface="Arial"/>
                <a:cs typeface="Arial"/>
                <a:sym typeface="Arial"/>
              </a:rPr>
              <a:t>NEVER USE COARSE ADJUSTMENT ON HIGHER POWERS!</a:t>
            </a:r>
          </a:p>
          <a:p>
            <a:endParaRPr lang="en-US" sz="2666" u="sng" dirty="0">
              <a:solidFill>
                <a:srgbClr val="000000"/>
              </a:solidFill>
              <a:latin typeface="Arial"/>
              <a:ea typeface="Arial"/>
              <a:cs typeface="Arial"/>
              <a:sym typeface="Arial"/>
            </a:endParaRPr>
          </a:p>
          <a:p>
            <a:endParaRPr lang="en-US" sz="2666" dirty="0">
              <a:solidFill>
                <a:srgbClr val="000000"/>
              </a:solidFill>
              <a:latin typeface="Arial"/>
              <a:ea typeface="Arial"/>
              <a:cs typeface="Arial"/>
              <a:sym typeface="Arial"/>
            </a:endParaRPr>
          </a:p>
          <a:p>
            <a:pPr marL="0" marR="0" indent="0" rtl="0">
              <a:lnSpc>
                <a:spcPct val="100000"/>
              </a:lnSpc>
              <a:spcBef>
                <a:spcPts val="0"/>
              </a:spcBef>
              <a:spcAft>
                <a:spcPts val="0"/>
              </a:spcAft>
              <a:buNone/>
            </a:pPr>
            <a:r>
              <a:rPr lang="en-US" sz="2666" dirty="0">
                <a:solidFill>
                  <a:srgbClr val="000000"/>
                </a:solidFill>
                <a:latin typeface="Arial"/>
                <a:ea typeface="Arial"/>
                <a:cs typeface="Arial"/>
                <a:sym typeface="Arial"/>
              </a:rPr>
              <a:t>Recap</a:t>
            </a:r>
          </a:p>
          <a:p>
            <a:pPr marL="0" marR="0" indent="0" rtl="0">
              <a:lnSpc>
                <a:spcPct val="100000"/>
              </a:lnSpc>
              <a:spcBef>
                <a:spcPts val="0"/>
              </a:spcBef>
              <a:spcAft>
                <a:spcPts val="0"/>
              </a:spcAft>
              <a:buNone/>
            </a:pPr>
            <a:r>
              <a:rPr lang="en-US" sz="2666" dirty="0">
                <a:solidFill>
                  <a:srgbClr val="000000"/>
                </a:solidFill>
                <a:latin typeface="Arial"/>
                <a:ea typeface="Arial"/>
                <a:cs typeface="Arial"/>
                <a:sym typeface="Arial"/>
              </a:rPr>
              <a:t>1.  Scanning --&gt; use coarse knob</a:t>
            </a:r>
          </a:p>
          <a:p>
            <a:pPr marL="0" marR="0" indent="0" rtl="0">
              <a:lnSpc>
                <a:spcPct val="100000"/>
              </a:lnSpc>
              <a:spcBef>
                <a:spcPts val="0"/>
              </a:spcBef>
              <a:spcAft>
                <a:spcPts val="0"/>
              </a:spcAft>
              <a:buNone/>
            </a:pPr>
            <a:r>
              <a:rPr lang="en-US" sz="2666" dirty="0">
                <a:solidFill>
                  <a:srgbClr val="000000"/>
                </a:solidFill>
                <a:latin typeface="Arial"/>
                <a:ea typeface="Arial"/>
                <a:cs typeface="Arial"/>
                <a:sym typeface="Arial"/>
              </a:rPr>
              <a:t>2.  Low power --&gt; use </a:t>
            </a:r>
            <a:r>
              <a:rPr lang="en-US" dirty="0">
                <a:solidFill>
                  <a:srgbClr val="000000"/>
                </a:solidFill>
              </a:rPr>
              <a:t>fine</a:t>
            </a:r>
            <a:r>
              <a:rPr lang="en-US" sz="2666" dirty="0">
                <a:solidFill>
                  <a:srgbClr val="000000"/>
                </a:solidFill>
                <a:latin typeface="Arial"/>
                <a:ea typeface="Arial"/>
                <a:cs typeface="Arial"/>
                <a:sym typeface="Arial"/>
              </a:rPr>
              <a:t> knob</a:t>
            </a:r>
          </a:p>
          <a:p>
            <a:pPr marL="0" marR="0" indent="0" rtl="0">
              <a:lnSpc>
                <a:spcPct val="100000"/>
              </a:lnSpc>
              <a:spcBef>
                <a:spcPts val="0"/>
              </a:spcBef>
              <a:spcAft>
                <a:spcPts val="0"/>
              </a:spcAft>
              <a:buNone/>
            </a:pPr>
            <a:r>
              <a:rPr lang="en-US" sz="2666" dirty="0">
                <a:solidFill>
                  <a:srgbClr val="000000"/>
                </a:solidFill>
                <a:latin typeface="Arial"/>
                <a:ea typeface="Arial"/>
                <a:cs typeface="Arial"/>
                <a:sym typeface="Arial"/>
              </a:rPr>
              <a:t>3.  High power --&gt; use fine knob</a:t>
            </a:r>
          </a:p>
        </p:txBody>
      </p:sp>
      <p:sp>
        <p:nvSpPr>
          <p:cNvPr id="116" name="Shape 116"/>
          <p:cNvSpPr txBox="1"/>
          <p:nvPr/>
        </p:nvSpPr>
        <p:spPr>
          <a:xfrm>
            <a:off x="6502400" y="5892800"/>
            <a:ext cx="2753150" cy="922050"/>
          </a:xfrm>
          <a:prstGeom prst="rect">
            <a:avLst/>
          </a:prstGeom>
        </p:spPr>
        <p:txBody>
          <a:bodyPr lIns="38100" tIns="38100" rIns="38100" bIns="38100" anchor="t" anchorCtr="0">
            <a:noAutofit/>
          </a:bodyPr>
          <a:lstStyle/>
          <a:p>
            <a:pPr rtl="0">
              <a:lnSpc>
                <a:spcPct val="100000"/>
              </a:lnSpc>
              <a:buNone/>
            </a:pPr>
            <a:r>
              <a:rPr lang="en-US" sz="2666">
                <a:solidFill>
                  <a:srgbClr val="FF9900"/>
                </a:solidFill>
                <a:latin typeface="Arial"/>
                <a:ea typeface="Arial"/>
                <a:cs typeface="Arial"/>
                <a:sym typeface="Arial"/>
              </a:rPr>
              <a:t>DO NOT SKIP STEPS!!!!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889000" y="1127924"/>
            <a:ext cx="8854300" cy="4663276"/>
          </a:xfrm>
          <a:prstGeom prst="rect">
            <a:avLst/>
          </a:prstGeom>
        </p:spPr>
        <p:txBody>
          <a:bodyPr lIns="38100" tIns="38100" rIns="38100" bIns="38100" anchor="t" anchorCtr="0">
            <a:noAutofit/>
          </a:bodyPr>
          <a:lstStyle/>
          <a:p>
            <a:pPr marL="381000" marR="0" lvl="0" indent="-276577" algn="l" rtl="0">
              <a:lnSpc>
                <a:spcPct val="119922"/>
              </a:lnSpc>
              <a:spcBef>
                <a:spcPts val="0"/>
              </a:spcBef>
              <a:spcAft>
                <a:spcPts val="0"/>
              </a:spcAft>
              <a:buClr>
                <a:srgbClr val="000000"/>
              </a:buClr>
              <a:buSzPct val="164608"/>
              <a:buFont typeface="Arial"/>
              <a:buChar char="•"/>
            </a:pPr>
            <a:r>
              <a:rPr lang="en-US" sz="3555" dirty="0">
                <a:solidFill>
                  <a:srgbClr val="000000"/>
                </a:solidFill>
                <a:latin typeface="Times New Roman"/>
                <a:ea typeface="Times New Roman"/>
                <a:cs typeface="Times New Roman"/>
                <a:sym typeface="Times New Roman"/>
              </a:rPr>
              <a:t>Your slide MUST be focused on low power before attempting this step</a:t>
            </a:r>
          </a:p>
          <a:p>
            <a:pPr marL="381000" marR="0" lvl="0" indent="-276577" algn="l" rtl="0">
              <a:lnSpc>
                <a:spcPct val="119922"/>
              </a:lnSpc>
              <a:spcBef>
                <a:spcPts val="635"/>
              </a:spcBef>
              <a:spcAft>
                <a:spcPts val="0"/>
              </a:spcAft>
              <a:buClr>
                <a:srgbClr val="000000"/>
              </a:buClr>
              <a:buSzPct val="164608"/>
              <a:buFont typeface="Arial"/>
              <a:buChar char="•"/>
            </a:pPr>
            <a:r>
              <a:rPr lang="en-US" sz="3555" dirty="0">
                <a:solidFill>
                  <a:srgbClr val="000000"/>
                </a:solidFill>
                <a:latin typeface="Times New Roman"/>
                <a:ea typeface="Times New Roman"/>
                <a:cs typeface="Times New Roman"/>
                <a:sym typeface="Times New Roman"/>
              </a:rPr>
              <a:t>Click the nosepiece to the longest objective</a:t>
            </a:r>
          </a:p>
          <a:p>
            <a:pPr marL="381000" marR="0" lvl="0" indent="-276577" algn="l" rtl="0">
              <a:lnSpc>
                <a:spcPct val="119922"/>
              </a:lnSpc>
              <a:spcBef>
                <a:spcPts val="635"/>
              </a:spcBef>
              <a:spcAft>
                <a:spcPts val="0"/>
              </a:spcAft>
              <a:buClr>
                <a:srgbClr val="000000"/>
              </a:buClr>
              <a:buSzPct val="164608"/>
              <a:buFont typeface="Arial"/>
              <a:buChar char="•"/>
            </a:pPr>
            <a:r>
              <a:rPr lang="en-US" sz="3555" dirty="0">
                <a:solidFill>
                  <a:srgbClr val="000000"/>
                </a:solidFill>
                <a:latin typeface="Times New Roman"/>
                <a:ea typeface="Times New Roman"/>
                <a:cs typeface="Times New Roman"/>
                <a:sym typeface="Times New Roman"/>
              </a:rPr>
              <a:t>Do </a:t>
            </a:r>
            <a:r>
              <a:rPr lang="en-US" sz="3555" b="1" dirty="0">
                <a:solidFill>
                  <a:srgbClr val="FF0000"/>
                </a:solidFill>
                <a:latin typeface="Times New Roman"/>
                <a:ea typeface="Times New Roman"/>
                <a:cs typeface="Times New Roman"/>
                <a:sym typeface="Times New Roman"/>
              </a:rPr>
              <a:t>NOT</a:t>
            </a:r>
            <a:r>
              <a:rPr lang="en-US" sz="3555" b="1" dirty="0">
                <a:solidFill>
                  <a:srgbClr val="000000"/>
                </a:solidFill>
                <a:latin typeface="Times New Roman"/>
                <a:ea typeface="Times New Roman"/>
                <a:cs typeface="Times New Roman"/>
                <a:sym typeface="Times New Roman"/>
              </a:rPr>
              <a:t> </a:t>
            </a:r>
            <a:r>
              <a:rPr lang="en-US" sz="3555" dirty="0">
                <a:solidFill>
                  <a:srgbClr val="000000"/>
                </a:solidFill>
                <a:latin typeface="Times New Roman"/>
                <a:ea typeface="Times New Roman"/>
                <a:cs typeface="Times New Roman"/>
                <a:sym typeface="Times New Roman"/>
              </a:rPr>
              <a:t>use the Coarse Focusing Knob, this could crack the slide or the lens</a:t>
            </a:r>
          </a:p>
          <a:p>
            <a:pPr marL="381000" marR="0" lvl="0" indent="-276577" algn="l" rtl="0">
              <a:lnSpc>
                <a:spcPct val="119922"/>
              </a:lnSpc>
              <a:spcBef>
                <a:spcPts val="635"/>
              </a:spcBef>
              <a:spcAft>
                <a:spcPts val="0"/>
              </a:spcAft>
              <a:buClr>
                <a:srgbClr val="000000"/>
              </a:buClr>
              <a:buSzPct val="164608"/>
              <a:buFont typeface="Arial"/>
              <a:buChar char="•"/>
            </a:pPr>
            <a:r>
              <a:rPr lang="en-US" sz="3555" dirty="0">
                <a:solidFill>
                  <a:srgbClr val="000000"/>
                </a:solidFill>
                <a:latin typeface="Times New Roman"/>
                <a:ea typeface="Times New Roman"/>
                <a:cs typeface="Times New Roman"/>
                <a:sym typeface="Times New Roman"/>
              </a:rPr>
              <a:t>Use the Fine Focus Knob to bring the slide in view</a:t>
            </a:r>
          </a:p>
        </p:txBody>
      </p:sp>
      <p:pic>
        <p:nvPicPr>
          <p:cNvPr id="122" name="Shape 122"/>
          <p:cNvPicPr preferRelativeResize="0"/>
          <p:nvPr/>
        </p:nvPicPr>
        <p:blipFill>
          <a:blip r:embed="rId3"/>
          <a:stretch>
            <a:fillRect/>
          </a:stretch>
        </p:blipFill>
        <p:spPr>
          <a:xfrm>
            <a:off x="1162925" y="405325"/>
            <a:ext cx="7994324" cy="722599"/>
          </a:xfrm>
          <a:prstGeom prst="rect">
            <a:avLst/>
          </a:prstGeom>
        </p:spPr>
      </p:pic>
      <p:pic>
        <p:nvPicPr>
          <p:cNvPr id="123" name="Shape 123"/>
          <p:cNvPicPr preferRelativeResize="0"/>
          <p:nvPr/>
        </p:nvPicPr>
        <p:blipFill>
          <a:blip r:embed="rId4"/>
          <a:stretch>
            <a:fillRect/>
          </a:stretch>
        </p:blipFill>
        <p:spPr>
          <a:xfrm>
            <a:off x="4165600" y="5486400"/>
            <a:ext cx="1748250" cy="1700024"/>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203225" y="101075"/>
            <a:ext cx="9553200" cy="4890474"/>
          </a:xfrm>
          <a:prstGeom prst="rect">
            <a:avLst/>
          </a:prstGeom>
        </p:spPr>
        <p:txBody>
          <a:bodyPr lIns="38100" tIns="38100" rIns="38100" bIns="38100" anchor="t" anchorCtr="0">
            <a:noAutofit/>
          </a:bodyPr>
          <a:lstStyle/>
          <a:p>
            <a:pPr rtl="0">
              <a:lnSpc>
                <a:spcPct val="100000"/>
              </a:lnSpc>
              <a:buNone/>
            </a:pPr>
            <a:r>
              <a:rPr lang="en-US" sz="2400" b="1" dirty="0">
                <a:solidFill>
                  <a:srgbClr val="333333"/>
                </a:solidFill>
                <a:latin typeface="Arial"/>
                <a:ea typeface="Arial"/>
                <a:cs typeface="Arial"/>
                <a:sym typeface="Arial"/>
              </a:rPr>
              <a:t>Drawing Specimens</a:t>
            </a:r>
          </a:p>
          <a:p>
            <a:pPr rtl="0">
              <a:lnSpc>
                <a:spcPct val="100000"/>
              </a:lnSpc>
              <a:buNone/>
            </a:pPr>
            <a:r>
              <a:rPr lang="en-US" sz="2400" dirty="0">
                <a:solidFill>
                  <a:srgbClr val="000000"/>
                </a:solidFill>
                <a:latin typeface="Arial"/>
                <a:ea typeface="Arial"/>
                <a:cs typeface="Arial"/>
                <a:sym typeface="Arial"/>
              </a:rPr>
              <a:t>1. </a:t>
            </a:r>
            <a:r>
              <a:rPr lang="en-US" sz="2400" b="1" dirty="0">
                <a:solidFill>
                  <a:srgbClr val="000000"/>
                </a:solidFill>
                <a:latin typeface="Arial"/>
                <a:ea typeface="Arial"/>
                <a:cs typeface="Arial"/>
                <a:sym typeface="Arial"/>
              </a:rPr>
              <a:t>Use pencil </a:t>
            </a:r>
            <a:r>
              <a:rPr lang="en-US" sz="2400" dirty="0">
                <a:solidFill>
                  <a:srgbClr val="000000"/>
                </a:solidFill>
                <a:latin typeface="Arial"/>
                <a:ea typeface="Arial"/>
                <a:cs typeface="Arial"/>
                <a:sym typeface="Arial"/>
              </a:rPr>
              <a:t>- you can erase and shade areas</a:t>
            </a:r>
          </a:p>
          <a:p>
            <a:pPr rtl="0">
              <a:lnSpc>
                <a:spcPct val="100000"/>
              </a:lnSpc>
              <a:buNone/>
            </a:pPr>
            <a:r>
              <a:rPr lang="en-US" sz="2400" dirty="0">
                <a:solidFill>
                  <a:srgbClr val="000000"/>
                </a:solidFill>
                <a:latin typeface="Arial"/>
                <a:ea typeface="Arial"/>
                <a:cs typeface="Arial"/>
                <a:sym typeface="Arial"/>
              </a:rPr>
              <a:t>2. All drawings should include clear and proper labels (and be large enough to view details). Drawings should be labeled with the specimen name and magnification.</a:t>
            </a:r>
          </a:p>
          <a:p>
            <a:pPr rtl="0">
              <a:lnSpc>
                <a:spcPct val="100000"/>
              </a:lnSpc>
              <a:buNone/>
            </a:pPr>
            <a:r>
              <a:rPr lang="en-US" sz="2400" dirty="0">
                <a:solidFill>
                  <a:srgbClr val="000000"/>
                </a:solidFill>
                <a:latin typeface="Arial"/>
                <a:ea typeface="Arial"/>
                <a:cs typeface="Arial"/>
                <a:sym typeface="Arial"/>
              </a:rPr>
              <a:t>3. Labels should be written on the outside of the circle. The circle indicates the viewing field as seen through the eyepiece, specimens should be drawn to scale - </a:t>
            </a:r>
            <a:r>
              <a:rPr lang="en-US" sz="2400" dirty="0" err="1">
                <a:solidFill>
                  <a:srgbClr val="000000"/>
                </a:solidFill>
                <a:latin typeface="Arial"/>
                <a:ea typeface="Arial"/>
                <a:cs typeface="Arial"/>
                <a:sym typeface="Arial"/>
              </a:rPr>
              <a:t>ie</a:t>
            </a:r>
            <a:r>
              <a:rPr lang="en-US" sz="2400" dirty="0">
                <a:solidFill>
                  <a:srgbClr val="000000"/>
                </a:solidFill>
                <a:latin typeface="Arial"/>
                <a:ea typeface="Arial"/>
                <a:cs typeface="Arial"/>
                <a:sym typeface="Arial"/>
              </a:rPr>
              <a:t>..if your specimen takes up the whole viewing field, make sure your drawing reflects that.</a:t>
            </a:r>
          </a:p>
          <a:p>
            <a:pPr rtl="0">
              <a:lnSpc>
                <a:spcPct val="100000"/>
              </a:lnSpc>
              <a:buNone/>
            </a:pPr>
            <a:r>
              <a:rPr lang="en-US" sz="2400" dirty="0">
                <a:solidFill>
                  <a:srgbClr val="000000"/>
                </a:solidFill>
              </a:rPr>
              <a:t>4. You MUST use a RULER to draw your lines! NO FREE HANDED LINES, or there will be a deduction! Write words at the END of the line!. The title and magnification must be written.</a:t>
            </a:r>
            <a:endParaRPr lang="en-US" sz="2400" dirty="0">
              <a:solidFill>
                <a:srgbClr val="000000"/>
              </a:solidFill>
              <a:latin typeface="Arial"/>
              <a:ea typeface="Arial"/>
              <a:cs typeface="Arial"/>
              <a:sym typeface="Arial"/>
            </a:endParaRPr>
          </a:p>
        </p:txBody>
      </p:sp>
      <p:pic>
        <p:nvPicPr>
          <p:cNvPr id="129" name="Shape 129"/>
          <p:cNvPicPr preferRelativeResize="0"/>
          <p:nvPr/>
        </p:nvPicPr>
        <p:blipFill>
          <a:blip r:embed="rId3"/>
          <a:stretch>
            <a:fillRect/>
          </a:stretch>
        </p:blipFill>
        <p:spPr>
          <a:xfrm>
            <a:off x="1930400" y="5283200"/>
            <a:ext cx="5778500" cy="2247900"/>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203575" y="202100"/>
            <a:ext cx="9853749" cy="5189649"/>
          </a:xfrm>
          <a:prstGeom prst="rect">
            <a:avLst/>
          </a:prstGeom>
        </p:spPr>
        <p:txBody>
          <a:bodyPr lIns="38100" tIns="38100" rIns="38100" bIns="38100" anchor="t" anchorCtr="0">
            <a:noAutofit/>
          </a:bodyPr>
          <a:lstStyle/>
          <a:p>
            <a:pPr rtl="0">
              <a:lnSpc>
                <a:spcPct val="100000"/>
              </a:lnSpc>
              <a:buNone/>
            </a:pPr>
            <a:r>
              <a:rPr lang="en-US" sz="1866" b="1">
                <a:solidFill>
                  <a:srgbClr val="000000"/>
                </a:solidFill>
                <a:latin typeface="Arial"/>
                <a:ea typeface="Arial"/>
                <a:cs typeface="Arial"/>
                <a:sym typeface="Arial"/>
              </a:rPr>
              <a:t>Making a Wet Mount</a:t>
            </a:r>
          </a:p>
          <a:p>
            <a:pPr rtl="0">
              <a:lnSpc>
                <a:spcPct val="100000"/>
              </a:lnSpc>
              <a:buNone/>
            </a:pPr>
            <a:r>
              <a:rPr lang="en-US" sz="2133" i="0">
                <a:solidFill>
                  <a:srgbClr val="000000"/>
                </a:solidFill>
                <a:latin typeface="Arial"/>
                <a:ea typeface="Arial"/>
                <a:cs typeface="Arial"/>
                <a:sym typeface="Arial"/>
              </a:rPr>
              <a:t>1. Gather a thin slice/peice of whatever your specimen is. If your specimen is too thick, then the coverslip will wobble on top of the sample like a see-saw, and you will not be able to view it under High Power.</a:t>
            </a:r>
          </a:p>
          <a:p>
            <a:endParaRPr lang="en-US" sz="2133" i="0">
              <a:solidFill>
                <a:srgbClr val="000000"/>
              </a:solidFill>
              <a:latin typeface="Arial"/>
              <a:ea typeface="Arial"/>
              <a:cs typeface="Arial"/>
              <a:sym typeface="Arial"/>
            </a:endParaRPr>
          </a:p>
          <a:p>
            <a:pPr rtl="0">
              <a:lnSpc>
                <a:spcPct val="100000"/>
              </a:lnSpc>
              <a:buNone/>
            </a:pPr>
            <a:r>
              <a:rPr lang="en-US" sz="2133" i="0">
                <a:solidFill>
                  <a:srgbClr val="000000"/>
                </a:solidFill>
                <a:latin typeface="Arial"/>
                <a:ea typeface="Arial"/>
                <a:cs typeface="Arial"/>
                <a:sym typeface="Arial"/>
              </a:rPr>
              <a:t>2. Place ONE drop of water directly over the specimen. If you put too much water, then the coverslip will float on top of the water, making it hard to draw the specimen, because they might actually float away. (Plus too much water is messy)</a:t>
            </a:r>
          </a:p>
          <a:p>
            <a:endParaRPr lang="en-US" sz="2133" i="0">
              <a:solidFill>
                <a:srgbClr val="000000"/>
              </a:solidFill>
              <a:latin typeface="Arial"/>
              <a:ea typeface="Arial"/>
              <a:cs typeface="Arial"/>
              <a:sym typeface="Arial"/>
            </a:endParaRPr>
          </a:p>
          <a:p>
            <a:pPr rtl="0">
              <a:lnSpc>
                <a:spcPct val="100000"/>
              </a:lnSpc>
              <a:buNone/>
            </a:pPr>
            <a:r>
              <a:rPr lang="en-US" sz="2133" i="0">
                <a:solidFill>
                  <a:srgbClr val="000000"/>
                </a:solidFill>
                <a:latin typeface="Arial"/>
                <a:ea typeface="Arial"/>
                <a:cs typeface="Arial"/>
                <a:sym typeface="Arial"/>
              </a:rPr>
              <a:t>3. Place the cover slip at a 45 degree angle (approximately) with one edge touching the water drop and then gently let go. Performed correctly the coverslip will perfectly fall over the specimen.</a:t>
            </a:r>
          </a:p>
        </p:txBody>
      </p:sp>
      <p:pic>
        <p:nvPicPr>
          <p:cNvPr id="135" name="Shape 135"/>
          <p:cNvPicPr preferRelativeResize="0"/>
          <p:nvPr/>
        </p:nvPicPr>
        <p:blipFill>
          <a:blip r:embed="rId3"/>
          <a:stretch>
            <a:fillRect/>
          </a:stretch>
        </p:blipFill>
        <p:spPr>
          <a:xfrm>
            <a:off x="711200" y="5588000"/>
            <a:ext cx="6032500" cy="1574775"/>
          </a:xfrm>
          <a:prstGeom prst="rect">
            <a:avLst/>
          </a:prstGeom>
        </p:spPr>
      </p:pic>
      <p:sp>
        <p:nvSpPr>
          <p:cNvPr id="136" name="Shape 136"/>
          <p:cNvSpPr txBox="1"/>
          <p:nvPr/>
        </p:nvSpPr>
        <p:spPr>
          <a:xfrm>
            <a:off x="6807200" y="5892800"/>
            <a:ext cx="3097949" cy="1324124"/>
          </a:xfrm>
          <a:prstGeom prst="rect">
            <a:avLst/>
          </a:prstGeom>
        </p:spPr>
        <p:txBody>
          <a:bodyPr lIns="38100" tIns="38100" rIns="38100" bIns="38100" anchor="t" anchorCtr="0">
            <a:noAutofit/>
          </a:bodyPr>
          <a:lstStyle/>
          <a:p>
            <a:pPr rtl="0">
              <a:lnSpc>
                <a:spcPct val="100000"/>
              </a:lnSpc>
              <a:buNone/>
            </a:pPr>
            <a:r>
              <a:rPr lang="en-US" sz="2133" i="1">
                <a:solidFill>
                  <a:srgbClr val="CC0000"/>
                </a:solidFill>
                <a:latin typeface="Arial"/>
                <a:ea typeface="Arial"/>
                <a:cs typeface="Arial"/>
                <a:sym typeface="Arial"/>
              </a:rPr>
              <a:t>Do not drop vertically, set one edge down and let the other side drop.</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203200" y="101600"/>
            <a:ext cx="9537250" cy="4977200"/>
          </a:xfrm>
          <a:prstGeom prst="rect">
            <a:avLst/>
          </a:prstGeom>
        </p:spPr>
        <p:txBody>
          <a:bodyPr lIns="38100" tIns="38100" rIns="38100" bIns="38100" anchor="t" anchorCtr="0">
            <a:noAutofit/>
          </a:bodyPr>
          <a:lstStyle/>
          <a:p>
            <a:pPr rtl="0">
              <a:lnSpc>
                <a:spcPct val="100000"/>
              </a:lnSpc>
              <a:buNone/>
            </a:pPr>
            <a:r>
              <a:rPr lang="en-US" sz="2533" b="1" i="0">
                <a:solidFill>
                  <a:srgbClr val="000000"/>
                </a:solidFill>
                <a:latin typeface="Arial"/>
                <a:ea typeface="Arial"/>
                <a:cs typeface="Arial"/>
                <a:sym typeface="Arial"/>
              </a:rPr>
              <a:t>How to Stain a Slide</a:t>
            </a:r>
          </a:p>
          <a:p>
            <a:endParaRPr lang="en-US" sz="2533" b="1" i="0">
              <a:solidFill>
                <a:srgbClr val="000000"/>
              </a:solidFill>
              <a:latin typeface="Arial"/>
              <a:ea typeface="Arial"/>
              <a:cs typeface="Arial"/>
              <a:sym typeface="Arial"/>
            </a:endParaRPr>
          </a:p>
          <a:p>
            <a:pPr rtl="0">
              <a:lnSpc>
                <a:spcPct val="100000"/>
              </a:lnSpc>
              <a:buNone/>
            </a:pPr>
            <a:r>
              <a:rPr lang="en-US" sz="2133" b="0" i="0">
                <a:solidFill>
                  <a:srgbClr val="000000"/>
                </a:solidFill>
                <a:latin typeface="Arial"/>
                <a:ea typeface="Arial"/>
                <a:cs typeface="Arial"/>
                <a:sym typeface="Arial"/>
              </a:rPr>
              <a:t>1. Place one drop of stain (iodine, methylene blue..there are many kinds) on the edge of the coverslip.</a:t>
            </a:r>
          </a:p>
          <a:p>
            <a:endParaRPr lang="en-US" sz="2133" b="0" i="0">
              <a:solidFill>
                <a:srgbClr val="000000"/>
              </a:solidFill>
              <a:latin typeface="Arial"/>
              <a:ea typeface="Arial"/>
              <a:cs typeface="Arial"/>
              <a:sym typeface="Arial"/>
            </a:endParaRPr>
          </a:p>
          <a:p>
            <a:pPr rtl="0">
              <a:lnSpc>
                <a:spcPct val="100000"/>
              </a:lnSpc>
              <a:buNone/>
            </a:pPr>
            <a:r>
              <a:rPr lang="en-US" sz="2133" b="0" i="0">
                <a:solidFill>
                  <a:srgbClr val="000000"/>
                </a:solidFill>
                <a:latin typeface="Arial"/>
                <a:ea typeface="Arial"/>
                <a:cs typeface="Arial"/>
                <a:sym typeface="Arial"/>
              </a:rPr>
              <a:t>2. Place the flat edge of a piece of paper towel on the opposite side of the coverlip. The paper towel will draw the water out from under the coverslip, and the cohesion of water will draw the stain under the slide.</a:t>
            </a:r>
          </a:p>
          <a:p>
            <a:endParaRPr lang="en-US" sz="2133" b="0" i="0">
              <a:solidFill>
                <a:srgbClr val="000000"/>
              </a:solidFill>
              <a:latin typeface="Arial"/>
              <a:ea typeface="Arial"/>
              <a:cs typeface="Arial"/>
              <a:sym typeface="Arial"/>
            </a:endParaRPr>
          </a:p>
          <a:p>
            <a:pPr rtl="0">
              <a:lnSpc>
                <a:spcPct val="100000"/>
              </a:lnSpc>
              <a:buNone/>
            </a:pPr>
            <a:r>
              <a:rPr lang="en-US" sz="2133" b="0" i="0">
                <a:solidFill>
                  <a:srgbClr val="000000"/>
                </a:solidFill>
                <a:latin typeface="Arial"/>
                <a:ea typeface="Arial"/>
                <a:cs typeface="Arial"/>
                <a:sym typeface="Arial"/>
              </a:rPr>
              <a:t>3. As soon as the stain has covered the area containing the specimen, you are finished. The stain does not need to be under the entire coverslip. If the stain does not cover as needed, get a new piece of paper towel and add more stain until it does.</a:t>
            </a:r>
          </a:p>
          <a:p>
            <a:endParaRPr lang="en-US" sz="2133" b="0" i="0">
              <a:solidFill>
                <a:srgbClr val="000000"/>
              </a:solidFill>
              <a:latin typeface="Arial"/>
              <a:ea typeface="Arial"/>
              <a:cs typeface="Arial"/>
              <a:sym typeface="Arial"/>
            </a:endParaRPr>
          </a:p>
          <a:p>
            <a:pPr rtl="0">
              <a:lnSpc>
                <a:spcPct val="100000"/>
              </a:lnSpc>
              <a:buNone/>
            </a:pPr>
            <a:r>
              <a:rPr lang="en-US" sz="2133" b="0" i="0">
                <a:solidFill>
                  <a:srgbClr val="000000"/>
                </a:solidFill>
                <a:latin typeface="Arial"/>
                <a:ea typeface="Arial"/>
                <a:cs typeface="Arial"/>
                <a:sym typeface="Arial"/>
              </a:rPr>
              <a:t>4. Be sure to wipe off the excess stain with a paper towel.</a:t>
            </a:r>
          </a:p>
        </p:txBody>
      </p:sp>
      <p:pic>
        <p:nvPicPr>
          <p:cNvPr id="142" name="Shape 142"/>
          <p:cNvPicPr preferRelativeResize="0"/>
          <p:nvPr/>
        </p:nvPicPr>
        <p:blipFill>
          <a:blip r:embed="rId3"/>
          <a:stretch>
            <a:fillRect/>
          </a:stretch>
        </p:blipFill>
        <p:spPr>
          <a:xfrm>
            <a:off x="1524000" y="5588000"/>
            <a:ext cx="6537100" cy="1820325"/>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320825" y="409250"/>
            <a:ext cx="9588550" cy="5771000"/>
          </a:xfrm>
          <a:prstGeom prst="rect">
            <a:avLst/>
          </a:prstGeom>
        </p:spPr>
        <p:txBody>
          <a:bodyPr lIns="38100" tIns="38100" rIns="38100" bIns="38100" anchor="t" anchorCtr="0">
            <a:noAutofit/>
          </a:bodyPr>
          <a:lstStyle/>
          <a:p>
            <a:pPr rtl="0">
              <a:lnSpc>
                <a:spcPct val="100000"/>
              </a:lnSpc>
              <a:buNone/>
            </a:pPr>
            <a:r>
              <a:rPr lang="en-US" sz="2666" dirty="0">
                <a:solidFill>
                  <a:srgbClr val="000000"/>
                </a:solidFill>
                <a:latin typeface="Arial"/>
                <a:ea typeface="Arial"/>
                <a:cs typeface="Arial"/>
                <a:sym typeface="Arial"/>
              </a:rPr>
              <a:t>Cleanup</a:t>
            </a:r>
          </a:p>
          <a:p>
            <a:endParaRPr lang="en-US" sz="2666" dirty="0">
              <a:solidFill>
                <a:srgbClr val="000000"/>
              </a:solidFill>
              <a:latin typeface="Arial"/>
              <a:ea typeface="Arial"/>
              <a:cs typeface="Arial"/>
              <a:sym typeface="Arial"/>
            </a:endParaRPr>
          </a:p>
          <a:p>
            <a:pPr rtl="0">
              <a:lnSpc>
                <a:spcPct val="100000"/>
              </a:lnSpc>
              <a:buNone/>
            </a:pPr>
            <a:r>
              <a:rPr lang="en-US" sz="2400" dirty="0">
                <a:solidFill>
                  <a:srgbClr val="000000"/>
                </a:solidFill>
                <a:latin typeface="Arial"/>
                <a:ea typeface="Arial"/>
                <a:cs typeface="Arial"/>
                <a:sym typeface="Arial"/>
              </a:rPr>
              <a:t>1. Store microscopes with the scanning objective in place.</a:t>
            </a:r>
          </a:p>
          <a:p>
            <a:pPr rtl="0">
              <a:lnSpc>
                <a:spcPct val="100000"/>
              </a:lnSpc>
              <a:buNone/>
            </a:pPr>
            <a:r>
              <a:rPr lang="en-US" sz="2400" dirty="0">
                <a:solidFill>
                  <a:srgbClr val="000000"/>
                </a:solidFill>
                <a:latin typeface="Arial"/>
                <a:ea typeface="Arial"/>
                <a:cs typeface="Arial"/>
                <a:sym typeface="Arial"/>
              </a:rPr>
              <a:t>2. Wrap cords and cover microscopes.  </a:t>
            </a:r>
          </a:p>
          <a:p>
            <a:pPr rtl="0">
              <a:lnSpc>
                <a:spcPct val="100000"/>
              </a:lnSpc>
              <a:buNone/>
            </a:pPr>
            <a:r>
              <a:rPr lang="en-US" sz="2400" dirty="0">
                <a:solidFill>
                  <a:srgbClr val="000000"/>
                </a:solidFill>
                <a:latin typeface="Arial"/>
                <a:ea typeface="Arial"/>
                <a:cs typeface="Arial"/>
                <a:sym typeface="Arial"/>
              </a:rPr>
              <a:t>                    *Double check to make sure you didn't leave a slide</a:t>
            </a:r>
          </a:p>
          <a:p>
            <a:pPr rtl="0">
              <a:lnSpc>
                <a:spcPct val="100000"/>
              </a:lnSpc>
              <a:buNone/>
            </a:pPr>
            <a:r>
              <a:rPr lang="en-US" sz="2400" dirty="0">
                <a:solidFill>
                  <a:srgbClr val="000000"/>
                </a:solidFill>
                <a:latin typeface="Arial"/>
                <a:ea typeface="Arial"/>
                <a:cs typeface="Arial"/>
                <a:sym typeface="Arial"/>
              </a:rPr>
              <a:t>3. Wash slides in the sinks and dry them, either on a paper towel or, if dry, placing them back in the slide boxes to be used later. </a:t>
            </a:r>
          </a:p>
          <a:p>
            <a:pPr rtl="0">
              <a:lnSpc>
                <a:spcPct val="100000"/>
              </a:lnSpc>
              <a:buNone/>
            </a:pPr>
            <a:r>
              <a:rPr lang="en-US" sz="2400" dirty="0">
                <a:solidFill>
                  <a:srgbClr val="000000"/>
                </a:solidFill>
                <a:latin typeface="Arial"/>
                <a:ea typeface="Arial"/>
                <a:cs typeface="Arial"/>
                <a:sym typeface="Arial"/>
              </a:rPr>
              <a:t>4.  *Be careful not to drop </a:t>
            </a:r>
            <a:r>
              <a:rPr lang="en-US" sz="2400" dirty="0"/>
              <a:t>cover slips</a:t>
            </a:r>
            <a:r>
              <a:rPr lang="en-US" sz="2400" dirty="0">
                <a:solidFill>
                  <a:srgbClr val="000000"/>
                </a:solidFill>
                <a:latin typeface="Arial"/>
                <a:ea typeface="Arial"/>
                <a:cs typeface="Arial"/>
                <a:sym typeface="Arial"/>
              </a:rPr>
              <a:t> in the sink, they can clog drain.</a:t>
            </a:r>
          </a:p>
          <a:p>
            <a:endParaRPr lang="en-US" sz="2400" dirty="0">
              <a:solidFill>
                <a:srgbClr val="000000"/>
              </a:solidFill>
              <a:latin typeface="Arial"/>
              <a:ea typeface="Arial"/>
              <a:cs typeface="Arial"/>
              <a:sym typeface="Arial"/>
            </a:endParaRPr>
          </a:p>
          <a:p>
            <a:pPr rtl="0">
              <a:lnSpc>
                <a:spcPct val="100000"/>
              </a:lnSpc>
              <a:buNone/>
            </a:pPr>
            <a:r>
              <a:rPr lang="en-US" sz="2400" dirty="0">
                <a:solidFill>
                  <a:srgbClr val="000000"/>
                </a:solidFill>
                <a:latin typeface="Arial"/>
                <a:ea typeface="Arial"/>
                <a:cs typeface="Arial"/>
                <a:sym typeface="Arial"/>
              </a:rPr>
              <a:t>5. Place microscopes in their designated location (probably a cabinet)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3333"/>
                </a:solidFill>
                <a:latin typeface="Arial"/>
                <a:ea typeface="Arial"/>
                <a:cs typeface="Arial"/>
                <a:sym typeface="Arial"/>
              </a:rPr>
              <a:t>Types of Microscopes</a:t>
            </a:r>
          </a:p>
        </p:txBody>
      </p:sp>
      <p:sp>
        <p:nvSpPr>
          <p:cNvPr id="27" name="Shape 27"/>
          <p:cNvSpPr txBox="1">
            <a:spLocks noGrp="1"/>
          </p:cNvSpPr>
          <p:nvPr>
            <p:ph type="body" idx="1"/>
          </p:nvPr>
        </p:nvSpPr>
        <p:spPr>
          <a:xfrm>
            <a:off x="304700" y="1208700"/>
            <a:ext cx="9574225" cy="2226024"/>
          </a:xfrm>
          <a:prstGeom prst="rect">
            <a:avLst/>
          </a:prstGeom>
        </p:spPr>
        <p:txBody>
          <a:bodyPr lIns="38100" tIns="38100" rIns="38100" bIns="38100" anchor="t" anchorCtr="0">
            <a:noAutofit/>
          </a:bodyPr>
          <a:lstStyle/>
          <a:p>
            <a:pPr rtl="0">
              <a:lnSpc>
                <a:spcPct val="100000"/>
              </a:lnSpc>
              <a:buNone/>
            </a:pPr>
            <a:r>
              <a:rPr lang="en-US" sz="2933">
                <a:solidFill>
                  <a:srgbClr val="333333"/>
                </a:solidFill>
                <a:latin typeface="Arial"/>
                <a:ea typeface="Arial"/>
                <a:cs typeface="Arial"/>
                <a:sym typeface="Arial"/>
              </a:rPr>
              <a:t>Light Microscope - </a:t>
            </a:r>
            <a:r>
              <a:rPr lang="en-US" sz="2933">
                <a:solidFill>
                  <a:srgbClr val="000000"/>
                </a:solidFill>
                <a:latin typeface="Arial"/>
                <a:ea typeface="Arial"/>
                <a:cs typeface="Arial"/>
                <a:sym typeface="Arial"/>
              </a:rPr>
              <a:t> the models found in most schools, use compound lenses to magnify objects. The lenses bend or refract light to make the object beneath them appear closer.</a:t>
            </a:r>
          </a:p>
          <a:p>
            <a:endParaRPr lang="en-US" sz="2933">
              <a:solidFill>
                <a:srgbClr val="000000"/>
              </a:solidFill>
              <a:latin typeface="Arial"/>
              <a:ea typeface="Arial"/>
              <a:cs typeface="Arial"/>
              <a:sym typeface="Arial"/>
            </a:endParaRPr>
          </a:p>
        </p:txBody>
      </p:sp>
      <p:pic>
        <p:nvPicPr>
          <p:cNvPr id="28" name="Shape 28"/>
          <p:cNvPicPr preferRelativeResize="0"/>
          <p:nvPr/>
        </p:nvPicPr>
        <p:blipFill>
          <a:blip r:embed="rId3"/>
          <a:stretch>
            <a:fillRect/>
          </a:stretch>
        </p:blipFill>
        <p:spPr>
          <a:xfrm>
            <a:off x="609600" y="3352800"/>
            <a:ext cx="3810000" cy="3810000"/>
          </a:xfrm>
          <a:prstGeom prst="rect">
            <a:avLst/>
          </a:prstGeom>
        </p:spPr>
      </p:pic>
      <p:sp>
        <p:nvSpPr>
          <p:cNvPr id="29" name="Shape 29"/>
          <p:cNvSpPr txBox="1"/>
          <p:nvPr/>
        </p:nvSpPr>
        <p:spPr>
          <a:xfrm>
            <a:off x="5384800" y="3454375"/>
            <a:ext cx="3966174" cy="3708425"/>
          </a:xfrm>
          <a:prstGeom prst="rect">
            <a:avLst/>
          </a:prstGeom>
        </p:spPr>
        <p:txBody>
          <a:bodyPr lIns="38100" tIns="38100" rIns="38100" bIns="38100" anchor="t" anchorCtr="0">
            <a:noAutofit/>
          </a:bodyPr>
          <a:lstStyle/>
          <a:p>
            <a:pPr rtl="0">
              <a:lnSpc>
                <a:spcPct val="100000"/>
              </a:lnSpc>
              <a:buNone/>
            </a:pPr>
            <a:r>
              <a:rPr lang="en-US" sz="2666" dirty="0">
                <a:solidFill>
                  <a:srgbClr val="333333"/>
                </a:solidFill>
                <a:latin typeface="Arial"/>
                <a:ea typeface="Arial"/>
                <a:cs typeface="Arial"/>
                <a:sym typeface="Arial"/>
              </a:rPr>
              <a:t>Common magnifications: 40x, 100x, 400x</a:t>
            </a:r>
          </a:p>
          <a:p>
            <a:pPr rtl="0">
              <a:lnSpc>
                <a:spcPct val="100000"/>
              </a:lnSpc>
              <a:buNone/>
            </a:pPr>
            <a:r>
              <a:rPr lang="en-US" sz="2666" dirty="0">
                <a:solidFill>
                  <a:srgbClr val="333333"/>
                </a:solidFill>
              </a:rPr>
              <a:t>(*multiply ocular x objective)</a:t>
            </a:r>
            <a:endParaRPr lang="en-US" sz="2666" dirty="0">
              <a:solidFill>
                <a:srgbClr val="333333"/>
              </a:solidFill>
              <a:latin typeface="Arial"/>
              <a:ea typeface="Arial"/>
              <a:cs typeface="Arial"/>
              <a:sym typeface="Arial"/>
            </a:endParaRPr>
          </a:p>
          <a:p>
            <a:endParaRPr lang="en-US" sz="2666" dirty="0">
              <a:solidFill>
                <a:srgbClr val="333333"/>
              </a:solidFill>
              <a:latin typeface="Arial"/>
              <a:ea typeface="Arial"/>
              <a:cs typeface="Arial"/>
              <a:sym typeface="Arial"/>
            </a:endParaRPr>
          </a:p>
          <a:p>
            <a:pPr rtl="0">
              <a:lnSpc>
                <a:spcPct val="100000"/>
              </a:lnSpc>
              <a:buNone/>
            </a:pPr>
            <a:r>
              <a:rPr lang="en-US" sz="2666" dirty="0">
                <a:solidFill>
                  <a:srgbClr val="333333"/>
                </a:solidFill>
                <a:latin typeface="Arial"/>
                <a:ea typeface="Arial"/>
                <a:cs typeface="Arial"/>
                <a:sym typeface="Arial"/>
              </a:rPr>
              <a:t>*Oil Immersion lenses can improve quality of focus and magnification (1000x)</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279400" y="38100"/>
            <a:ext cx="9436424" cy="628399"/>
          </a:xfrm>
          <a:prstGeom prst="rect">
            <a:avLst/>
          </a:prstGeom>
        </p:spPr>
        <p:txBody>
          <a:bodyPr lIns="38100" tIns="38100" rIns="38100" bIns="38100" anchor="t" anchorCtr="0">
            <a:noAutofit/>
          </a:bodyPr>
          <a:lstStyle/>
          <a:p>
            <a:pPr rtl="0">
              <a:lnSpc>
                <a:spcPct val="100000"/>
              </a:lnSpc>
              <a:buNone/>
            </a:pPr>
            <a:r>
              <a:rPr lang="en-US" sz="4266" dirty="0">
                <a:solidFill>
                  <a:srgbClr val="333333"/>
                </a:solidFill>
                <a:latin typeface="Arial"/>
                <a:ea typeface="Arial"/>
                <a:cs typeface="Arial"/>
                <a:sym typeface="Arial"/>
              </a:rPr>
              <a:t>Troubleshooting</a:t>
            </a:r>
          </a:p>
        </p:txBody>
      </p:sp>
      <p:sp>
        <p:nvSpPr>
          <p:cNvPr id="153" name="Shape 153"/>
          <p:cNvSpPr txBox="1">
            <a:spLocks noGrp="1"/>
          </p:cNvSpPr>
          <p:nvPr>
            <p:ph type="body" idx="1"/>
          </p:nvPr>
        </p:nvSpPr>
        <p:spPr>
          <a:xfrm>
            <a:off x="279400" y="685800"/>
            <a:ext cx="9619774" cy="6934200"/>
          </a:xfrm>
          <a:prstGeom prst="rect">
            <a:avLst/>
          </a:prstGeom>
        </p:spPr>
        <p:txBody>
          <a:bodyPr lIns="38100" tIns="38100" rIns="38100" bIns="38100" anchor="t" anchorCtr="0">
            <a:noAutofit/>
          </a:bodyPr>
          <a:lstStyle/>
          <a:p>
            <a:pPr rtl="0">
              <a:lnSpc>
                <a:spcPct val="100000"/>
              </a:lnSpc>
              <a:buNone/>
            </a:pPr>
            <a:r>
              <a:rPr lang="en-US" sz="2133" dirty="0">
                <a:solidFill>
                  <a:srgbClr val="000000"/>
                </a:solidFill>
                <a:latin typeface="Arial"/>
                <a:ea typeface="Arial"/>
                <a:cs typeface="Arial"/>
                <a:sym typeface="Arial"/>
              </a:rPr>
              <a:t>Occasionally you may have trouble with working your microscope. Here are some common problems and solutions.</a:t>
            </a:r>
          </a:p>
          <a:p>
            <a:endParaRPr lang="en-US" sz="2133" dirty="0">
              <a:solidFill>
                <a:srgbClr val="000000"/>
              </a:solidFill>
              <a:latin typeface="Arial"/>
              <a:ea typeface="Arial"/>
              <a:cs typeface="Arial"/>
              <a:sym typeface="Arial"/>
            </a:endParaRPr>
          </a:p>
          <a:p>
            <a:pPr rtl="0">
              <a:lnSpc>
                <a:spcPct val="100000"/>
              </a:lnSpc>
              <a:buNone/>
            </a:pPr>
            <a:r>
              <a:rPr lang="en-US" sz="2133" dirty="0">
                <a:solidFill>
                  <a:srgbClr val="000000"/>
                </a:solidFill>
                <a:latin typeface="Arial"/>
                <a:ea typeface="Arial"/>
                <a:cs typeface="Arial"/>
                <a:sym typeface="Arial"/>
              </a:rPr>
              <a:t>1. Image is too dark!</a:t>
            </a:r>
          </a:p>
          <a:p>
            <a:pPr rtl="0">
              <a:lnSpc>
                <a:spcPct val="100000"/>
              </a:lnSpc>
              <a:buNone/>
            </a:pPr>
            <a:r>
              <a:rPr lang="en-US" sz="2133" i="1" dirty="0">
                <a:solidFill>
                  <a:srgbClr val="000000"/>
                </a:solidFill>
                <a:latin typeface="Arial"/>
                <a:ea typeface="Arial"/>
                <a:cs typeface="Arial"/>
                <a:sym typeface="Arial"/>
              </a:rPr>
              <a:t>Adjust the diaphragm, make sure your light is on. Make sure the reset switch near the plug has not turned off .  You may need to push the switch again to close the circuit.</a:t>
            </a:r>
          </a:p>
          <a:p>
            <a:pPr rtl="0">
              <a:lnSpc>
                <a:spcPct val="100000"/>
              </a:lnSpc>
              <a:buNone/>
            </a:pPr>
            <a:r>
              <a:rPr lang="en-US" sz="2133" dirty="0">
                <a:solidFill>
                  <a:srgbClr val="000000"/>
                </a:solidFill>
                <a:latin typeface="Arial"/>
                <a:ea typeface="Arial"/>
                <a:cs typeface="Arial"/>
                <a:sym typeface="Arial"/>
              </a:rPr>
              <a:t>2. There's a spot in my viewing field, even when I move the slide the spot stays in the same place!</a:t>
            </a:r>
          </a:p>
          <a:p>
            <a:pPr rtl="0">
              <a:lnSpc>
                <a:spcPct val="100000"/>
              </a:lnSpc>
              <a:buNone/>
            </a:pPr>
            <a:r>
              <a:rPr lang="en-US" sz="2133" i="1" dirty="0">
                <a:solidFill>
                  <a:srgbClr val="000000"/>
                </a:solidFill>
                <a:latin typeface="Arial"/>
                <a:ea typeface="Arial"/>
                <a:cs typeface="Arial"/>
                <a:sym typeface="Arial"/>
              </a:rPr>
              <a:t>Your lens is dirty. Use lens paper, and only lens paper to carefully clean the objective and ocular lens. The ocular lens can be removed to clean the inside.  The spot is probably a spec of dust.</a:t>
            </a:r>
          </a:p>
          <a:p>
            <a:pPr rtl="0">
              <a:lnSpc>
                <a:spcPct val="100000"/>
              </a:lnSpc>
              <a:buNone/>
            </a:pPr>
            <a:r>
              <a:rPr lang="en-US" sz="2133" dirty="0">
                <a:solidFill>
                  <a:srgbClr val="000000"/>
                </a:solidFill>
                <a:latin typeface="Arial"/>
                <a:ea typeface="Arial"/>
                <a:cs typeface="Arial"/>
                <a:sym typeface="Arial"/>
              </a:rPr>
              <a:t>3. I can't see anything under high power!</a:t>
            </a:r>
          </a:p>
          <a:p>
            <a:pPr rtl="0">
              <a:lnSpc>
                <a:spcPct val="100000"/>
              </a:lnSpc>
              <a:buNone/>
            </a:pPr>
            <a:r>
              <a:rPr lang="en-US" sz="2133" i="1" dirty="0">
                <a:solidFill>
                  <a:srgbClr val="000000"/>
                </a:solidFill>
                <a:latin typeface="Arial"/>
                <a:ea typeface="Arial"/>
                <a:cs typeface="Arial"/>
                <a:sym typeface="Arial"/>
              </a:rPr>
              <a:t>Remember the steps, if you can't focus under scanning and then low power, you won't be able to focus anything under high power</a:t>
            </a:r>
            <a:r>
              <a:rPr lang="en-US" sz="2133" dirty="0">
                <a:solidFill>
                  <a:srgbClr val="000000"/>
                </a:solidFill>
                <a:latin typeface="Arial"/>
                <a:ea typeface="Arial"/>
                <a:cs typeface="Arial"/>
                <a:sym typeface="Arial"/>
              </a:rPr>
              <a:t>.  Start at scanning and walk through the steps again. </a:t>
            </a:r>
          </a:p>
          <a:p>
            <a:pPr rtl="0">
              <a:lnSpc>
                <a:spcPct val="100000"/>
              </a:lnSpc>
              <a:buNone/>
            </a:pPr>
            <a:r>
              <a:rPr lang="en-US" sz="2133" dirty="0">
                <a:solidFill>
                  <a:srgbClr val="000000"/>
                </a:solidFill>
                <a:latin typeface="Arial"/>
                <a:ea typeface="Arial"/>
                <a:cs typeface="Arial"/>
                <a:sym typeface="Arial"/>
              </a:rPr>
              <a:t>4. Only half of my viewing field is lit, it looks like there's a half-moon in there!</a:t>
            </a:r>
          </a:p>
          <a:p>
            <a:pPr rtl="0">
              <a:lnSpc>
                <a:spcPct val="100000"/>
              </a:lnSpc>
              <a:buNone/>
            </a:pPr>
            <a:r>
              <a:rPr lang="en-US" sz="2133" i="1" dirty="0">
                <a:solidFill>
                  <a:srgbClr val="000000"/>
                </a:solidFill>
                <a:latin typeface="Arial"/>
                <a:ea typeface="Arial"/>
                <a:cs typeface="Arial"/>
                <a:sym typeface="Arial"/>
              </a:rPr>
              <a:t>You probably don't have your objective fully clicked into place.</a:t>
            </a:r>
            <a:endParaRPr lang="en-US" sz="1200" i="1" dirty="0">
              <a:solidFill>
                <a:srgbClr val="000000"/>
              </a:solidFill>
            </a:endParaRPr>
          </a:p>
          <a:p>
            <a:pPr rtl="0">
              <a:lnSpc>
                <a:spcPct val="100000"/>
              </a:lnSpc>
              <a:buNone/>
            </a:pPr>
            <a:r>
              <a:rPr lang="en-US" sz="2000" i="1" dirty="0">
                <a:solidFill>
                  <a:srgbClr val="000000"/>
                </a:solidFill>
              </a:rPr>
              <a:t>5. </a:t>
            </a:r>
            <a:r>
              <a:rPr lang="en-US" sz="2000" b="1" dirty="0">
                <a:solidFill>
                  <a:srgbClr val="000000"/>
                </a:solidFill>
              </a:rPr>
              <a:t>The bulb doesn’t work. </a:t>
            </a:r>
          </a:p>
          <a:p>
            <a:pPr rtl="0">
              <a:lnSpc>
                <a:spcPct val="100000"/>
              </a:lnSpc>
              <a:buNone/>
            </a:pPr>
            <a:r>
              <a:rPr lang="en-US" sz="2000" b="1" i="1" dirty="0">
                <a:solidFill>
                  <a:srgbClr val="000000"/>
                </a:solidFill>
                <a:latin typeface="Arial"/>
                <a:ea typeface="Arial"/>
                <a:cs typeface="Arial"/>
                <a:sym typeface="Arial"/>
              </a:rPr>
              <a:t>Is it plugged in? Turned on (switch)? Lever (if applicable) adjusted? Breaker switch checked?</a:t>
            </a:r>
          </a:p>
          <a:p>
            <a:pPr rtl="0">
              <a:lnSpc>
                <a:spcPct val="100000"/>
              </a:lnSpc>
              <a:buNone/>
            </a:pPr>
            <a:endParaRPr lang="en-US" sz="953" i="1" dirty="0">
              <a:solidFill>
                <a:srgbClr val="000000"/>
              </a:solidFill>
              <a:latin typeface="Arial"/>
              <a:ea typeface="Arial"/>
              <a:cs typeface="Arial"/>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stretch>
            <a:fillRect/>
          </a:stretch>
        </p:blipFill>
        <p:spPr>
          <a:xfrm>
            <a:off x="1422400" y="507975"/>
            <a:ext cx="7315199" cy="6857999"/>
          </a:xfrm>
          <a:prstGeom prst="rect">
            <a:avLst/>
          </a:prstGeom>
        </p:spPr>
      </p:pic>
      <p:sp>
        <p:nvSpPr>
          <p:cNvPr id="159" name="Shape 159"/>
          <p:cNvSpPr txBox="1"/>
          <p:nvPr/>
        </p:nvSpPr>
        <p:spPr>
          <a:xfrm>
            <a:off x="198975" y="200600"/>
            <a:ext cx="4279700" cy="467800"/>
          </a:xfrm>
          <a:prstGeom prst="rect">
            <a:avLst/>
          </a:prstGeom>
        </p:spPr>
        <p:txBody>
          <a:bodyPr lIns="38100" tIns="38100" rIns="38100" bIns="38100" anchor="t" anchorCtr="0">
            <a:noAutofit/>
          </a:bodyPr>
          <a:lstStyle/>
          <a:p>
            <a:pPr rtl="0">
              <a:lnSpc>
                <a:spcPct val="100000"/>
              </a:lnSpc>
              <a:buNone/>
            </a:pPr>
            <a:r>
              <a:rPr lang="en-US" sz="2666">
                <a:solidFill>
                  <a:srgbClr val="333333"/>
                </a:solidFill>
                <a:latin typeface="Arial"/>
                <a:ea typeface="Arial"/>
                <a:cs typeface="Arial"/>
                <a:sym typeface="Arial"/>
              </a:rPr>
              <a:t>Practice Labeling the Parts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295575" y="294075"/>
            <a:ext cx="8225624" cy="723150"/>
          </a:xfrm>
          <a:prstGeom prst="rect">
            <a:avLst/>
          </a:prstGeom>
        </p:spPr>
        <p:txBody>
          <a:bodyPr lIns="38100" tIns="38100" rIns="38100" bIns="38100" anchor="t" anchorCtr="0">
            <a:noAutofit/>
          </a:bodyPr>
          <a:lstStyle/>
          <a:p>
            <a:pPr rtl="0">
              <a:lnSpc>
                <a:spcPct val="100000"/>
              </a:lnSpc>
              <a:buNone/>
            </a:pPr>
            <a:r>
              <a:rPr lang="en-US" sz="4266">
                <a:solidFill>
                  <a:srgbClr val="333333"/>
                </a:solidFill>
                <a:latin typeface="Arial"/>
                <a:ea typeface="Arial"/>
                <a:cs typeface="Arial"/>
                <a:sym typeface="Arial"/>
              </a:rPr>
              <a:t>Quiz Over the Microscope</a:t>
            </a:r>
          </a:p>
        </p:txBody>
      </p:sp>
      <p:sp>
        <p:nvSpPr>
          <p:cNvPr id="165" name="Shape 165"/>
          <p:cNvSpPr txBox="1">
            <a:spLocks noGrp="1"/>
          </p:cNvSpPr>
          <p:nvPr>
            <p:ph type="body" idx="1"/>
          </p:nvPr>
        </p:nvSpPr>
        <p:spPr>
          <a:xfrm>
            <a:off x="203200" y="1320800"/>
            <a:ext cx="9619774" cy="5626024"/>
          </a:xfrm>
          <a:prstGeom prst="rect">
            <a:avLst/>
          </a:prstGeom>
        </p:spPr>
        <p:txBody>
          <a:bodyPr lIns="38100" tIns="38100" rIns="38100" bIns="38100" anchor="t" anchorCtr="0">
            <a:noAutofit/>
          </a:bodyPr>
          <a:lstStyle/>
          <a:p>
            <a:pPr rtl="0">
              <a:lnSpc>
                <a:spcPct val="100000"/>
              </a:lnSpc>
              <a:buNone/>
            </a:pPr>
            <a:r>
              <a:rPr lang="en-US" sz="2666">
                <a:solidFill>
                  <a:srgbClr val="333333"/>
                </a:solidFill>
                <a:latin typeface="Arial"/>
                <a:ea typeface="Arial"/>
                <a:cs typeface="Arial"/>
                <a:sym typeface="Arial"/>
              </a:rPr>
              <a:t>1.  When focusing a specimen, you should always start with the ___________________ objective.</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2.  When using the high power objective, only the ________   ___________ knob should be used.</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3.  The type of microscope used in most science classes is the _________________ microscope</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4.  Stains can be drawn under the slide (and over a specimen) by using a _____________________</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5.  What part of the microscope can adjust the amount of light that hits the slide? ______________________________</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203200" y="304800"/>
            <a:ext cx="9619774" cy="6418850"/>
          </a:xfrm>
          <a:prstGeom prst="rect">
            <a:avLst/>
          </a:prstGeom>
        </p:spPr>
        <p:txBody>
          <a:bodyPr lIns="38100" tIns="38100" rIns="38100" bIns="38100" anchor="t" anchorCtr="0">
            <a:noAutofit/>
          </a:bodyPr>
          <a:lstStyle/>
          <a:p>
            <a:pPr rtl="0">
              <a:lnSpc>
                <a:spcPct val="100000"/>
              </a:lnSpc>
              <a:buNone/>
            </a:pPr>
            <a:r>
              <a:rPr lang="en-US" sz="2666">
                <a:solidFill>
                  <a:srgbClr val="333333"/>
                </a:solidFill>
                <a:latin typeface="Arial"/>
                <a:ea typeface="Arial"/>
                <a:cs typeface="Arial"/>
                <a:sym typeface="Arial"/>
              </a:rPr>
              <a:t>6.  You should carry the microscope by the ________ and the __________.</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7.  The objectives are attached to what part of the microscope (it can be rotated to click the lenses into place): </a:t>
            </a:r>
          </a:p>
          <a:p>
            <a:pPr rtl="0">
              <a:lnSpc>
                <a:spcPct val="100000"/>
              </a:lnSpc>
              <a:buNone/>
            </a:pPr>
            <a:r>
              <a:rPr lang="en-US" sz="2666">
                <a:solidFill>
                  <a:srgbClr val="333333"/>
                </a:solidFill>
                <a:latin typeface="Arial"/>
                <a:ea typeface="Arial"/>
                <a:cs typeface="Arial"/>
                <a:sym typeface="Arial"/>
              </a:rPr>
              <a:t>                         _______________    ________________  </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8.  You should always store you microscope with the  ________________ objective in place. </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9.  A microscope has an ocular objective of 10x and a high power objective of 50x.  What is this microscope's total magnification?  ____________</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10. SEM is an abbreviation for ____________  ____________</a:t>
            </a:r>
          </a:p>
          <a:p>
            <a:pPr rtl="0">
              <a:lnSpc>
                <a:spcPct val="100000"/>
              </a:lnSpc>
              <a:buNone/>
            </a:pPr>
            <a:r>
              <a:rPr lang="en-US" sz="2666">
                <a:solidFill>
                  <a:srgbClr val="333333"/>
                </a:solidFill>
                <a:latin typeface="Arial"/>
                <a:ea typeface="Arial"/>
                <a:cs typeface="Arial"/>
                <a:sym typeface="Arial"/>
              </a:rPr>
              <a:t>                                                        _________________</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3333"/>
                </a:solidFill>
                <a:latin typeface="Arial"/>
                <a:ea typeface="Arial"/>
                <a:cs typeface="Arial"/>
                <a:sym typeface="Arial"/>
              </a:rPr>
              <a:t>Stereoscope </a:t>
            </a:r>
          </a:p>
        </p:txBody>
      </p:sp>
      <p:sp>
        <p:nvSpPr>
          <p:cNvPr id="35" name="Shape 35"/>
          <p:cNvSpPr txBox="1">
            <a:spLocks noGrp="1"/>
          </p:cNvSpPr>
          <p:nvPr>
            <p:ph type="body" idx="1"/>
          </p:nvPr>
        </p:nvSpPr>
        <p:spPr>
          <a:xfrm>
            <a:off x="405325" y="1304350"/>
            <a:ext cx="9135699" cy="3247524"/>
          </a:xfrm>
          <a:prstGeom prst="rect">
            <a:avLst/>
          </a:prstGeom>
        </p:spPr>
        <p:txBody>
          <a:bodyPr lIns="38100" tIns="38100" rIns="38100" bIns="38100" anchor="t" anchorCtr="0">
            <a:noAutofit/>
          </a:bodyPr>
          <a:lstStyle/>
          <a:p>
            <a:pPr rtl="0">
              <a:lnSpc>
                <a:spcPct val="100000"/>
              </a:lnSpc>
              <a:buNone/>
            </a:pPr>
            <a:r>
              <a:rPr lang="en-US" sz="2666" dirty="0">
                <a:solidFill>
                  <a:srgbClr val="000000"/>
                </a:solidFill>
                <a:latin typeface="Arial"/>
                <a:ea typeface="Arial"/>
                <a:cs typeface="Arial"/>
                <a:sym typeface="Arial"/>
              </a:rPr>
              <a:t>This microscope allows for binocular (two eyes) viewing of larger specimens. </a:t>
            </a:r>
          </a:p>
          <a:p>
            <a:endParaRPr lang="en-US" sz="2666" dirty="0">
              <a:solidFill>
                <a:srgbClr val="000000"/>
              </a:solidFill>
              <a:latin typeface="Arial"/>
              <a:ea typeface="Arial"/>
              <a:cs typeface="Arial"/>
              <a:sym typeface="Arial"/>
            </a:endParaRPr>
          </a:p>
          <a:p>
            <a:pPr rtl="0">
              <a:lnSpc>
                <a:spcPct val="100000"/>
              </a:lnSpc>
              <a:buNone/>
            </a:pPr>
            <a:r>
              <a:rPr lang="en-US" sz="2666" dirty="0">
                <a:solidFill>
                  <a:srgbClr val="000000"/>
                </a:solidFill>
                <a:latin typeface="Arial"/>
                <a:ea typeface="Arial"/>
                <a:cs typeface="Arial"/>
                <a:sym typeface="Arial"/>
              </a:rPr>
              <a:t>Usually magnifies </a:t>
            </a:r>
            <a:r>
              <a:rPr lang="en-US" dirty="0">
                <a:solidFill>
                  <a:srgbClr val="000000"/>
                </a:solidFill>
              </a:rPr>
              <a:t>2 </a:t>
            </a:r>
            <a:r>
              <a:rPr lang="en-US" dirty="0">
                <a:solidFill>
                  <a:srgbClr val="000000"/>
                </a:solidFill>
                <a:sym typeface="Wingdings" panose="05000000000000000000" pitchFamily="2" charset="2"/>
              </a:rPr>
              <a:t> 20x</a:t>
            </a:r>
            <a:endParaRPr lang="en-US" sz="2666" dirty="0">
              <a:solidFill>
                <a:srgbClr val="000000"/>
              </a:solidFill>
              <a:latin typeface="Arial"/>
              <a:ea typeface="Arial"/>
              <a:cs typeface="Arial"/>
              <a:sym typeface="Arial"/>
            </a:endParaRPr>
          </a:p>
          <a:p>
            <a:endParaRPr lang="en-US" sz="2666" dirty="0">
              <a:solidFill>
                <a:srgbClr val="000000"/>
              </a:solidFill>
              <a:latin typeface="Arial"/>
              <a:ea typeface="Arial"/>
              <a:cs typeface="Arial"/>
              <a:sym typeface="Arial"/>
            </a:endParaRPr>
          </a:p>
          <a:p>
            <a:pPr rtl="0">
              <a:lnSpc>
                <a:spcPct val="100000"/>
              </a:lnSpc>
              <a:buNone/>
            </a:pPr>
            <a:r>
              <a:rPr lang="en-US" sz="2666" dirty="0">
                <a:solidFill>
                  <a:srgbClr val="000000"/>
                </a:solidFill>
                <a:latin typeface="Arial"/>
                <a:ea typeface="Arial"/>
                <a:cs typeface="Arial"/>
                <a:sym typeface="Arial"/>
              </a:rPr>
              <a:t>Can be used for thicker specimens</a:t>
            </a:r>
          </a:p>
          <a:p>
            <a:endParaRPr lang="en-US" sz="2666" dirty="0">
              <a:solidFill>
                <a:srgbClr val="000000"/>
              </a:solidFill>
              <a:latin typeface="Arial"/>
              <a:ea typeface="Arial"/>
              <a:cs typeface="Arial"/>
              <a:sym typeface="Arial"/>
            </a:endParaRPr>
          </a:p>
          <a:p>
            <a:pPr rtl="0">
              <a:lnSpc>
                <a:spcPct val="100000"/>
              </a:lnSpc>
              <a:buNone/>
            </a:pPr>
            <a:r>
              <a:rPr lang="en-US" sz="2666" dirty="0">
                <a:solidFill>
                  <a:srgbClr val="000000"/>
                </a:solidFill>
                <a:latin typeface="Arial"/>
                <a:ea typeface="Arial"/>
                <a:cs typeface="Arial"/>
                <a:sym typeface="Arial"/>
              </a:rPr>
              <a:t>Creates a 3D view of specimen</a:t>
            </a:r>
          </a:p>
        </p:txBody>
      </p:sp>
      <p:pic>
        <p:nvPicPr>
          <p:cNvPr id="36" name="Shape 36"/>
          <p:cNvPicPr preferRelativeResize="0"/>
          <p:nvPr/>
        </p:nvPicPr>
        <p:blipFill>
          <a:blip r:embed="rId3"/>
          <a:stretch>
            <a:fillRect/>
          </a:stretch>
        </p:blipFill>
        <p:spPr>
          <a:xfrm>
            <a:off x="5897100" y="2348475"/>
            <a:ext cx="3848825" cy="3736500"/>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09575" y="314525"/>
            <a:ext cx="9655750" cy="3105625"/>
          </a:xfrm>
          <a:prstGeom prst="rect">
            <a:avLst/>
          </a:prstGeom>
        </p:spPr>
        <p:txBody>
          <a:bodyPr lIns="38100" tIns="38100" rIns="38100" bIns="38100" anchor="t" anchorCtr="0">
            <a:noAutofit/>
          </a:bodyPr>
          <a:lstStyle/>
          <a:p>
            <a:pPr rtl="0">
              <a:lnSpc>
                <a:spcPct val="100000"/>
              </a:lnSpc>
              <a:buNone/>
            </a:pPr>
            <a:r>
              <a:rPr lang="en-US" sz="3466" b="1">
                <a:solidFill>
                  <a:srgbClr val="000000"/>
                </a:solidFill>
                <a:latin typeface="Arial"/>
                <a:ea typeface="Arial"/>
                <a:cs typeface="Arial"/>
                <a:sym typeface="Arial"/>
              </a:rPr>
              <a:t>Scanning Electron Microscope</a:t>
            </a:r>
            <a:r>
              <a:rPr lang="en-US" sz="2666">
                <a:solidFill>
                  <a:srgbClr val="000000"/>
                </a:solidFill>
                <a:latin typeface="Arial"/>
                <a:ea typeface="Arial"/>
                <a:cs typeface="Arial"/>
                <a:sym typeface="Arial"/>
              </a:rPr>
              <a:t> - </a:t>
            </a:r>
            <a:r>
              <a:rPr lang="en-US" sz="2400">
                <a:solidFill>
                  <a:srgbClr val="000000"/>
                </a:solidFill>
                <a:latin typeface="Arial"/>
                <a:ea typeface="Arial"/>
                <a:cs typeface="Arial"/>
                <a:sym typeface="Arial"/>
              </a:rPr>
              <a:t>allows scientists to view a universe too small to be seen with a light microscope. SEMs do not use light waves; they use electrons (negatively charged electrical particles) to magnify objects up to two million times.</a:t>
            </a:r>
          </a:p>
          <a:p>
            <a:endParaRPr lang="en-US" sz="2400">
              <a:solidFill>
                <a:srgbClr val="000000"/>
              </a:solidFill>
              <a:latin typeface="Arial"/>
              <a:ea typeface="Arial"/>
              <a:cs typeface="Arial"/>
              <a:sym typeface="Arial"/>
            </a:endParaRPr>
          </a:p>
          <a:p>
            <a:pPr rtl="0">
              <a:lnSpc>
                <a:spcPct val="100000"/>
              </a:lnSpc>
              <a:buNone/>
            </a:pPr>
            <a:r>
              <a:rPr lang="en-US" sz="2400">
                <a:solidFill>
                  <a:srgbClr val="000000"/>
                </a:solidFill>
                <a:latin typeface="Arial"/>
                <a:ea typeface="Arial"/>
                <a:cs typeface="Arial"/>
                <a:sym typeface="Arial"/>
              </a:rPr>
              <a:t>SEM creates a 3D view of specimen, but cannot view living specimens (process kills them)</a:t>
            </a:r>
          </a:p>
        </p:txBody>
      </p:sp>
      <p:pic>
        <p:nvPicPr>
          <p:cNvPr id="42" name="Shape 42"/>
          <p:cNvPicPr preferRelativeResize="0"/>
          <p:nvPr/>
        </p:nvPicPr>
        <p:blipFill>
          <a:blip r:embed="rId3"/>
          <a:stretch>
            <a:fillRect/>
          </a:stretch>
        </p:blipFill>
        <p:spPr>
          <a:xfrm>
            <a:off x="2336800" y="3556000"/>
            <a:ext cx="5605199" cy="3943475"/>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283150" y="335550"/>
            <a:ext cx="3934875" cy="6080949"/>
          </a:xfrm>
          <a:prstGeom prst="rect">
            <a:avLst/>
          </a:prstGeom>
        </p:spPr>
        <p:txBody>
          <a:bodyPr lIns="38100" tIns="38100" rIns="38100" bIns="38100" anchor="t" anchorCtr="0">
            <a:noAutofit/>
          </a:bodyPr>
          <a:lstStyle/>
          <a:p>
            <a:pPr rtl="0">
              <a:lnSpc>
                <a:spcPct val="100000"/>
              </a:lnSpc>
              <a:buNone/>
            </a:pPr>
            <a:r>
              <a:rPr lang="en-US" sz="3466" b="1">
                <a:solidFill>
                  <a:srgbClr val="000000"/>
                </a:solidFill>
                <a:latin typeface="Arial"/>
                <a:ea typeface="Arial"/>
                <a:cs typeface="Arial"/>
                <a:sym typeface="Arial"/>
              </a:rPr>
              <a:t>Transmission Electron Microscope</a:t>
            </a:r>
            <a:r>
              <a:rPr lang="en-US" sz="3733" b="1">
                <a:solidFill>
                  <a:srgbClr val="000000"/>
                </a:solidFill>
                <a:latin typeface="Arial"/>
                <a:ea typeface="Arial"/>
                <a:cs typeface="Arial"/>
                <a:sym typeface="Arial"/>
              </a:rPr>
              <a:t> </a:t>
            </a:r>
            <a:r>
              <a:rPr lang="en-US" sz="3200" b="1">
                <a:solidFill>
                  <a:srgbClr val="000000"/>
                </a:solidFill>
                <a:latin typeface="Arial"/>
                <a:ea typeface="Arial"/>
                <a:cs typeface="Arial"/>
                <a:sym typeface="Arial"/>
              </a:rPr>
              <a:t>- </a:t>
            </a:r>
            <a:r>
              <a:rPr lang="en-US" sz="3200">
                <a:solidFill>
                  <a:srgbClr val="000000"/>
                </a:solidFill>
                <a:latin typeface="Arial"/>
                <a:ea typeface="Arial"/>
                <a:cs typeface="Arial"/>
                <a:sym typeface="Arial"/>
              </a:rPr>
              <a:t>also uses electrons, but instead of scanning the surface (as with SEM's) electrons are passed through very thin specimens.</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TEM = "thin"</a:t>
            </a:r>
          </a:p>
        </p:txBody>
      </p:sp>
      <p:pic>
        <p:nvPicPr>
          <p:cNvPr id="48" name="Shape 48"/>
          <p:cNvPicPr preferRelativeResize="0"/>
          <p:nvPr/>
        </p:nvPicPr>
        <p:blipFill>
          <a:blip r:embed="rId3"/>
          <a:stretch>
            <a:fillRect/>
          </a:stretch>
        </p:blipFill>
        <p:spPr>
          <a:xfrm>
            <a:off x="4673600" y="507975"/>
            <a:ext cx="4572000" cy="685800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Shape 53"/>
          <p:cNvPicPr preferRelativeResize="0"/>
          <p:nvPr/>
        </p:nvPicPr>
        <p:blipFill>
          <a:blip r:embed="rId3"/>
          <a:stretch>
            <a:fillRect/>
          </a:stretch>
        </p:blipFill>
        <p:spPr>
          <a:xfrm>
            <a:off x="609600" y="304800"/>
            <a:ext cx="8875050" cy="6857999"/>
          </a:xfrm>
          <a:prstGeom prst="rect">
            <a:avLst/>
          </a:prstGeom>
        </p:spPr>
      </p:pic>
      <p:sp>
        <p:nvSpPr>
          <p:cNvPr id="54" name="Shape 54"/>
          <p:cNvSpPr txBox="1"/>
          <p:nvPr/>
        </p:nvSpPr>
        <p:spPr>
          <a:xfrm>
            <a:off x="516050" y="297325"/>
            <a:ext cx="8379524" cy="1213500"/>
          </a:xfrm>
          <a:prstGeom prst="rect">
            <a:avLst/>
          </a:prstGeom>
        </p:spPr>
        <p:txBody>
          <a:bodyPr lIns="38100" tIns="38100" rIns="38100" bIns="38100" anchor="t" anchorCtr="0">
            <a:noAutofit/>
          </a:bodyPr>
          <a:lstStyle/>
          <a:p>
            <a:pPr rtl="0">
              <a:lnSpc>
                <a:spcPct val="100000"/>
              </a:lnSpc>
              <a:buNone/>
            </a:pPr>
            <a:r>
              <a:rPr lang="en-US" sz="2666">
                <a:solidFill>
                  <a:srgbClr val="333333"/>
                </a:solidFill>
                <a:latin typeface="Arial"/>
                <a:ea typeface="Arial"/>
                <a:cs typeface="Arial"/>
                <a:sym typeface="Arial"/>
              </a:rPr>
              <a:t>TEM of a cell, notice you see the inside of the cell and not the surface.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3333"/>
                </a:solidFill>
                <a:latin typeface="Arial"/>
                <a:ea typeface="Arial"/>
                <a:cs typeface="Arial"/>
                <a:sym typeface="Arial"/>
              </a:rPr>
              <a:t>Microscope Resources</a:t>
            </a:r>
          </a:p>
        </p:txBody>
      </p:sp>
      <p:sp>
        <p:nvSpPr>
          <p:cNvPr id="60" name="Shape 60"/>
          <p:cNvSpPr txBox="1">
            <a:spLocks noGrp="1"/>
          </p:cNvSpPr>
          <p:nvPr>
            <p:ph type="body" idx="1"/>
          </p:nvPr>
        </p:nvSpPr>
        <p:spPr>
          <a:xfrm>
            <a:off x="203200" y="1219200"/>
            <a:ext cx="9619774" cy="5559949"/>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Virtual Microscopes (Phase Contrast, Fluorescence, TEM, STM) at </a:t>
            </a:r>
          </a:p>
          <a:p>
            <a:endParaRPr lang="en-US" sz="2666">
              <a:solidFill>
                <a:srgbClr val="000000"/>
              </a:solidFill>
              <a:latin typeface="Arial"/>
              <a:ea typeface="Arial"/>
              <a:cs typeface="Arial"/>
              <a:sym typeface="Arial"/>
            </a:endParaRPr>
          </a:p>
          <a:p>
            <a:pPr rtl="0">
              <a:lnSpc>
                <a:spcPct val="100000"/>
              </a:lnSpc>
              <a:buNone/>
            </a:pPr>
            <a:r>
              <a:rPr lang="en-US" sz="2666" u="sng">
                <a:solidFill>
                  <a:srgbClr val="0000FF"/>
                </a:solidFill>
                <a:latin typeface="Arial"/>
                <a:ea typeface="Arial"/>
                <a:cs typeface="Arial"/>
                <a:sym typeface="Arial"/>
                <a:hlinkClick r:id="rId3"/>
              </a:rPr>
              <a:t>http://nobelprize.org/educational/physics/microscopes/1.html</a:t>
            </a:r>
          </a:p>
          <a:p>
            <a:endParaRPr lang="en-US" sz="2666" u="sng">
              <a:solidFill>
                <a:srgbClr val="0000FF"/>
              </a:solidFill>
              <a:latin typeface="Arial"/>
              <a:ea typeface="Arial"/>
              <a:cs typeface="Arial"/>
              <a:sym typeface="Arial"/>
              <a:hlinkClick r:id="rId3"/>
            </a:endParaRPr>
          </a:p>
          <a:p>
            <a:endParaRPr lang="en-US" sz="2666" u="sng">
              <a:solidFill>
                <a:srgbClr val="0000FF"/>
              </a:solidFill>
              <a:latin typeface="Arial"/>
              <a:ea typeface="Arial"/>
              <a:cs typeface="Arial"/>
              <a:sym typeface="Arial"/>
              <a:hlinkClick r:id="rId3"/>
            </a:endParaRPr>
          </a:p>
          <a:p>
            <a:pPr rtl="0">
              <a:lnSpc>
                <a:spcPct val="100000"/>
              </a:lnSpc>
              <a:buNone/>
            </a:pPr>
            <a:r>
              <a:rPr lang="en-US" sz="2666" u="sng">
                <a:solidFill>
                  <a:srgbClr val="0000FF"/>
                </a:solidFill>
                <a:latin typeface="Arial"/>
                <a:ea typeface="Arial"/>
                <a:cs typeface="Arial"/>
                <a:sym typeface="Arial"/>
                <a:hlinkClick r:id="rId4"/>
              </a:rPr>
              <a:t>Nanoworld Image Gallery</a:t>
            </a:r>
          </a:p>
          <a:p>
            <a:endParaRPr lang="en-US" sz="2666" u="sng">
              <a:solidFill>
                <a:srgbClr val="0000FF"/>
              </a:solidFill>
              <a:latin typeface="Arial"/>
              <a:ea typeface="Arial"/>
              <a:cs typeface="Arial"/>
              <a:sym typeface="Arial"/>
              <a:hlinkClick r:id="rId4"/>
            </a:endParaRPr>
          </a:p>
          <a:p>
            <a:pPr rtl="0">
              <a:lnSpc>
                <a:spcPct val="100000"/>
              </a:lnSpc>
              <a:buNone/>
            </a:pPr>
            <a:r>
              <a:rPr lang="en-US" sz="2666" u="sng">
                <a:solidFill>
                  <a:srgbClr val="0000FF"/>
                </a:solidFill>
                <a:latin typeface="Arial"/>
                <a:ea typeface="Arial"/>
                <a:cs typeface="Arial"/>
                <a:sym typeface="Arial"/>
                <a:hlinkClick r:id="rId5"/>
              </a:rPr>
              <a:t>Microworld Images</a:t>
            </a:r>
            <a:r>
              <a:rPr lang="en-US" sz="2666">
                <a:solidFill>
                  <a:srgbClr val="333333"/>
                </a:solidFill>
                <a:latin typeface="Arial"/>
                <a:ea typeface="Arial"/>
                <a:cs typeface="Arial"/>
                <a:sym typeface="Arial"/>
              </a:rPr>
              <a:t> </a:t>
            </a:r>
          </a:p>
          <a:p>
            <a:endParaRPr lang="en-US" sz="2666">
              <a:solidFill>
                <a:srgbClr val="333333"/>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00475" y="309250"/>
            <a:ext cx="9666699" cy="1604123"/>
          </a:xfrm>
          <a:prstGeom prst="rect">
            <a:avLst/>
          </a:prstGeom>
        </p:spPr>
        <p:txBody>
          <a:bodyPr lIns="38100" tIns="38100" rIns="38100" bIns="38100" anchor="ctr" anchorCtr="0">
            <a:noAutofit/>
          </a:bodyPr>
          <a:lstStyle/>
          <a:p>
            <a:pPr marL="0" marR="0" indent="0" algn="l" rtl="0">
              <a:lnSpc>
                <a:spcPct val="120454"/>
              </a:lnSpc>
              <a:spcBef>
                <a:spcPts val="0"/>
              </a:spcBef>
              <a:spcAft>
                <a:spcPts val="0"/>
              </a:spcAft>
              <a:buNone/>
            </a:pPr>
            <a:r>
              <a:rPr lang="en-US" sz="3199">
                <a:solidFill>
                  <a:srgbClr val="000000"/>
                </a:solidFill>
                <a:latin typeface="Arial"/>
                <a:ea typeface="Arial"/>
                <a:cs typeface="Arial"/>
                <a:sym typeface="Arial"/>
              </a:rPr>
              <a:t>Types of Illumination in Microscopes</a:t>
            </a:r>
          </a:p>
          <a:p>
            <a:endParaRPr lang="en-US" sz="3199">
              <a:solidFill>
                <a:srgbClr val="000000"/>
              </a:solidFill>
              <a:latin typeface="Arial"/>
              <a:ea typeface="Arial"/>
              <a:cs typeface="Arial"/>
              <a:sym typeface="Arial"/>
            </a:endParaRPr>
          </a:p>
          <a:p>
            <a:pPr marL="0" marR="0" indent="0" algn="l" rtl="0">
              <a:lnSpc>
                <a:spcPct val="120455"/>
              </a:lnSpc>
              <a:spcBef>
                <a:spcPts val="0"/>
              </a:spcBef>
              <a:spcAft>
                <a:spcPts val="0"/>
              </a:spcAft>
              <a:buNone/>
            </a:pPr>
            <a:r>
              <a:rPr lang="en-US" sz="2133">
                <a:solidFill>
                  <a:srgbClr val="000000"/>
                </a:solidFill>
                <a:latin typeface="Arial"/>
                <a:ea typeface="Arial"/>
                <a:cs typeface="Arial"/>
                <a:sym typeface="Arial"/>
              </a:rPr>
              <a:t>How light passes through a specimen changes the view of the specimen, making some parts more distinct.</a:t>
            </a:r>
          </a:p>
        </p:txBody>
      </p:sp>
      <p:pic>
        <p:nvPicPr>
          <p:cNvPr id="66" name="Shape 66"/>
          <p:cNvPicPr preferRelativeResize="0"/>
          <p:nvPr/>
        </p:nvPicPr>
        <p:blipFill>
          <a:blip r:embed="rId3"/>
          <a:stretch>
            <a:fillRect/>
          </a:stretch>
        </p:blipFill>
        <p:spPr>
          <a:xfrm>
            <a:off x="0" y="2133600"/>
            <a:ext cx="10138824" cy="4444975"/>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1288025" y="1994225"/>
            <a:ext cx="8493649" cy="3391075"/>
          </a:xfrm>
          <a:prstGeom prst="rect">
            <a:avLst/>
          </a:prstGeom>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164609"/>
              <a:buFont typeface="Arial"/>
              <a:buChar char="•"/>
            </a:pPr>
            <a:r>
              <a:rPr lang="en-US" sz="3555">
                <a:solidFill>
                  <a:srgbClr val="000000"/>
                </a:solidFill>
                <a:latin typeface="Arial"/>
                <a:ea typeface="Arial"/>
                <a:cs typeface="Arial"/>
                <a:sym typeface="Arial"/>
              </a:rPr>
              <a:t>Always carry with 2 hands</a:t>
            </a:r>
          </a:p>
          <a:p>
            <a:pPr marL="381000" marR="0" lvl="0" indent="-276577" algn="l">
              <a:lnSpc>
                <a:spcPct val="119921"/>
              </a:lnSpc>
              <a:spcBef>
                <a:spcPts val="635"/>
              </a:spcBef>
              <a:spcAft>
                <a:spcPts val="0"/>
              </a:spcAft>
              <a:buClr>
                <a:srgbClr val="000000"/>
              </a:buClr>
              <a:buSzPct val="164609"/>
              <a:buFont typeface="Arial"/>
              <a:buChar char="•"/>
            </a:pPr>
            <a:r>
              <a:rPr lang="en-US" sz="3555">
                <a:solidFill>
                  <a:srgbClr val="000000"/>
                </a:solidFill>
                <a:latin typeface="Arial"/>
                <a:ea typeface="Arial"/>
                <a:cs typeface="Arial"/>
                <a:sym typeface="Arial"/>
              </a:rPr>
              <a:t>Only use lens paper for cleaning</a:t>
            </a:r>
          </a:p>
          <a:p>
            <a:pPr marL="381000" marR="0" lvl="0" indent="-276577" algn="l">
              <a:lnSpc>
                <a:spcPct val="119921"/>
              </a:lnSpc>
              <a:spcBef>
                <a:spcPts val="635"/>
              </a:spcBef>
              <a:spcAft>
                <a:spcPts val="0"/>
              </a:spcAft>
              <a:buClr>
                <a:srgbClr val="000000"/>
              </a:buClr>
              <a:buSzPct val="164609"/>
              <a:buFont typeface="Arial"/>
              <a:buChar char="•"/>
            </a:pPr>
            <a:r>
              <a:rPr lang="en-US" sz="3555">
                <a:solidFill>
                  <a:srgbClr val="000000"/>
                </a:solidFill>
                <a:latin typeface="Arial"/>
                <a:ea typeface="Arial"/>
                <a:cs typeface="Arial"/>
                <a:sym typeface="Arial"/>
              </a:rPr>
              <a:t>Do not force knobs</a:t>
            </a:r>
          </a:p>
          <a:p>
            <a:pPr marL="381000" marR="0" lvl="0" indent="-276577" algn="l">
              <a:lnSpc>
                <a:spcPct val="119921"/>
              </a:lnSpc>
              <a:spcBef>
                <a:spcPts val="635"/>
              </a:spcBef>
              <a:spcAft>
                <a:spcPts val="0"/>
              </a:spcAft>
              <a:buClr>
                <a:srgbClr val="000000"/>
              </a:buClr>
              <a:buSzPct val="164609"/>
              <a:buFont typeface="Arial"/>
              <a:buChar char="•"/>
            </a:pPr>
            <a:r>
              <a:rPr lang="en-US" sz="3555">
                <a:solidFill>
                  <a:srgbClr val="000000"/>
                </a:solidFill>
                <a:latin typeface="Arial"/>
                <a:ea typeface="Arial"/>
                <a:cs typeface="Arial"/>
                <a:sym typeface="Arial"/>
              </a:rPr>
              <a:t>Always store covered</a:t>
            </a:r>
          </a:p>
          <a:p>
            <a:pPr marL="381000" marR="0" lvl="0" indent="-276577" algn="l">
              <a:lnSpc>
                <a:spcPct val="119921"/>
              </a:lnSpc>
              <a:spcBef>
                <a:spcPts val="635"/>
              </a:spcBef>
              <a:spcAft>
                <a:spcPts val="0"/>
              </a:spcAft>
              <a:buClr>
                <a:srgbClr val="000000"/>
              </a:buClr>
              <a:buSzPct val="164609"/>
              <a:buFont typeface="Arial"/>
              <a:buChar char="•"/>
            </a:pPr>
            <a:r>
              <a:rPr lang="en-US" sz="3555">
                <a:solidFill>
                  <a:srgbClr val="000000"/>
                </a:solidFill>
                <a:latin typeface="Arial"/>
                <a:ea typeface="Arial"/>
                <a:cs typeface="Arial"/>
                <a:sym typeface="Arial"/>
              </a:rPr>
              <a:t>Keep objects clear of desk and cords</a:t>
            </a:r>
          </a:p>
        </p:txBody>
      </p:sp>
      <p:pic>
        <p:nvPicPr>
          <p:cNvPr id="72" name="Shape 72"/>
          <p:cNvPicPr preferRelativeResize="0"/>
          <p:nvPr/>
        </p:nvPicPr>
        <p:blipFill>
          <a:blip r:embed="rId3"/>
          <a:stretch>
            <a:fillRect/>
          </a:stretch>
        </p:blipFill>
        <p:spPr>
          <a:xfrm>
            <a:off x="7704650" y="5503325"/>
            <a:ext cx="1651000" cy="1619250"/>
          </a:xfrm>
          <a:prstGeom prst="rect">
            <a:avLst/>
          </a:prstGeom>
        </p:spPr>
      </p:pic>
      <p:sp>
        <p:nvSpPr>
          <p:cNvPr id="73" name="Shape 73"/>
          <p:cNvSpPr txBox="1"/>
          <p:nvPr/>
        </p:nvSpPr>
        <p:spPr>
          <a:xfrm>
            <a:off x="518050" y="298275"/>
            <a:ext cx="9183599" cy="1375549"/>
          </a:xfrm>
          <a:prstGeom prst="rect">
            <a:avLst/>
          </a:prstGeom>
        </p:spPr>
        <p:txBody>
          <a:bodyPr lIns="38100" tIns="38100" rIns="38100" bIns="38100" anchor="t" anchorCtr="0">
            <a:noAutofit/>
          </a:bodyPr>
          <a:lstStyle/>
          <a:p>
            <a:pPr rtl="0">
              <a:lnSpc>
                <a:spcPct val="100000"/>
              </a:lnSpc>
              <a:buNone/>
            </a:pPr>
            <a:r>
              <a:rPr lang="en-US" sz="3466">
                <a:solidFill>
                  <a:srgbClr val="333333"/>
                </a:solidFill>
                <a:latin typeface="Arial"/>
                <a:ea typeface="Arial"/>
                <a:cs typeface="Arial"/>
                <a:sym typeface="Arial"/>
              </a:rPr>
              <a:t>The Light Microscope</a:t>
            </a:r>
          </a:p>
          <a:p>
            <a:endParaRPr lang="en-US" sz="34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Guidelines for Use</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gradientwhite">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1068</Words>
  <Application>Microsoft Office PowerPoint</Application>
  <PresentationFormat>Custom</PresentationFormat>
  <Paragraphs>161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Times New Roman</vt:lpstr>
      <vt:lpstr>Wingdings</vt:lpstr>
      <vt:lpstr>Custom Theme</vt:lpstr>
      <vt:lpstr>Introduction to the Microscope</vt:lpstr>
      <vt:lpstr>Types of Microscopes</vt:lpstr>
      <vt:lpstr>Stereoscope </vt:lpstr>
      <vt:lpstr>Scanning Electron Microscope - allows scientists to view a universe too small to be seen with a light microscope. SEMs do not use light waves; they use electrons (negatively charged electrical particles) to magnify objects up to two million times.  SEM creates a 3D view of specimen, but cannot view living specimens (process kills them)</vt:lpstr>
      <vt:lpstr>Transmission Electron Microscope - also uses electrons, but instead of scanning the surface (as with SEM's) electrons are passed through very thin specimens.  TEM = "thin"</vt:lpstr>
      <vt:lpstr>PowerPoint Presentation</vt:lpstr>
      <vt:lpstr>Microscope Resources</vt:lpstr>
      <vt:lpstr>Types of Illumination in Microscopes  How light passes through a specimen changes the view of the specimen, making some parts more distinct.</vt:lpstr>
      <vt:lpstr>PowerPoint Presentation</vt:lpstr>
      <vt:lpstr>PowerPoint Presentation</vt:lpstr>
      <vt:lpstr>Magnification  Your microscope has 3 magnifications: Scanning, Low and High. Each objective will have the magnification. In addition to this, the ocular lens (eyepiece) has a magnification. The total magnification is the ocular x objective.  Some of our scopes have a 4th objective (oil immersion). Magnification is 100x.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Troubleshooting</vt:lpstr>
      <vt:lpstr>PowerPoint Presentation</vt:lpstr>
      <vt:lpstr>Quiz Over the Microscope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Microscope</dc:title>
  <dc:creator>Susan Phillips</dc:creator>
  <cp:lastModifiedBy>Susan Phillips</cp:lastModifiedBy>
  <cp:revision>6</cp:revision>
  <cp:lastPrinted>2019-01-24T13:10:01Z</cp:lastPrinted>
  <dcterms:modified xsi:type="dcterms:W3CDTF">2019-01-24T14:23:09Z</dcterms:modified>
</cp:coreProperties>
</file>