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7" r:id="rId12"/>
    <p:sldId id="267" r:id="rId13"/>
    <p:sldId id="268" r:id="rId14"/>
    <p:sldId id="29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53464-E10C-4039-8CF1-3407DAC3CBFD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5D2BB-BA4A-4FF0-AA0B-C718F232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9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75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CDE709-2541-4A8E-9462-BE4822660913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Note- All C have 4 bonds!!!</a:t>
            </a:r>
          </a:p>
        </p:txBody>
      </p:sp>
    </p:spTree>
    <p:extLst>
      <p:ext uri="{BB962C8B-B14F-4D97-AF65-F5344CB8AC3E}">
        <p14:creationId xmlns:p14="http://schemas.microsoft.com/office/powerpoint/2010/main" val="167670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9DDFD-9868-42B5-8607-EAA24945B17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89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75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8DA97C-1A27-45FE-86BF-8A76F033736F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Draw Examples of each</a:t>
            </a:r>
          </a:p>
        </p:txBody>
      </p:sp>
    </p:spTree>
    <p:extLst>
      <p:ext uri="{BB962C8B-B14F-4D97-AF65-F5344CB8AC3E}">
        <p14:creationId xmlns:p14="http://schemas.microsoft.com/office/powerpoint/2010/main" val="163509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75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EAF2DD-F2C5-4F2E-BBB0-BD575FD592EA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need to know these!</a:t>
            </a:r>
          </a:p>
        </p:txBody>
      </p:sp>
    </p:spTree>
    <p:extLst>
      <p:ext uri="{BB962C8B-B14F-4D97-AF65-F5344CB8AC3E}">
        <p14:creationId xmlns:p14="http://schemas.microsoft.com/office/powerpoint/2010/main" val="52407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75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A635C5-15C2-4507-9154-BA2CCEDCE193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75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33DAC9-FA47-42FB-BCF1-8ADFC478A73F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Separate with dashes as seen here</a:t>
            </a:r>
          </a:p>
        </p:txBody>
      </p:sp>
    </p:spTree>
    <p:extLst>
      <p:ext uri="{BB962C8B-B14F-4D97-AF65-F5344CB8AC3E}">
        <p14:creationId xmlns:p14="http://schemas.microsoft.com/office/powerpoint/2010/main" val="38468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75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11BC6E-9533-4CBE-9131-93908B92C3D5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This is condensed structural- They might find regular structural easier to draw at first. </a:t>
            </a:r>
          </a:p>
        </p:txBody>
      </p:sp>
    </p:spTree>
    <p:extLst>
      <p:ext uri="{BB962C8B-B14F-4D97-AF65-F5344CB8AC3E}">
        <p14:creationId xmlns:p14="http://schemas.microsoft.com/office/powerpoint/2010/main" val="372072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Butane and 2-methylpropane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75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E3CABF-D35D-4003-8CA9-579E2CD8B850}" type="slidenum">
              <a:rPr lang="en-US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4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9" name="Freeform 4"/>
              <p:cNvSpPr>
                <a:spLocks/>
              </p:cNvSpPr>
              <p:nvPr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405 w 596"/>
                  <a:gd name="T1" fmla="*/ 9149 h 666"/>
                  <a:gd name="T2" fmla="*/ 145 w 596"/>
                  <a:gd name="T3" fmla="*/ 8426 h 666"/>
                  <a:gd name="T4" fmla="*/ 0 w 596"/>
                  <a:gd name="T5" fmla="*/ 7140 h 666"/>
                  <a:gd name="T6" fmla="*/ 101 w 596"/>
                  <a:gd name="T7" fmla="*/ 5490 h 666"/>
                  <a:gd name="T8" fmla="*/ 626 w 596"/>
                  <a:gd name="T9" fmla="*/ 3735 h 666"/>
                  <a:gd name="T10" fmla="*/ 1720 w 596"/>
                  <a:gd name="T11" fmla="*/ 2074 h 666"/>
                  <a:gd name="T12" fmla="*/ 3556 w 596"/>
                  <a:gd name="T13" fmla="*/ 765 h 666"/>
                  <a:gd name="T14" fmla="*/ 6177 w 596"/>
                  <a:gd name="T15" fmla="*/ 45 h 666"/>
                  <a:gd name="T16" fmla="*/ 9510 w 596"/>
                  <a:gd name="T17" fmla="*/ 223 h 666"/>
                  <a:gd name="T18" fmla="*/ 12116 w 596"/>
                  <a:gd name="T19" fmla="*/ 1686 h 666"/>
                  <a:gd name="T20" fmla="*/ 13862 w 596"/>
                  <a:gd name="T21" fmla="*/ 4083 h 666"/>
                  <a:gd name="T22" fmla="*/ 14793 w 596"/>
                  <a:gd name="T23" fmla="*/ 7015 h 666"/>
                  <a:gd name="T24" fmla="*/ 14891 w 596"/>
                  <a:gd name="T25" fmla="*/ 10112 h 666"/>
                  <a:gd name="T26" fmla="*/ 14166 w 596"/>
                  <a:gd name="T27" fmla="*/ 12981 h 666"/>
                  <a:gd name="T28" fmla="*/ 12686 w 596"/>
                  <a:gd name="T29" fmla="*/ 15198 h 666"/>
                  <a:gd name="T30" fmla="*/ 10440 w 596"/>
                  <a:gd name="T31" fmla="*/ 16386 h 666"/>
                  <a:gd name="T32" fmla="*/ 9734 w 596"/>
                  <a:gd name="T33" fmla="*/ 16281 h 666"/>
                  <a:gd name="T34" fmla="*/ 11031 w 596"/>
                  <a:gd name="T35" fmla="*/ 15254 h 666"/>
                  <a:gd name="T36" fmla="*/ 12060 w 596"/>
                  <a:gd name="T37" fmla="*/ 13448 h 666"/>
                  <a:gd name="T38" fmla="*/ 12731 w 596"/>
                  <a:gd name="T39" fmla="*/ 11216 h 666"/>
                  <a:gd name="T40" fmla="*/ 13010 w 596"/>
                  <a:gd name="T41" fmla="*/ 8781 h 666"/>
                  <a:gd name="T42" fmla="*/ 12865 w 596"/>
                  <a:gd name="T43" fmla="*/ 6375 h 666"/>
                  <a:gd name="T44" fmla="*/ 12140 w 596"/>
                  <a:gd name="T45" fmla="*/ 4301 h 666"/>
                  <a:gd name="T46" fmla="*/ 10830 w 596"/>
                  <a:gd name="T47" fmla="*/ 2769 h 666"/>
                  <a:gd name="T48" fmla="*/ 8539 w 596"/>
                  <a:gd name="T49" fmla="*/ 1848 h 666"/>
                  <a:gd name="T50" fmla="*/ 6153 w 596"/>
                  <a:gd name="T51" fmla="*/ 1507 h 666"/>
                  <a:gd name="T52" fmla="*/ 4352 w 596"/>
                  <a:gd name="T53" fmla="*/ 1750 h 666"/>
                  <a:gd name="T54" fmla="*/ 3031 w 596"/>
                  <a:gd name="T55" fmla="*/ 2495 h 666"/>
                  <a:gd name="T56" fmla="*/ 2100 w 596"/>
                  <a:gd name="T57" fmla="*/ 3679 h 666"/>
                  <a:gd name="T58" fmla="*/ 1420 w 596"/>
                  <a:gd name="T59" fmla="*/ 5086 h 666"/>
                  <a:gd name="T60" fmla="*/ 995 w 596"/>
                  <a:gd name="T61" fmla="*/ 6716 h 666"/>
                  <a:gd name="T62" fmla="*/ 705 w 596"/>
                  <a:gd name="T63" fmla="*/ 838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627 h 237"/>
                  <a:gd name="T4" fmla="*/ 80 w 257"/>
                  <a:gd name="T5" fmla="*/ 1259 h 237"/>
                  <a:gd name="T6" fmla="*/ 142 w 257"/>
                  <a:gd name="T7" fmla="*/ 1887 h 237"/>
                  <a:gd name="T8" fmla="*/ 262 w 257"/>
                  <a:gd name="T9" fmla="*/ 2476 h 237"/>
                  <a:gd name="T10" fmla="*/ 440 w 257"/>
                  <a:gd name="T11" fmla="*/ 3002 h 237"/>
                  <a:gd name="T12" fmla="*/ 655 w 257"/>
                  <a:gd name="T13" fmla="*/ 3553 h 237"/>
                  <a:gd name="T14" fmla="*/ 922 w 257"/>
                  <a:gd name="T15" fmla="*/ 4062 h 237"/>
                  <a:gd name="T16" fmla="*/ 1240 w 257"/>
                  <a:gd name="T17" fmla="*/ 4488 h 237"/>
                  <a:gd name="T18" fmla="*/ 1633 w 257"/>
                  <a:gd name="T19" fmla="*/ 4893 h 237"/>
                  <a:gd name="T20" fmla="*/ 2093 w 257"/>
                  <a:gd name="T21" fmla="*/ 5241 h 237"/>
                  <a:gd name="T22" fmla="*/ 2586 w 257"/>
                  <a:gd name="T23" fmla="*/ 5523 h 237"/>
                  <a:gd name="T24" fmla="*/ 3193 w 257"/>
                  <a:gd name="T25" fmla="*/ 5747 h 237"/>
                  <a:gd name="T26" fmla="*/ 3850 w 257"/>
                  <a:gd name="T27" fmla="*/ 5893 h 237"/>
                  <a:gd name="T28" fmla="*/ 4586 w 257"/>
                  <a:gd name="T29" fmla="*/ 5973 h 237"/>
                  <a:gd name="T30" fmla="*/ 5361 w 257"/>
                  <a:gd name="T31" fmla="*/ 5949 h 237"/>
                  <a:gd name="T32" fmla="*/ 6263 w 257"/>
                  <a:gd name="T33" fmla="*/ 5848 h 237"/>
                  <a:gd name="T34" fmla="*/ 5459 w 257"/>
                  <a:gd name="T35" fmla="*/ 5722 h 237"/>
                  <a:gd name="T36" fmla="*/ 4748 w 257"/>
                  <a:gd name="T37" fmla="*/ 5547 h 237"/>
                  <a:gd name="T38" fmla="*/ 4146 w 257"/>
                  <a:gd name="T39" fmla="*/ 5341 h 237"/>
                  <a:gd name="T40" fmla="*/ 3608 w 257"/>
                  <a:gd name="T41" fmla="*/ 5140 h 237"/>
                  <a:gd name="T42" fmla="*/ 3115 w 257"/>
                  <a:gd name="T43" fmla="*/ 4860 h 237"/>
                  <a:gd name="T44" fmla="*/ 2731 w 257"/>
                  <a:gd name="T45" fmla="*/ 4589 h 237"/>
                  <a:gd name="T46" fmla="*/ 2368 w 257"/>
                  <a:gd name="T47" fmla="*/ 4261 h 237"/>
                  <a:gd name="T48" fmla="*/ 2048 w 257"/>
                  <a:gd name="T49" fmla="*/ 3901 h 237"/>
                  <a:gd name="T50" fmla="*/ 1753 w 257"/>
                  <a:gd name="T51" fmla="*/ 3553 h 237"/>
                  <a:gd name="T52" fmla="*/ 1491 w 257"/>
                  <a:gd name="T53" fmla="*/ 3148 h 237"/>
                  <a:gd name="T54" fmla="*/ 1273 w 257"/>
                  <a:gd name="T55" fmla="*/ 2700 h 237"/>
                  <a:gd name="T56" fmla="*/ 1051 w 257"/>
                  <a:gd name="T57" fmla="*/ 2214 h 237"/>
                  <a:gd name="T58" fmla="*/ 800 w 257"/>
                  <a:gd name="T59" fmla="*/ 1741 h 237"/>
                  <a:gd name="T60" fmla="*/ 558 w 257"/>
                  <a:gd name="T61" fmla="*/ 1181 h 237"/>
                  <a:gd name="T62" fmla="*/ 295 w 257"/>
                  <a:gd name="T63" fmla="*/ 60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>
                  <a:gd name="T0" fmla="*/ 1917 w 124"/>
                  <a:gd name="T1" fmla="*/ 0 h 110"/>
                  <a:gd name="T2" fmla="*/ 3089 w 124"/>
                  <a:gd name="T3" fmla="*/ 2830 h 110"/>
                  <a:gd name="T4" fmla="*/ 2989 w 124"/>
                  <a:gd name="T5" fmla="*/ 2807 h 110"/>
                  <a:gd name="T6" fmla="*/ 2665 w 124"/>
                  <a:gd name="T7" fmla="*/ 2762 h 110"/>
                  <a:gd name="T8" fmla="*/ 2220 w 124"/>
                  <a:gd name="T9" fmla="*/ 2655 h 110"/>
                  <a:gd name="T10" fmla="*/ 1698 w 124"/>
                  <a:gd name="T11" fmla="*/ 2599 h 110"/>
                  <a:gd name="T12" fmla="*/ 1128 w 124"/>
                  <a:gd name="T13" fmla="*/ 2551 h 110"/>
                  <a:gd name="T14" fmla="*/ 623 w 124"/>
                  <a:gd name="T15" fmla="*/ 2578 h 110"/>
                  <a:gd name="T16" fmla="*/ 226 w 124"/>
                  <a:gd name="T17" fmla="*/ 2680 h 110"/>
                  <a:gd name="T18" fmla="*/ 0 w 124"/>
                  <a:gd name="T19" fmla="*/ 2891 h 110"/>
                  <a:gd name="T20" fmla="*/ 101 w 124"/>
                  <a:gd name="T21" fmla="*/ 2578 h 110"/>
                  <a:gd name="T22" fmla="*/ 199 w 124"/>
                  <a:gd name="T23" fmla="*/ 2332 h 110"/>
                  <a:gd name="T24" fmla="*/ 400 w 124"/>
                  <a:gd name="T25" fmla="*/ 2157 h 110"/>
                  <a:gd name="T26" fmla="*/ 623 w 124"/>
                  <a:gd name="T27" fmla="*/ 1994 h 110"/>
                  <a:gd name="T28" fmla="*/ 894 w 124"/>
                  <a:gd name="T29" fmla="*/ 1890 h 110"/>
                  <a:gd name="T30" fmla="*/ 1173 w 124"/>
                  <a:gd name="T31" fmla="*/ 1865 h 110"/>
                  <a:gd name="T32" fmla="*/ 1472 w 124"/>
                  <a:gd name="T33" fmla="*/ 1865 h 110"/>
                  <a:gd name="T34" fmla="*/ 1796 w 124"/>
                  <a:gd name="T35" fmla="*/ 1947 h 110"/>
                  <a:gd name="T36" fmla="*/ 1816 w 124"/>
                  <a:gd name="T37" fmla="*/ 1865 h 110"/>
                  <a:gd name="T38" fmla="*/ 1736 w 124"/>
                  <a:gd name="T39" fmla="*/ 1471 h 110"/>
                  <a:gd name="T40" fmla="*/ 1671 w 124"/>
                  <a:gd name="T41" fmla="*/ 998 h 110"/>
                  <a:gd name="T42" fmla="*/ 1617 w 124"/>
                  <a:gd name="T43" fmla="*/ 790 h 110"/>
                  <a:gd name="T44" fmla="*/ 1573 w 124"/>
                  <a:gd name="T45" fmla="*/ 790 h 110"/>
                  <a:gd name="T46" fmla="*/ 1517 w 124"/>
                  <a:gd name="T47" fmla="*/ 763 h 110"/>
                  <a:gd name="T48" fmla="*/ 1472 w 124"/>
                  <a:gd name="T49" fmla="*/ 686 h 110"/>
                  <a:gd name="T50" fmla="*/ 1416 w 124"/>
                  <a:gd name="T51" fmla="*/ 604 h 110"/>
                  <a:gd name="T52" fmla="*/ 1416 w 124"/>
                  <a:gd name="T53" fmla="*/ 498 h 110"/>
                  <a:gd name="T54" fmla="*/ 1472 w 124"/>
                  <a:gd name="T55" fmla="*/ 369 h 110"/>
                  <a:gd name="T56" fmla="*/ 1637 w 124"/>
                  <a:gd name="T57" fmla="*/ 211 h 110"/>
                  <a:gd name="T58" fmla="*/ 191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26 w 109"/>
                  <a:gd name="T3" fmla="*/ 20 h 156"/>
                  <a:gd name="T4" fmla="*/ 454 w 109"/>
                  <a:gd name="T5" fmla="*/ 118 h 156"/>
                  <a:gd name="T6" fmla="*/ 944 w 109"/>
                  <a:gd name="T7" fmla="*/ 296 h 156"/>
                  <a:gd name="T8" fmla="*/ 1474 w 109"/>
                  <a:gd name="T9" fmla="*/ 583 h 156"/>
                  <a:gd name="T10" fmla="*/ 1985 w 109"/>
                  <a:gd name="T11" fmla="*/ 1079 h 156"/>
                  <a:gd name="T12" fmla="*/ 2454 w 109"/>
                  <a:gd name="T13" fmla="*/ 1737 h 156"/>
                  <a:gd name="T14" fmla="*/ 2738 w 109"/>
                  <a:gd name="T15" fmla="*/ 2643 h 156"/>
                  <a:gd name="T16" fmla="*/ 2783 w 109"/>
                  <a:gd name="T17" fmla="*/ 3819 h 156"/>
                  <a:gd name="T18" fmla="*/ 2677 w 109"/>
                  <a:gd name="T19" fmla="*/ 3819 h 156"/>
                  <a:gd name="T20" fmla="*/ 2531 w 109"/>
                  <a:gd name="T21" fmla="*/ 3819 h 156"/>
                  <a:gd name="T22" fmla="*/ 2374 w 109"/>
                  <a:gd name="T23" fmla="*/ 3819 h 156"/>
                  <a:gd name="T24" fmla="*/ 2227 w 109"/>
                  <a:gd name="T25" fmla="*/ 3775 h 156"/>
                  <a:gd name="T26" fmla="*/ 2066 w 109"/>
                  <a:gd name="T27" fmla="*/ 3741 h 156"/>
                  <a:gd name="T28" fmla="*/ 1884 w 109"/>
                  <a:gd name="T29" fmla="*/ 3677 h 156"/>
                  <a:gd name="T30" fmla="*/ 1681 w 109"/>
                  <a:gd name="T31" fmla="*/ 3552 h 156"/>
                  <a:gd name="T32" fmla="*/ 1474 w 109"/>
                  <a:gd name="T33" fmla="*/ 3399 h 156"/>
                  <a:gd name="T34" fmla="*/ 1349 w 109"/>
                  <a:gd name="T35" fmla="*/ 3083 h 156"/>
                  <a:gd name="T36" fmla="*/ 1349 w 109"/>
                  <a:gd name="T37" fmla="*/ 2716 h 156"/>
                  <a:gd name="T38" fmla="*/ 1430 w 109"/>
                  <a:gd name="T39" fmla="*/ 2356 h 156"/>
                  <a:gd name="T40" fmla="*/ 1510 w 109"/>
                  <a:gd name="T41" fmla="*/ 1960 h 156"/>
                  <a:gd name="T42" fmla="*/ 1430 w 109"/>
                  <a:gd name="T43" fmla="*/ 1519 h 156"/>
                  <a:gd name="T44" fmla="*/ 1227 w 109"/>
                  <a:gd name="T45" fmla="*/ 1059 h 156"/>
                  <a:gd name="T46" fmla="*/ 793 w 109"/>
                  <a:gd name="T47" fmla="*/ 558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777 w 46"/>
                  <a:gd name="T1" fmla="*/ 0 h 94"/>
                  <a:gd name="T2" fmla="*/ 506 w 46"/>
                  <a:gd name="T3" fmla="*/ 925 h 94"/>
                  <a:gd name="T4" fmla="*/ 381 w 46"/>
                  <a:gd name="T5" fmla="*/ 1519 h 94"/>
                  <a:gd name="T6" fmla="*/ 280 w 46"/>
                  <a:gd name="T7" fmla="*/ 1932 h 94"/>
                  <a:gd name="T8" fmla="*/ 0 w 46"/>
                  <a:gd name="T9" fmla="*/ 2299 h 94"/>
                  <a:gd name="T10" fmla="*/ 300 w 46"/>
                  <a:gd name="T11" fmla="*/ 2154 h 94"/>
                  <a:gd name="T12" fmla="*/ 582 w 46"/>
                  <a:gd name="T13" fmla="*/ 1957 h 94"/>
                  <a:gd name="T14" fmla="*/ 808 w 46"/>
                  <a:gd name="T15" fmla="*/ 1681 h 94"/>
                  <a:gd name="T16" fmla="*/ 1012 w 46"/>
                  <a:gd name="T17" fmla="*/ 1394 h 94"/>
                  <a:gd name="T18" fmla="*/ 1133 w 46"/>
                  <a:gd name="T19" fmla="*/ 1078 h 94"/>
                  <a:gd name="T20" fmla="*/ 1158 w 46"/>
                  <a:gd name="T21" fmla="*/ 736 h 94"/>
                  <a:gd name="T22" fmla="*/ 1052 w 46"/>
                  <a:gd name="T23" fmla="*/ 360 h 94"/>
                  <a:gd name="T24" fmla="*/ 77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0 w 54"/>
                  <a:gd name="T3" fmla="*/ 25 h 40"/>
                  <a:gd name="T4" fmla="*/ 142 w 54"/>
                  <a:gd name="T5" fmla="*/ 81 h 40"/>
                  <a:gd name="T6" fmla="*/ 316 w 54"/>
                  <a:gd name="T7" fmla="*/ 207 h 40"/>
                  <a:gd name="T8" fmla="*/ 513 w 54"/>
                  <a:gd name="T9" fmla="*/ 308 h 40"/>
                  <a:gd name="T10" fmla="*/ 702 w 54"/>
                  <a:gd name="T11" fmla="*/ 389 h 40"/>
                  <a:gd name="T12" fmla="*/ 924 w 54"/>
                  <a:gd name="T13" fmla="*/ 437 h 40"/>
                  <a:gd name="T14" fmla="*/ 1120 w 54"/>
                  <a:gd name="T15" fmla="*/ 466 h 40"/>
                  <a:gd name="T16" fmla="*/ 1318 w 54"/>
                  <a:gd name="T17" fmla="*/ 410 h 40"/>
                  <a:gd name="T18" fmla="*/ 1293 w 54"/>
                  <a:gd name="T19" fmla="*/ 639 h 40"/>
                  <a:gd name="T20" fmla="*/ 1220 w 54"/>
                  <a:gd name="T21" fmla="*/ 846 h 40"/>
                  <a:gd name="T22" fmla="*/ 1076 w 54"/>
                  <a:gd name="T23" fmla="*/ 983 h 40"/>
                  <a:gd name="T24" fmla="*/ 898 w 54"/>
                  <a:gd name="T25" fmla="*/ 1028 h 40"/>
                  <a:gd name="T26" fmla="*/ 682 w 54"/>
                  <a:gd name="T27" fmla="*/ 1004 h 40"/>
                  <a:gd name="T28" fmla="*/ 460 w 54"/>
                  <a:gd name="T29" fmla="*/ 821 h 40"/>
                  <a:gd name="T30" fmla="*/ 242 w 54"/>
                  <a:gd name="T31" fmla="*/ 51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42 w 149"/>
                  <a:gd name="T3" fmla="*/ 453 h 704"/>
                  <a:gd name="T4" fmla="*/ 383 w 149"/>
                  <a:gd name="T5" fmla="*/ 1027 h 704"/>
                  <a:gd name="T6" fmla="*/ 671 w 149"/>
                  <a:gd name="T7" fmla="*/ 1755 h 704"/>
                  <a:gd name="T8" fmla="*/ 990 w 149"/>
                  <a:gd name="T9" fmla="*/ 2702 h 704"/>
                  <a:gd name="T10" fmla="*/ 1389 w 149"/>
                  <a:gd name="T11" fmla="*/ 3875 h 704"/>
                  <a:gd name="T12" fmla="*/ 1761 w 149"/>
                  <a:gd name="T13" fmla="*/ 5133 h 704"/>
                  <a:gd name="T14" fmla="*/ 2120 w 149"/>
                  <a:gd name="T15" fmla="*/ 6578 h 704"/>
                  <a:gd name="T16" fmla="*/ 2399 w 149"/>
                  <a:gd name="T17" fmla="*/ 8254 h 704"/>
                  <a:gd name="T18" fmla="*/ 2693 w 149"/>
                  <a:gd name="T19" fmla="*/ 10035 h 704"/>
                  <a:gd name="T20" fmla="*/ 2888 w 149"/>
                  <a:gd name="T21" fmla="*/ 12088 h 704"/>
                  <a:gd name="T22" fmla="*/ 2988 w 149"/>
                  <a:gd name="T23" fmla="*/ 14337 h 704"/>
                  <a:gd name="T24" fmla="*/ 3032 w 149"/>
                  <a:gd name="T25" fmla="*/ 16688 h 704"/>
                  <a:gd name="T26" fmla="*/ 2888 w 149"/>
                  <a:gd name="T27" fmla="*/ 19315 h 704"/>
                  <a:gd name="T28" fmla="*/ 2620 w 149"/>
                  <a:gd name="T29" fmla="*/ 22096 h 704"/>
                  <a:gd name="T30" fmla="*/ 2217 w 149"/>
                  <a:gd name="T31" fmla="*/ 25021 h 704"/>
                  <a:gd name="T32" fmla="*/ 1608 w 149"/>
                  <a:gd name="T33" fmla="*/ 28244 h 704"/>
                  <a:gd name="T34" fmla="*/ 932 w 149"/>
                  <a:gd name="T35" fmla="*/ 31897 h 704"/>
                  <a:gd name="T36" fmla="*/ 509 w 149"/>
                  <a:gd name="T37" fmla="*/ 35278 h 704"/>
                  <a:gd name="T38" fmla="*/ 241 w 149"/>
                  <a:gd name="T39" fmla="*/ 38399 h 704"/>
                  <a:gd name="T40" fmla="*/ 142 w 149"/>
                  <a:gd name="T41" fmla="*/ 41402 h 704"/>
                  <a:gd name="T42" fmla="*/ 142 w 149"/>
                  <a:gd name="T43" fmla="*/ 44257 h 704"/>
                  <a:gd name="T44" fmla="*/ 197 w 149"/>
                  <a:gd name="T45" fmla="*/ 46910 h 704"/>
                  <a:gd name="T46" fmla="*/ 295 w 149"/>
                  <a:gd name="T47" fmla="*/ 49238 h 704"/>
                  <a:gd name="T48" fmla="*/ 339 w 149"/>
                  <a:gd name="T49" fmla="*/ 51513 h 704"/>
                  <a:gd name="T50" fmla="*/ 990 w 149"/>
                  <a:gd name="T51" fmla="*/ 50340 h 704"/>
                  <a:gd name="T52" fmla="*/ 932 w 149"/>
                  <a:gd name="T53" fmla="*/ 49758 h 704"/>
                  <a:gd name="T54" fmla="*/ 868 w 149"/>
                  <a:gd name="T55" fmla="*/ 48082 h 704"/>
                  <a:gd name="T56" fmla="*/ 795 w 149"/>
                  <a:gd name="T57" fmla="*/ 45506 h 704"/>
                  <a:gd name="T58" fmla="*/ 848 w 149"/>
                  <a:gd name="T59" fmla="*/ 42078 h 704"/>
                  <a:gd name="T60" fmla="*/ 990 w 149"/>
                  <a:gd name="T61" fmla="*/ 37980 h 704"/>
                  <a:gd name="T62" fmla="*/ 1389 w 149"/>
                  <a:gd name="T63" fmla="*/ 33301 h 704"/>
                  <a:gd name="T64" fmla="*/ 2064 w 149"/>
                  <a:gd name="T65" fmla="*/ 28244 h 704"/>
                  <a:gd name="T66" fmla="*/ 3105 w 149"/>
                  <a:gd name="T67" fmla="*/ 22892 h 704"/>
                  <a:gd name="T68" fmla="*/ 3444 w 149"/>
                  <a:gd name="T69" fmla="*/ 20417 h 704"/>
                  <a:gd name="T70" fmla="*/ 3586 w 149"/>
                  <a:gd name="T71" fmla="*/ 17186 h 704"/>
                  <a:gd name="T72" fmla="*/ 3468 w 149"/>
                  <a:gd name="T73" fmla="*/ 13457 h 704"/>
                  <a:gd name="T74" fmla="*/ 3149 w 149"/>
                  <a:gd name="T75" fmla="*/ 9804 h 704"/>
                  <a:gd name="T76" fmla="*/ 2620 w 149"/>
                  <a:gd name="T77" fmla="*/ 6227 h 704"/>
                  <a:gd name="T78" fmla="*/ 1942 w 149"/>
                  <a:gd name="T79" fmla="*/ 3226 h 704"/>
                  <a:gd name="T80" fmla="*/ 1054 w 149"/>
                  <a:gd name="T81" fmla="*/ 102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08 w 128"/>
                <a:gd name="T1" fmla="*/ 0 h 217"/>
                <a:gd name="T2" fmla="*/ 4260 w 128"/>
                <a:gd name="T3" fmla="*/ 724 h 217"/>
                <a:gd name="T4" fmla="*/ 4661 w 128"/>
                <a:gd name="T5" fmla="*/ 2165 h 217"/>
                <a:gd name="T6" fmla="*/ 4979 w 128"/>
                <a:gd name="T7" fmla="*/ 4017 h 217"/>
                <a:gd name="T8" fmla="*/ 5191 w 128"/>
                <a:gd name="T9" fmla="*/ 6236 h 217"/>
                <a:gd name="T10" fmla="*/ 5145 w 128"/>
                <a:gd name="T11" fmla="*/ 8883 h 217"/>
                <a:gd name="T12" fmla="*/ 4706 w 128"/>
                <a:gd name="T13" fmla="*/ 11610 h 217"/>
                <a:gd name="T14" fmla="*/ 3808 w 128"/>
                <a:gd name="T15" fmla="*/ 14472 h 217"/>
                <a:gd name="T16" fmla="*/ 2425 w 128"/>
                <a:gd name="T17" fmla="*/ 17361 h 217"/>
                <a:gd name="T18" fmla="*/ 1994 w 128"/>
                <a:gd name="T19" fmla="*/ 17038 h 217"/>
                <a:gd name="T20" fmla="*/ 1542 w 128"/>
                <a:gd name="T21" fmla="*/ 16799 h 217"/>
                <a:gd name="T22" fmla="*/ 1062 w 128"/>
                <a:gd name="T23" fmla="*/ 16395 h 217"/>
                <a:gd name="T24" fmla="*/ 643 w 128"/>
                <a:gd name="T25" fmla="*/ 16072 h 217"/>
                <a:gd name="T26" fmla="*/ 318 w 128"/>
                <a:gd name="T27" fmla="*/ 15681 h 217"/>
                <a:gd name="T28" fmla="*/ 83 w 128"/>
                <a:gd name="T29" fmla="*/ 15196 h 217"/>
                <a:gd name="T30" fmla="*/ 0 w 128"/>
                <a:gd name="T31" fmla="*/ 14634 h 217"/>
                <a:gd name="T32" fmla="*/ 50 w 128"/>
                <a:gd name="T33" fmla="*/ 14230 h 217"/>
                <a:gd name="T34" fmla="*/ 527 w 128"/>
                <a:gd name="T35" fmla="*/ 13668 h 217"/>
                <a:gd name="T36" fmla="*/ 1171 w 128"/>
                <a:gd name="T37" fmla="*/ 12899 h 217"/>
                <a:gd name="T38" fmla="*/ 1865 w 128"/>
                <a:gd name="T39" fmla="*/ 12014 h 217"/>
                <a:gd name="T40" fmla="*/ 2554 w 128"/>
                <a:gd name="T41" fmla="*/ 10725 h 217"/>
                <a:gd name="T42" fmla="*/ 3197 w 128"/>
                <a:gd name="T43" fmla="*/ 8963 h 217"/>
                <a:gd name="T44" fmla="*/ 3694 w 128"/>
                <a:gd name="T45" fmla="*/ 6637 h 217"/>
                <a:gd name="T46" fmla="*/ 3934 w 128"/>
                <a:gd name="T47" fmla="*/ 3694 h 217"/>
                <a:gd name="T48" fmla="*/ 380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290 w 117"/>
                <a:gd name="T1" fmla="*/ 0 h 132"/>
                <a:gd name="T2" fmla="*/ 0 w 117"/>
                <a:gd name="T3" fmla="*/ 3817 h 132"/>
                <a:gd name="T4" fmla="*/ 248 w 117"/>
                <a:gd name="T5" fmla="*/ 3955 h 132"/>
                <a:gd name="T6" fmla="*/ 1162 w 117"/>
                <a:gd name="T7" fmla="*/ 4436 h 132"/>
                <a:gd name="T8" fmla="*/ 2436 w 117"/>
                <a:gd name="T9" fmla="*/ 5512 h 132"/>
                <a:gd name="T10" fmla="*/ 3855 w 117"/>
                <a:gd name="T11" fmla="*/ 7167 h 132"/>
                <a:gd name="T12" fmla="*/ 5540 w 117"/>
                <a:gd name="T13" fmla="*/ 9466 h 132"/>
                <a:gd name="T14" fmla="*/ 7041 w 117"/>
                <a:gd name="T15" fmla="*/ 12208 h 132"/>
                <a:gd name="T16" fmla="*/ 8560 w 117"/>
                <a:gd name="T17" fmla="*/ 15716 h 132"/>
                <a:gd name="T18" fmla="*/ 9721 w 117"/>
                <a:gd name="T19" fmla="*/ 20152 h 132"/>
                <a:gd name="T20" fmla="*/ 9803 w 117"/>
                <a:gd name="T21" fmla="*/ 18324 h 132"/>
                <a:gd name="T22" fmla="*/ 9640 w 117"/>
                <a:gd name="T23" fmla="*/ 16335 h 132"/>
                <a:gd name="T24" fmla="*/ 9053 w 117"/>
                <a:gd name="T25" fmla="*/ 13727 h 132"/>
                <a:gd name="T26" fmla="*/ 8311 w 117"/>
                <a:gd name="T27" fmla="*/ 11294 h 132"/>
                <a:gd name="T28" fmla="*/ 7452 w 117"/>
                <a:gd name="T29" fmla="*/ 8858 h 132"/>
                <a:gd name="T30" fmla="*/ 6535 w 117"/>
                <a:gd name="T31" fmla="*/ 6858 h 132"/>
                <a:gd name="T32" fmla="*/ 5622 w 117"/>
                <a:gd name="T33" fmla="*/ 5512 h 132"/>
                <a:gd name="T34" fmla="*/ 4844 w 117"/>
                <a:gd name="T35" fmla="*/ 4868 h 132"/>
                <a:gd name="T36" fmla="*/ 5785 w 117"/>
                <a:gd name="T37" fmla="*/ 4436 h 132"/>
                <a:gd name="T38" fmla="*/ 6620 w 117"/>
                <a:gd name="T39" fmla="*/ 4250 h 132"/>
                <a:gd name="T40" fmla="*/ 7452 w 117"/>
                <a:gd name="T41" fmla="*/ 3955 h 132"/>
                <a:gd name="T42" fmla="*/ 8230 w 117"/>
                <a:gd name="T43" fmla="*/ 3817 h 132"/>
                <a:gd name="T44" fmla="*/ 8808 w 117"/>
                <a:gd name="T45" fmla="*/ 3645 h 132"/>
                <a:gd name="T46" fmla="*/ 9137 w 117"/>
                <a:gd name="T47" fmla="*/ 3350 h 132"/>
                <a:gd name="T48" fmla="*/ 9476 w 117"/>
                <a:gd name="T49" fmla="*/ 3213 h 132"/>
                <a:gd name="T50" fmla="*/ 9558 w 117"/>
                <a:gd name="T51" fmla="*/ 3213 h 132"/>
                <a:gd name="T52" fmla="*/ 6290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349 w 29"/>
                <a:gd name="T1" fmla="*/ 0 h 77"/>
                <a:gd name="T2" fmla="*/ 1863 w 29"/>
                <a:gd name="T3" fmla="*/ 0 h 77"/>
                <a:gd name="T4" fmla="*/ 1296 w 29"/>
                <a:gd name="T5" fmla="*/ 633 h 77"/>
                <a:gd name="T6" fmla="*/ 729 w 29"/>
                <a:gd name="T7" fmla="*/ 1445 h 77"/>
                <a:gd name="T8" fmla="*/ 324 w 29"/>
                <a:gd name="T9" fmla="*/ 3064 h 77"/>
                <a:gd name="T10" fmla="*/ 81 w 29"/>
                <a:gd name="T11" fmla="*/ 4825 h 77"/>
                <a:gd name="T12" fmla="*/ 0 w 29"/>
                <a:gd name="T13" fmla="*/ 7078 h 77"/>
                <a:gd name="T14" fmla="*/ 243 w 29"/>
                <a:gd name="T15" fmla="*/ 9650 h 77"/>
                <a:gd name="T16" fmla="*/ 891 w 29"/>
                <a:gd name="T17" fmla="*/ 12344 h 77"/>
                <a:gd name="T18" fmla="*/ 1215 w 29"/>
                <a:gd name="T19" fmla="*/ 8522 h 77"/>
                <a:gd name="T20" fmla="*/ 1539 w 29"/>
                <a:gd name="T21" fmla="*/ 5950 h 77"/>
                <a:gd name="T22" fmla="*/ 1863 w 29"/>
                <a:gd name="T23" fmla="*/ 3519 h 77"/>
                <a:gd name="T24" fmla="*/ 234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/>
            </p:nvSpPr>
            <p:spPr bwMode="ltGray">
              <a:xfrm>
                <a:off x="1732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ltGray">
              <a:xfrm>
                <a:off x="1791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ltGray">
              <a:xfrm>
                <a:off x="1775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5"/>
              <a:ext cx="500" cy="500"/>
              <a:chOff x="1727" y="870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/>
            </p:nvSpPr>
            <p:spPr bwMode="ltGray">
              <a:xfrm>
                <a:off x="1727" y="871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ltGray">
              <a:xfrm>
                <a:off x="1786" y="899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ltGray">
              <a:xfrm>
                <a:off x="1772" y="100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4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2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88 h 237"/>
                <a:gd name="T4" fmla="*/ 148 w 257"/>
                <a:gd name="T5" fmla="*/ 1959 h 237"/>
                <a:gd name="T6" fmla="*/ 294 w 257"/>
                <a:gd name="T7" fmla="*/ 2942 h 237"/>
                <a:gd name="T8" fmla="*/ 541 w 257"/>
                <a:gd name="T9" fmla="*/ 3838 h 237"/>
                <a:gd name="T10" fmla="*/ 893 w 257"/>
                <a:gd name="T11" fmla="*/ 4671 h 237"/>
                <a:gd name="T12" fmla="*/ 1341 w 257"/>
                <a:gd name="T13" fmla="*/ 5527 h 237"/>
                <a:gd name="T14" fmla="*/ 1881 w 257"/>
                <a:gd name="T15" fmla="*/ 6310 h 237"/>
                <a:gd name="T16" fmla="*/ 2515 w 257"/>
                <a:gd name="T17" fmla="*/ 6968 h 237"/>
                <a:gd name="T18" fmla="*/ 3315 w 257"/>
                <a:gd name="T19" fmla="*/ 7601 h 237"/>
                <a:gd name="T20" fmla="*/ 4240 w 257"/>
                <a:gd name="T21" fmla="*/ 8144 h 237"/>
                <a:gd name="T22" fmla="*/ 5231 w 257"/>
                <a:gd name="T23" fmla="*/ 8582 h 237"/>
                <a:gd name="T24" fmla="*/ 6452 w 257"/>
                <a:gd name="T25" fmla="*/ 8928 h 237"/>
                <a:gd name="T26" fmla="*/ 7793 w 257"/>
                <a:gd name="T27" fmla="*/ 9165 h 237"/>
                <a:gd name="T28" fmla="*/ 9269 w 257"/>
                <a:gd name="T29" fmla="*/ 9290 h 237"/>
                <a:gd name="T30" fmla="*/ 10848 w 257"/>
                <a:gd name="T31" fmla="*/ 9240 h 237"/>
                <a:gd name="T32" fmla="*/ 12674 w 257"/>
                <a:gd name="T33" fmla="*/ 9085 h 237"/>
                <a:gd name="T34" fmla="*/ 11052 w 257"/>
                <a:gd name="T35" fmla="*/ 8895 h 237"/>
                <a:gd name="T36" fmla="*/ 9619 w 257"/>
                <a:gd name="T37" fmla="*/ 8615 h 237"/>
                <a:gd name="T38" fmla="*/ 8371 w 257"/>
                <a:gd name="T39" fmla="*/ 8302 h 237"/>
                <a:gd name="T40" fmla="*/ 7295 w 257"/>
                <a:gd name="T41" fmla="*/ 7989 h 237"/>
                <a:gd name="T42" fmla="*/ 6307 w 257"/>
                <a:gd name="T43" fmla="*/ 7569 h 237"/>
                <a:gd name="T44" fmla="*/ 5525 w 257"/>
                <a:gd name="T45" fmla="*/ 7124 h 237"/>
                <a:gd name="T46" fmla="*/ 4783 w 257"/>
                <a:gd name="T47" fmla="*/ 6623 h 237"/>
                <a:gd name="T48" fmla="*/ 4150 w 257"/>
                <a:gd name="T49" fmla="*/ 6080 h 237"/>
                <a:gd name="T50" fmla="*/ 3553 w 257"/>
                <a:gd name="T51" fmla="*/ 5527 h 237"/>
                <a:gd name="T52" fmla="*/ 3013 w 257"/>
                <a:gd name="T53" fmla="*/ 4902 h 237"/>
                <a:gd name="T54" fmla="*/ 2570 w 257"/>
                <a:gd name="T55" fmla="*/ 4201 h 237"/>
                <a:gd name="T56" fmla="*/ 2120 w 257"/>
                <a:gd name="T57" fmla="*/ 3443 h 237"/>
                <a:gd name="T58" fmla="*/ 1622 w 257"/>
                <a:gd name="T59" fmla="*/ 2710 h 237"/>
                <a:gd name="T60" fmla="*/ 1137 w 257"/>
                <a:gd name="T61" fmla="*/ 1847 h 237"/>
                <a:gd name="T62" fmla="*/ 596 w 257"/>
                <a:gd name="T63" fmla="*/ 9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3867 w 124"/>
                <a:gd name="T1" fmla="*/ 0 h 110"/>
                <a:gd name="T2" fmla="*/ 6219 w 124"/>
                <a:gd name="T3" fmla="*/ 4408 h 110"/>
                <a:gd name="T4" fmla="*/ 6012 w 124"/>
                <a:gd name="T5" fmla="*/ 4357 h 110"/>
                <a:gd name="T6" fmla="*/ 5368 w 124"/>
                <a:gd name="T7" fmla="*/ 4279 h 110"/>
                <a:gd name="T8" fmla="*/ 4468 w 124"/>
                <a:gd name="T9" fmla="*/ 4114 h 110"/>
                <a:gd name="T10" fmla="*/ 3414 w 124"/>
                <a:gd name="T11" fmla="*/ 4036 h 110"/>
                <a:gd name="T12" fmla="*/ 2259 w 124"/>
                <a:gd name="T13" fmla="*/ 3953 h 110"/>
                <a:gd name="T14" fmla="*/ 1261 w 124"/>
                <a:gd name="T15" fmla="*/ 4006 h 110"/>
                <a:gd name="T16" fmla="*/ 452 w 124"/>
                <a:gd name="T17" fmla="*/ 4165 h 110"/>
                <a:gd name="T18" fmla="*/ 0 w 124"/>
                <a:gd name="T19" fmla="*/ 4491 h 110"/>
                <a:gd name="T20" fmla="*/ 205 w 124"/>
                <a:gd name="T21" fmla="*/ 4006 h 110"/>
                <a:gd name="T22" fmla="*/ 397 w 124"/>
                <a:gd name="T23" fmla="*/ 3634 h 110"/>
                <a:gd name="T24" fmla="*/ 806 w 124"/>
                <a:gd name="T25" fmla="*/ 3341 h 110"/>
                <a:gd name="T26" fmla="*/ 1261 w 124"/>
                <a:gd name="T27" fmla="*/ 3098 h 110"/>
                <a:gd name="T28" fmla="*/ 1807 w 124"/>
                <a:gd name="T29" fmla="*/ 2939 h 110"/>
                <a:gd name="T30" fmla="*/ 2358 w 124"/>
                <a:gd name="T31" fmla="*/ 2886 h 110"/>
                <a:gd name="T32" fmla="*/ 2959 w 124"/>
                <a:gd name="T33" fmla="*/ 2886 h 110"/>
                <a:gd name="T34" fmla="*/ 3619 w 124"/>
                <a:gd name="T35" fmla="*/ 3020 h 110"/>
                <a:gd name="T36" fmla="*/ 3654 w 124"/>
                <a:gd name="T37" fmla="*/ 2886 h 110"/>
                <a:gd name="T38" fmla="*/ 3505 w 124"/>
                <a:gd name="T39" fmla="*/ 2292 h 110"/>
                <a:gd name="T40" fmla="*/ 3356 w 124"/>
                <a:gd name="T41" fmla="*/ 1552 h 110"/>
                <a:gd name="T42" fmla="*/ 3257 w 124"/>
                <a:gd name="T43" fmla="*/ 1226 h 110"/>
                <a:gd name="T44" fmla="*/ 3167 w 124"/>
                <a:gd name="T45" fmla="*/ 1226 h 110"/>
                <a:gd name="T46" fmla="*/ 3053 w 124"/>
                <a:gd name="T47" fmla="*/ 1175 h 110"/>
                <a:gd name="T48" fmla="*/ 2959 w 124"/>
                <a:gd name="T49" fmla="*/ 1067 h 110"/>
                <a:gd name="T50" fmla="*/ 2869 w 124"/>
                <a:gd name="T51" fmla="*/ 940 h 110"/>
                <a:gd name="T52" fmla="*/ 2869 w 124"/>
                <a:gd name="T53" fmla="*/ 773 h 110"/>
                <a:gd name="T54" fmla="*/ 2959 w 124"/>
                <a:gd name="T55" fmla="*/ 561 h 110"/>
                <a:gd name="T56" fmla="*/ 3313 w 124"/>
                <a:gd name="T57" fmla="*/ 326 h 110"/>
                <a:gd name="T58" fmla="*/ 386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88 w 46"/>
                <a:gd name="T1" fmla="*/ 0 h 94"/>
                <a:gd name="T2" fmla="*/ 1016 w 46"/>
                <a:gd name="T3" fmla="*/ 1433 h 94"/>
                <a:gd name="T4" fmla="*/ 765 w 46"/>
                <a:gd name="T5" fmla="*/ 2347 h 94"/>
                <a:gd name="T6" fmla="*/ 559 w 46"/>
                <a:gd name="T7" fmla="*/ 2987 h 94"/>
                <a:gd name="T8" fmla="*/ 0 w 46"/>
                <a:gd name="T9" fmla="*/ 3552 h 94"/>
                <a:gd name="T10" fmla="*/ 615 w 46"/>
                <a:gd name="T11" fmla="*/ 3319 h 94"/>
                <a:gd name="T12" fmla="*/ 1187 w 46"/>
                <a:gd name="T13" fmla="*/ 3017 h 94"/>
                <a:gd name="T14" fmla="*/ 1644 w 46"/>
                <a:gd name="T15" fmla="*/ 2605 h 94"/>
                <a:gd name="T16" fmla="*/ 2046 w 46"/>
                <a:gd name="T17" fmla="*/ 2152 h 94"/>
                <a:gd name="T18" fmla="*/ 2294 w 46"/>
                <a:gd name="T19" fmla="*/ 1658 h 94"/>
                <a:gd name="T20" fmla="*/ 2353 w 46"/>
                <a:gd name="T21" fmla="*/ 1125 h 94"/>
                <a:gd name="T22" fmla="*/ 2139 w 46"/>
                <a:gd name="T23" fmla="*/ 565 h 94"/>
                <a:gd name="T24" fmla="*/ 158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93 w 149"/>
                <a:gd name="T3" fmla="*/ 693 h 704"/>
                <a:gd name="T4" fmla="*/ 773 w 149"/>
                <a:gd name="T5" fmla="*/ 1601 h 704"/>
                <a:gd name="T6" fmla="*/ 1356 w 149"/>
                <a:gd name="T7" fmla="*/ 2721 h 704"/>
                <a:gd name="T8" fmla="*/ 1983 w 149"/>
                <a:gd name="T9" fmla="*/ 4214 h 704"/>
                <a:gd name="T10" fmla="*/ 2812 w 149"/>
                <a:gd name="T11" fmla="*/ 6031 h 704"/>
                <a:gd name="T12" fmla="*/ 3542 w 149"/>
                <a:gd name="T13" fmla="*/ 7985 h 704"/>
                <a:gd name="T14" fmla="*/ 4257 w 149"/>
                <a:gd name="T15" fmla="*/ 10259 h 704"/>
                <a:gd name="T16" fmla="*/ 4843 w 149"/>
                <a:gd name="T17" fmla="*/ 12872 h 704"/>
                <a:gd name="T18" fmla="*/ 5412 w 149"/>
                <a:gd name="T19" fmla="*/ 15626 h 704"/>
                <a:gd name="T20" fmla="*/ 5816 w 149"/>
                <a:gd name="T21" fmla="*/ 18795 h 704"/>
                <a:gd name="T22" fmla="*/ 5998 w 149"/>
                <a:gd name="T23" fmla="*/ 22317 h 704"/>
                <a:gd name="T24" fmla="*/ 6095 w 149"/>
                <a:gd name="T25" fmla="*/ 25980 h 704"/>
                <a:gd name="T26" fmla="*/ 5816 w 149"/>
                <a:gd name="T27" fmla="*/ 30089 h 704"/>
                <a:gd name="T28" fmla="*/ 5267 w 149"/>
                <a:gd name="T29" fmla="*/ 34422 h 704"/>
                <a:gd name="T30" fmla="*/ 4460 w 149"/>
                <a:gd name="T31" fmla="*/ 38946 h 704"/>
                <a:gd name="T32" fmla="*/ 3250 w 149"/>
                <a:gd name="T33" fmla="*/ 43974 h 704"/>
                <a:gd name="T34" fmla="*/ 1891 w 149"/>
                <a:gd name="T35" fmla="*/ 49653 h 704"/>
                <a:gd name="T36" fmla="*/ 1008 w 149"/>
                <a:gd name="T37" fmla="*/ 54926 h 704"/>
                <a:gd name="T38" fmla="*/ 480 w 149"/>
                <a:gd name="T39" fmla="*/ 59803 h 704"/>
                <a:gd name="T40" fmla="*/ 293 w 149"/>
                <a:gd name="T41" fmla="*/ 64478 h 704"/>
                <a:gd name="T42" fmla="*/ 293 w 149"/>
                <a:gd name="T43" fmla="*/ 68941 h 704"/>
                <a:gd name="T44" fmla="*/ 382 w 149"/>
                <a:gd name="T45" fmla="*/ 73018 h 704"/>
                <a:gd name="T46" fmla="*/ 586 w 149"/>
                <a:gd name="T47" fmla="*/ 76678 h 704"/>
                <a:gd name="T48" fmla="*/ 680 w 149"/>
                <a:gd name="T49" fmla="*/ 80203 h 704"/>
                <a:gd name="T50" fmla="*/ 1983 w 149"/>
                <a:gd name="T51" fmla="*/ 78386 h 704"/>
                <a:gd name="T52" fmla="*/ 1891 w 149"/>
                <a:gd name="T53" fmla="*/ 77478 h 704"/>
                <a:gd name="T54" fmla="*/ 1746 w 149"/>
                <a:gd name="T55" fmla="*/ 74832 h 704"/>
                <a:gd name="T56" fmla="*/ 1593 w 149"/>
                <a:gd name="T57" fmla="*/ 70862 h 704"/>
                <a:gd name="T58" fmla="*/ 1691 w 149"/>
                <a:gd name="T59" fmla="*/ 65524 h 704"/>
                <a:gd name="T60" fmla="*/ 1983 w 149"/>
                <a:gd name="T61" fmla="*/ 59143 h 704"/>
                <a:gd name="T62" fmla="*/ 2812 w 149"/>
                <a:gd name="T63" fmla="*/ 51851 h 704"/>
                <a:gd name="T64" fmla="*/ 4167 w 149"/>
                <a:gd name="T65" fmla="*/ 43974 h 704"/>
                <a:gd name="T66" fmla="*/ 6241 w 149"/>
                <a:gd name="T67" fmla="*/ 35670 h 704"/>
                <a:gd name="T68" fmla="*/ 6916 w 149"/>
                <a:gd name="T69" fmla="*/ 31808 h 704"/>
                <a:gd name="T70" fmla="*/ 7214 w 149"/>
                <a:gd name="T71" fmla="*/ 26780 h 704"/>
                <a:gd name="T72" fmla="*/ 6971 w 149"/>
                <a:gd name="T73" fmla="*/ 20952 h 704"/>
                <a:gd name="T74" fmla="*/ 6351 w 149"/>
                <a:gd name="T75" fmla="*/ 15273 h 704"/>
                <a:gd name="T76" fmla="*/ 5267 w 149"/>
                <a:gd name="T77" fmla="*/ 9690 h 704"/>
                <a:gd name="T78" fmla="*/ 3925 w 149"/>
                <a:gd name="T79" fmla="*/ 5018 h 704"/>
                <a:gd name="T80" fmla="*/ 2129 w 149"/>
                <a:gd name="T81" fmla="*/ 160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13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3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6D66-3A33-4E55-9EF7-727940E356D3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BD19-DA09-4E74-925E-6E462F39CEB8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5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0726-D423-47B7-95ED-5A4FE0E07C2D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3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B2304-177B-4A6D-A4A1-639E4A5C316C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4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0DEC-D938-4FE2-97DC-617E6CA75D3B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8174E-FCBB-44EB-83AF-30B5A97D8864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0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FE20D-94D9-4C56-B2C2-D212FF0723F9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9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7A4F-FE2F-45D7-A4FD-3D760C91BD3D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6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14DE-EB42-41F5-99B1-88D4043A894D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A255-AA88-41F8-A59E-ABEA25326EA7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9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B88C-0D24-4C2D-99EB-A4FAE6F57720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3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D601F-8F56-43DF-8115-401B16F875F6}" type="slidenum">
              <a:rPr lang="en-US" alt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98 w 217"/>
                  <a:gd name="T1" fmla="*/ 910 h 210"/>
                  <a:gd name="T2" fmla="*/ 159 w 217"/>
                  <a:gd name="T3" fmla="*/ 860 h 210"/>
                  <a:gd name="T4" fmla="*/ 114 w 217"/>
                  <a:gd name="T5" fmla="*/ 785 h 210"/>
                  <a:gd name="T6" fmla="*/ 66 w 217"/>
                  <a:gd name="T7" fmla="*/ 687 h 210"/>
                  <a:gd name="T8" fmla="*/ 20 w 217"/>
                  <a:gd name="T9" fmla="*/ 584 h 210"/>
                  <a:gd name="T10" fmla="*/ 0 w 217"/>
                  <a:gd name="T11" fmla="*/ 473 h 210"/>
                  <a:gd name="T12" fmla="*/ 1 w 217"/>
                  <a:gd name="T13" fmla="*/ 354 h 210"/>
                  <a:gd name="T14" fmla="*/ 39 w 217"/>
                  <a:gd name="T15" fmla="*/ 245 h 210"/>
                  <a:gd name="T16" fmla="*/ 117 w 217"/>
                  <a:gd name="T17" fmla="*/ 154 h 210"/>
                  <a:gd name="T18" fmla="*/ 196 w 217"/>
                  <a:gd name="T19" fmla="*/ 95 h 210"/>
                  <a:gd name="T20" fmla="*/ 260 w 217"/>
                  <a:gd name="T21" fmla="*/ 52 h 210"/>
                  <a:gd name="T22" fmla="*/ 312 w 217"/>
                  <a:gd name="T23" fmla="*/ 29 h 210"/>
                  <a:gd name="T24" fmla="*/ 352 w 217"/>
                  <a:gd name="T25" fmla="*/ 20 h 210"/>
                  <a:gd name="T26" fmla="*/ 381 w 217"/>
                  <a:gd name="T27" fmla="*/ 20 h 210"/>
                  <a:gd name="T28" fmla="*/ 450 w 217"/>
                  <a:gd name="T29" fmla="*/ 0 h 210"/>
                  <a:gd name="T30" fmla="*/ 639 w 217"/>
                  <a:gd name="T31" fmla="*/ 36 h 210"/>
                  <a:gd name="T32" fmla="*/ 692 w 217"/>
                  <a:gd name="T33" fmla="*/ 52 h 210"/>
                  <a:gd name="T34" fmla="*/ 744 w 217"/>
                  <a:gd name="T35" fmla="*/ 66 h 210"/>
                  <a:gd name="T36" fmla="*/ 789 w 217"/>
                  <a:gd name="T37" fmla="*/ 81 h 210"/>
                  <a:gd name="T38" fmla="*/ 822 w 217"/>
                  <a:gd name="T39" fmla="*/ 100 h 210"/>
                  <a:gd name="T40" fmla="*/ 860 w 217"/>
                  <a:gd name="T41" fmla="*/ 117 h 210"/>
                  <a:gd name="T42" fmla="*/ 889 w 217"/>
                  <a:gd name="T43" fmla="*/ 137 h 210"/>
                  <a:gd name="T44" fmla="*/ 912 w 217"/>
                  <a:gd name="T45" fmla="*/ 164 h 210"/>
                  <a:gd name="T46" fmla="*/ 939 w 217"/>
                  <a:gd name="T47" fmla="*/ 196 h 210"/>
                  <a:gd name="T48" fmla="*/ 889 w 217"/>
                  <a:gd name="T49" fmla="*/ 175 h 210"/>
                  <a:gd name="T50" fmla="*/ 841 w 217"/>
                  <a:gd name="T51" fmla="*/ 156 h 210"/>
                  <a:gd name="T52" fmla="*/ 793 w 217"/>
                  <a:gd name="T53" fmla="*/ 144 h 210"/>
                  <a:gd name="T54" fmla="*/ 744 w 217"/>
                  <a:gd name="T55" fmla="*/ 128 h 210"/>
                  <a:gd name="T56" fmla="*/ 705 w 217"/>
                  <a:gd name="T57" fmla="*/ 117 h 210"/>
                  <a:gd name="T58" fmla="*/ 664 w 217"/>
                  <a:gd name="T59" fmla="*/ 114 h 210"/>
                  <a:gd name="T60" fmla="*/ 617 w 217"/>
                  <a:gd name="T61" fmla="*/ 107 h 210"/>
                  <a:gd name="T62" fmla="*/ 578 w 217"/>
                  <a:gd name="T63" fmla="*/ 107 h 210"/>
                  <a:gd name="T64" fmla="*/ 541 w 217"/>
                  <a:gd name="T65" fmla="*/ 107 h 210"/>
                  <a:gd name="T66" fmla="*/ 502 w 217"/>
                  <a:gd name="T67" fmla="*/ 108 h 210"/>
                  <a:gd name="T68" fmla="*/ 462 w 217"/>
                  <a:gd name="T69" fmla="*/ 117 h 210"/>
                  <a:gd name="T70" fmla="*/ 428 w 217"/>
                  <a:gd name="T71" fmla="*/ 127 h 210"/>
                  <a:gd name="T72" fmla="*/ 394 w 217"/>
                  <a:gd name="T73" fmla="*/ 144 h 210"/>
                  <a:gd name="T74" fmla="*/ 353 w 217"/>
                  <a:gd name="T75" fmla="*/ 156 h 210"/>
                  <a:gd name="T76" fmla="*/ 320 w 217"/>
                  <a:gd name="T77" fmla="*/ 177 h 210"/>
                  <a:gd name="T78" fmla="*/ 286 w 217"/>
                  <a:gd name="T79" fmla="*/ 198 h 210"/>
                  <a:gd name="T80" fmla="*/ 225 w 217"/>
                  <a:gd name="T81" fmla="*/ 264 h 210"/>
                  <a:gd name="T82" fmla="*/ 183 w 217"/>
                  <a:gd name="T83" fmla="*/ 346 h 210"/>
                  <a:gd name="T84" fmla="*/ 159 w 217"/>
                  <a:gd name="T85" fmla="*/ 447 h 210"/>
                  <a:gd name="T86" fmla="*/ 150 w 217"/>
                  <a:gd name="T87" fmla="*/ 547 h 210"/>
                  <a:gd name="T88" fmla="*/ 150 w 217"/>
                  <a:gd name="T89" fmla="*/ 657 h 210"/>
                  <a:gd name="T90" fmla="*/ 164 w 217"/>
                  <a:gd name="T91" fmla="*/ 753 h 210"/>
                  <a:gd name="T92" fmla="*/ 177 w 217"/>
                  <a:gd name="T93" fmla="*/ 841 h 210"/>
                  <a:gd name="T94" fmla="*/ 198 w 217"/>
                  <a:gd name="T95" fmla="*/ 9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468 w 182"/>
                  <a:gd name="T1" fmla="*/ 0 h 213"/>
                  <a:gd name="T2" fmla="*/ 481 w 182"/>
                  <a:gd name="T3" fmla="*/ 9 h 213"/>
                  <a:gd name="T4" fmla="*/ 508 w 182"/>
                  <a:gd name="T5" fmla="*/ 36 h 213"/>
                  <a:gd name="T6" fmla="*/ 546 w 182"/>
                  <a:gd name="T7" fmla="*/ 80 h 213"/>
                  <a:gd name="T8" fmla="*/ 589 w 182"/>
                  <a:gd name="T9" fmla="*/ 145 h 213"/>
                  <a:gd name="T10" fmla="*/ 623 w 182"/>
                  <a:gd name="T11" fmla="*/ 226 h 213"/>
                  <a:gd name="T12" fmla="*/ 645 w 182"/>
                  <a:gd name="T13" fmla="*/ 333 h 213"/>
                  <a:gd name="T14" fmla="*/ 645 w 182"/>
                  <a:gd name="T15" fmla="*/ 460 h 213"/>
                  <a:gd name="T16" fmla="*/ 618 w 182"/>
                  <a:gd name="T17" fmla="*/ 609 h 213"/>
                  <a:gd name="T18" fmla="*/ 603 w 182"/>
                  <a:gd name="T19" fmla="*/ 651 h 213"/>
                  <a:gd name="T20" fmla="*/ 584 w 182"/>
                  <a:gd name="T21" fmla="*/ 685 h 213"/>
                  <a:gd name="T22" fmla="*/ 564 w 182"/>
                  <a:gd name="T23" fmla="*/ 723 h 213"/>
                  <a:gd name="T24" fmla="*/ 537 w 182"/>
                  <a:gd name="T25" fmla="*/ 756 h 213"/>
                  <a:gd name="T26" fmla="*/ 501 w 182"/>
                  <a:gd name="T27" fmla="*/ 787 h 213"/>
                  <a:gd name="T28" fmla="*/ 471 w 182"/>
                  <a:gd name="T29" fmla="*/ 811 h 213"/>
                  <a:gd name="T30" fmla="*/ 439 w 182"/>
                  <a:gd name="T31" fmla="*/ 834 h 213"/>
                  <a:gd name="T32" fmla="*/ 394 w 182"/>
                  <a:gd name="T33" fmla="*/ 853 h 213"/>
                  <a:gd name="T34" fmla="*/ 353 w 182"/>
                  <a:gd name="T35" fmla="*/ 862 h 213"/>
                  <a:gd name="T36" fmla="*/ 311 w 182"/>
                  <a:gd name="T37" fmla="*/ 873 h 213"/>
                  <a:gd name="T38" fmla="*/ 263 w 182"/>
                  <a:gd name="T39" fmla="*/ 881 h 213"/>
                  <a:gd name="T40" fmla="*/ 212 w 182"/>
                  <a:gd name="T41" fmla="*/ 881 h 213"/>
                  <a:gd name="T42" fmla="*/ 157 w 182"/>
                  <a:gd name="T43" fmla="*/ 873 h 213"/>
                  <a:gd name="T44" fmla="*/ 108 w 182"/>
                  <a:gd name="T45" fmla="*/ 862 h 213"/>
                  <a:gd name="T46" fmla="*/ 50 w 182"/>
                  <a:gd name="T47" fmla="*/ 843 h 213"/>
                  <a:gd name="T48" fmla="*/ 0 w 182"/>
                  <a:gd name="T49" fmla="*/ 821 h 213"/>
                  <a:gd name="T50" fmla="*/ 48 w 182"/>
                  <a:gd name="T51" fmla="*/ 853 h 213"/>
                  <a:gd name="T52" fmla="*/ 95 w 182"/>
                  <a:gd name="T53" fmla="*/ 873 h 213"/>
                  <a:gd name="T54" fmla="*/ 143 w 182"/>
                  <a:gd name="T55" fmla="*/ 895 h 213"/>
                  <a:gd name="T56" fmla="*/ 184 w 182"/>
                  <a:gd name="T57" fmla="*/ 910 h 213"/>
                  <a:gd name="T58" fmla="*/ 226 w 182"/>
                  <a:gd name="T59" fmla="*/ 923 h 213"/>
                  <a:gd name="T60" fmla="*/ 272 w 182"/>
                  <a:gd name="T61" fmla="*/ 928 h 213"/>
                  <a:gd name="T62" fmla="*/ 312 w 182"/>
                  <a:gd name="T63" fmla="*/ 930 h 213"/>
                  <a:gd name="T64" fmla="*/ 354 w 182"/>
                  <a:gd name="T65" fmla="*/ 930 h 213"/>
                  <a:gd name="T66" fmla="*/ 392 w 182"/>
                  <a:gd name="T67" fmla="*/ 928 h 213"/>
                  <a:gd name="T68" fmla="*/ 429 w 182"/>
                  <a:gd name="T69" fmla="*/ 920 h 213"/>
                  <a:gd name="T70" fmla="*/ 462 w 182"/>
                  <a:gd name="T71" fmla="*/ 910 h 213"/>
                  <a:gd name="T72" fmla="*/ 497 w 182"/>
                  <a:gd name="T73" fmla="*/ 901 h 213"/>
                  <a:gd name="T74" fmla="*/ 528 w 182"/>
                  <a:gd name="T75" fmla="*/ 889 h 213"/>
                  <a:gd name="T76" fmla="*/ 557 w 182"/>
                  <a:gd name="T77" fmla="*/ 870 h 213"/>
                  <a:gd name="T78" fmla="*/ 584 w 182"/>
                  <a:gd name="T79" fmla="*/ 853 h 213"/>
                  <a:gd name="T80" fmla="*/ 609 w 182"/>
                  <a:gd name="T81" fmla="*/ 834 h 213"/>
                  <a:gd name="T82" fmla="*/ 678 w 182"/>
                  <a:gd name="T83" fmla="*/ 768 h 213"/>
                  <a:gd name="T84" fmla="*/ 726 w 182"/>
                  <a:gd name="T85" fmla="*/ 704 h 213"/>
                  <a:gd name="T86" fmla="*/ 754 w 182"/>
                  <a:gd name="T87" fmla="*/ 629 h 213"/>
                  <a:gd name="T88" fmla="*/ 769 w 182"/>
                  <a:gd name="T89" fmla="*/ 561 h 213"/>
                  <a:gd name="T90" fmla="*/ 779 w 182"/>
                  <a:gd name="T91" fmla="*/ 487 h 213"/>
                  <a:gd name="T92" fmla="*/ 779 w 182"/>
                  <a:gd name="T93" fmla="*/ 414 h 213"/>
                  <a:gd name="T94" fmla="*/ 782 w 182"/>
                  <a:gd name="T95" fmla="*/ 346 h 213"/>
                  <a:gd name="T96" fmla="*/ 741 w 182"/>
                  <a:gd name="T97" fmla="*/ 202 h 213"/>
                  <a:gd name="T98" fmla="*/ 671 w 182"/>
                  <a:gd name="T99" fmla="*/ 90 h 213"/>
                  <a:gd name="T100" fmla="*/ 646 w 182"/>
                  <a:gd name="T101" fmla="*/ 80 h 213"/>
                  <a:gd name="T102" fmla="*/ 632 w 182"/>
                  <a:gd name="T103" fmla="*/ 67 h 213"/>
                  <a:gd name="T104" fmla="*/ 609 w 182"/>
                  <a:gd name="T105" fmla="*/ 56 h 213"/>
                  <a:gd name="T106" fmla="*/ 593 w 182"/>
                  <a:gd name="T107" fmla="*/ 48 h 213"/>
                  <a:gd name="T108" fmla="*/ 567 w 182"/>
                  <a:gd name="T109" fmla="*/ 39 h 213"/>
                  <a:gd name="T110" fmla="*/ 541 w 182"/>
                  <a:gd name="T111" fmla="*/ 27 h 213"/>
                  <a:gd name="T112" fmla="*/ 510 w 182"/>
                  <a:gd name="T113" fmla="*/ 13 h 213"/>
                  <a:gd name="T114" fmla="*/ 46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26 w 128"/>
                  <a:gd name="T1" fmla="*/ 0 h 217"/>
                  <a:gd name="T2" fmla="*/ 29 w 128"/>
                  <a:gd name="T3" fmla="*/ 2 h 217"/>
                  <a:gd name="T4" fmla="*/ 32 w 128"/>
                  <a:gd name="T5" fmla="*/ 7 h 217"/>
                  <a:gd name="T6" fmla="*/ 34 w 128"/>
                  <a:gd name="T7" fmla="*/ 14 h 217"/>
                  <a:gd name="T8" fmla="*/ 36 w 128"/>
                  <a:gd name="T9" fmla="*/ 21 h 217"/>
                  <a:gd name="T10" fmla="*/ 36 w 128"/>
                  <a:gd name="T11" fmla="*/ 30 h 217"/>
                  <a:gd name="T12" fmla="*/ 32 w 128"/>
                  <a:gd name="T13" fmla="*/ 39 h 217"/>
                  <a:gd name="T14" fmla="*/ 26 w 128"/>
                  <a:gd name="T15" fmla="*/ 48 h 217"/>
                  <a:gd name="T16" fmla="*/ 17 w 128"/>
                  <a:gd name="T17" fmla="*/ 58 h 217"/>
                  <a:gd name="T18" fmla="*/ 14 w 128"/>
                  <a:gd name="T19" fmla="*/ 57 h 217"/>
                  <a:gd name="T20" fmla="*/ 11 w 128"/>
                  <a:gd name="T21" fmla="*/ 56 h 217"/>
                  <a:gd name="T22" fmla="*/ 7 w 128"/>
                  <a:gd name="T23" fmla="*/ 55 h 217"/>
                  <a:gd name="T24" fmla="*/ 5 w 128"/>
                  <a:gd name="T25" fmla="*/ 54 h 217"/>
                  <a:gd name="T26" fmla="*/ 2 w 128"/>
                  <a:gd name="T27" fmla="*/ 52 h 217"/>
                  <a:gd name="T28" fmla="*/ 1 w 128"/>
                  <a:gd name="T29" fmla="*/ 50 h 217"/>
                  <a:gd name="T30" fmla="*/ 0 w 128"/>
                  <a:gd name="T31" fmla="*/ 49 h 217"/>
                  <a:gd name="T32" fmla="*/ 1 w 128"/>
                  <a:gd name="T33" fmla="*/ 47 h 217"/>
                  <a:gd name="T34" fmla="*/ 4 w 128"/>
                  <a:gd name="T35" fmla="*/ 45 h 217"/>
                  <a:gd name="T36" fmla="*/ 8 w 128"/>
                  <a:gd name="T37" fmla="*/ 43 h 217"/>
                  <a:gd name="T38" fmla="*/ 12 w 128"/>
                  <a:gd name="T39" fmla="*/ 40 h 217"/>
                  <a:gd name="T40" fmla="*/ 17 w 128"/>
                  <a:gd name="T41" fmla="*/ 36 h 217"/>
                  <a:gd name="T42" fmla="*/ 22 w 128"/>
                  <a:gd name="T43" fmla="*/ 30 h 217"/>
                  <a:gd name="T44" fmla="*/ 25 w 128"/>
                  <a:gd name="T45" fmla="*/ 22 h 217"/>
                  <a:gd name="T46" fmla="*/ 27 w 128"/>
                  <a:gd name="T47" fmla="*/ 12 h 217"/>
                  <a:gd name="T48" fmla="*/ 2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0 w 117"/>
                  <a:gd name="T1" fmla="*/ 0 h 132"/>
                  <a:gd name="T2" fmla="*/ 0 w 117"/>
                  <a:gd name="T3" fmla="*/ 6 h 132"/>
                  <a:gd name="T4" fmla="*/ 1 w 117"/>
                  <a:gd name="T5" fmla="*/ 6 h 132"/>
                  <a:gd name="T6" fmla="*/ 4 w 117"/>
                  <a:gd name="T7" fmla="*/ 7 h 132"/>
                  <a:gd name="T8" fmla="*/ 8 w 117"/>
                  <a:gd name="T9" fmla="*/ 9 h 132"/>
                  <a:gd name="T10" fmla="*/ 12 w 117"/>
                  <a:gd name="T11" fmla="*/ 11 h 132"/>
                  <a:gd name="T12" fmla="*/ 18 w 117"/>
                  <a:gd name="T13" fmla="*/ 16 h 132"/>
                  <a:gd name="T14" fmla="*/ 23 w 117"/>
                  <a:gd name="T15" fmla="*/ 19 h 132"/>
                  <a:gd name="T16" fmla="*/ 28 w 117"/>
                  <a:gd name="T17" fmla="*/ 25 h 132"/>
                  <a:gd name="T18" fmla="*/ 32 w 117"/>
                  <a:gd name="T19" fmla="*/ 33 h 132"/>
                  <a:gd name="T20" fmla="*/ 33 w 117"/>
                  <a:gd name="T21" fmla="*/ 30 h 132"/>
                  <a:gd name="T22" fmla="*/ 32 w 117"/>
                  <a:gd name="T23" fmla="*/ 26 h 132"/>
                  <a:gd name="T24" fmla="*/ 30 w 117"/>
                  <a:gd name="T25" fmla="*/ 22 h 132"/>
                  <a:gd name="T26" fmla="*/ 28 w 117"/>
                  <a:gd name="T27" fmla="*/ 18 h 132"/>
                  <a:gd name="T28" fmla="*/ 25 w 117"/>
                  <a:gd name="T29" fmla="*/ 14 h 132"/>
                  <a:gd name="T30" fmla="*/ 22 w 117"/>
                  <a:gd name="T31" fmla="*/ 11 h 132"/>
                  <a:gd name="T32" fmla="*/ 19 w 117"/>
                  <a:gd name="T33" fmla="*/ 9 h 132"/>
                  <a:gd name="T34" fmla="*/ 17 w 117"/>
                  <a:gd name="T35" fmla="*/ 8 h 132"/>
                  <a:gd name="T36" fmla="*/ 19 w 117"/>
                  <a:gd name="T37" fmla="*/ 7 h 132"/>
                  <a:gd name="T38" fmla="*/ 22 w 117"/>
                  <a:gd name="T39" fmla="*/ 7 h 132"/>
                  <a:gd name="T40" fmla="*/ 25 w 117"/>
                  <a:gd name="T41" fmla="*/ 6 h 132"/>
                  <a:gd name="T42" fmla="*/ 28 w 117"/>
                  <a:gd name="T43" fmla="*/ 6 h 132"/>
                  <a:gd name="T44" fmla="*/ 29 w 117"/>
                  <a:gd name="T45" fmla="*/ 6 h 132"/>
                  <a:gd name="T46" fmla="*/ 30 w 117"/>
                  <a:gd name="T47" fmla="*/ 6 h 132"/>
                  <a:gd name="T48" fmla="*/ 32 w 117"/>
                  <a:gd name="T49" fmla="*/ 6 h 132"/>
                  <a:gd name="T50" fmla="*/ 32 w 117"/>
                  <a:gd name="T51" fmla="*/ 6 h 132"/>
                  <a:gd name="T52" fmla="*/ 20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8 w 29"/>
                  <a:gd name="T1" fmla="*/ 0 h 77"/>
                  <a:gd name="T2" fmla="*/ 7 w 29"/>
                  <a:gd name="T3" fmla="*/ 0 h 77"/>
                  <a:gd name="T4" fmla="*/ 5 w 29"/>
                  <a:gd name="T5" fmla="*/ 1 h 77"/>
                  <a:gd name="T6" fmla="*/ 3 w 29"/>
                  <a:gd name="T7" fmla="*/ 2 h 77"/>
                  <a:gd name="T8" fmla="*/ 1 w 29"/>
                  <a:gd name="T9" fmla="*/ 5 h 77"/>
                  <a:gd name="T10" fmla="*/ 1 w 29"/>
                  <a:gd name="T11" fmla="*/ 8 h 77"/>
                  <a:gd name="T12" fmla="*/ 0 w 29"/>
                  <a:gd name="T13" fmla="*/ 11 h 77"/>
                  <a:gd name="T14" fmla="*/ 1 w 29"/>
                  <a:gd name="T15" fmla="*/ 16 h 77"/>
                  <a:gd name="T16" fmla="*/ 3 w 29"/>
                  <a:gd name="T17" fmla="*/ 20 h 77"/>
                  <a:gd name="T18" fmla="*/ 4 w 29"/>
                  <a:gd name="T19" fmla="*/ 14 h 77"/>
                  <a:gd name="T20" fmla="*/ 5 w 29"/>
                  <a:gd name="T21" fmla="*/ 10 h 77"/>
                  <a:gd name="T22" fmla="*/ 7 w 29"/>
                  <a:gd name="T23" fmla="*/ 6 h 77"/>
                  <a:gd name="T24" fmla="*/ 8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3 w 207"/>
                    <a:gd name="T1" fmla="*/ 10 h 564"/>
                    <a:gd name="T2" fmla="*/ 1 w 207"/>
                    <a:gd name="T3" fmla="*/ 17 h 564"/>
                    <a:gd name="T4" fmla="*/ 1 w 207"/>
                    <a:gd name="T5" fmla="*/ 23 h 564"/>
                    <a:gd name="T6" fmla="*/ 0 w 207"/>
                    <a:gd name="T7" fmla="*/ 28 h 564"/>
                    <a:gd name="T8" fmla="*/ 0 w 207"/>
                    <a:gd name="T9" fmla="*/ 35 h 564"/>
                    <a:gd name="T10" fmla="*/ 1 w 207"/>
                    <a:gd name="T11" fmla="*/ 41 h 564"/>
                    <a:gd name="T12" fmla="*/ 1 w 207"/>
                    <a:gd name="T13" fmla="*/ 48 h 564"/>
                    <a:gd name="T14" fmla="*/ 4 w 207"/>
                    <a:gd name="T15" fmla="*/ 57 h 564"/>
                    <a:gd name="T16" fmla="*/ 7 w 207"/>
                    <a:gd name="T17" fmla="*/ 66 h 564"/>
                    <a:gd name="T18" fmla="*/ 10 w 207"/>
                    <a:gd name="T19" fmla="*/ 75 h 564"/>
                    <a:gd name="T20" fmla="*/ 14 w 207"/>
                    <a:gd name="T21" fmla="*/ 83 h 564"/>
                    <a:gd name="T22" fmla="*/ 19 w 207"/>
                    <a:gd name="T23" fmla="*/ 93 h 564"/>
                    <a:gd name="T24" fmla="*/ 24 w 207"/>
                    <a:gd name="T25" fmla="*/ 102 h 564"/>
                    <a:gd name="T26" fmla="*/ 30 w 207"/>
                    <a:gd name="T27" fmla="*/ 111 h 564"/>
                    <a:gd name="T28" fmla="*/ 36 w 207"/>
                    <a:gd name="T29" fmla="*/ 118 h 564"/>
                    <a:gd name="T30" fmla="*/ 41 w 207"/>
                    <a:gd name="T31" fmla="*/ 124 h 564"/>
                    <a:gd name="T32" fmla="*/ 47 w 207"/>
                    <a:gd name="T33" fmla="*/ 129 h 564"/>
                    <a:gd name="T34" fmla="*/ 37 w 207"/>
                    <a:gd name="T35" fmla="*/ 114 h 564"/>
                    <a:gd name="T36" fmla="*/ 29 w 207"/>
                    <a:gd name="T37" fmla="*/ 102 h 564"/>
                    <a:gd name="T38" fmla="*/ 23 w 207"/>
                    <a:gd name="T39" fmla="*/ 93 h 564"/>
                    <a:gd name="T40" fmla="*/ 19 w 207"/>
                    <a:gd name="T41" fmla="*/ 84 h 564"/>
                    <a:gd name="T42" fmla="*/ 17 w 207"/>
                    <a:gd name="T43" fmla="*/ 77 h 564"/>
                    <a:gd name="T44" fmla="*/ 15 w 207"/>
                    <a:gd name="T45" fmla="*/ 71 h 564"/>
                    <a:gd name="T46" fmla="*/ 15 w 207"/>
                    <a:gd name="T47" fmla="*/ 65 h 564"/>
                    <a:gd name="T48" fmla="*/ 13 w 207"/>
                    <a:gd name="T49" fmla="*/ 59 h 564"/>
                    <a:gd name="T50" fmla="*/ 10 w 207"/>
                    <a:gd name="T51" fmla="*/ 47 h 564"/>
                    <a:gd name="T52" fmla="*/ 9 w 207"/>
                    <a:gd name="T53" fmla="*/ 32 h 564"/>
                    <a:gd name="T54" fmla="*/ 10 w 207"/>
                    <a:gd name="T55" fmla="*/ 16 h 564"/>
                    <a:gd name="T56" fmla="*/ 12 w 207"/>
                    <a:gd name="T57" fmla="*/ 0 h 564"/>
                    <a:gd name="T58" fmla="*/ 3 w 207"/>
                    <a:gd name="T59" fmla="*/ 1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6699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4 h 232"/>
                    <a:gd name="T2" fmla="*/ 4 w 47"/>
                    <a:gd name="T3" fmla="*/ 12 h 232"/>
                    <a:gd name="T4" fmla="*/ 6 w 47"/>
                    <a:gd name="T5" fmla="*/ 23 h 232"/>
                    <a:gd name="T6" fmla="*/ 6 w 47"/>
                    <a:gd name="T7" fmla="*/ 36 h 232"/>
                    <a:gd name="T8" fmla="*/ 4 w 47"/>
                    <a:gd name="T9" fmla="*/ 52 h 232"/>
                    <a:gd name="T10" fmla="*/ 11 w 47"/>
                    <a:gd name="T11" fmla="*/ 49 h 232"/>
                    <a:gd name="T12" fmla="*/ 11 w 47"/>
                    <a:gd name="T13" fmla="*/ 41 h 232"/>
                    <a:gd name="T14" fmla="*/ 11 w 47"/>
                    <a:gd name="T15" fmla="*/ 32 h 232"/>
                    <a:gd name="T16" fmla="*/ 11 w 47"/>
                    <a:gd name="T17" fmla="*/ 23 h 232"/>
                    <a:gd name="T18" fmla="*/ 10 w 47"/>
                    <a:gd name="T19" fmla="*/ 16 h 232"/>
                    <a:gd name="T20" fmla="*/ 9 w 47"/>
                    <a:gd name="T21" fmla="*/ 12 h 232"/>
                    <a:gd name="T22" fmla="*/ 7 w 47"/>
                    <a:gd name="T23" fmla="*/ 8 h 232"/>
                    <a:gd name="T24" fmla="*/ 6 w 47"/>
                    <a:gd name="T25" fmla="*/ 4 h 232"/>
                    <a:gd name="T26" fmla="*/ 3 w 47"/>
                    <a:gd name="T27" fmla="*/ 0 h 232"/>
                    <a:gd name="T28" fmla="*/ 0 w 47"/>
                    <a:gd name="T29" fmla="*/ 4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6699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>
                    <a:gd name="T0" fmla="*/ 19 w 87"/>
                    <a:gd name="T1" fmla="*/ 5 h 40"/>
                    <a:gd name="T2" fmla="*/ 18 w 87"/>
                    <a:gd name="T3" fmla="*/ 3 h 40"/>
                    <a:gd name="T4" fmla="*/ 15 w 87"/>
                    <a:gd name="T5" fmla="*/ 2 h 40"/>
                    <a:gd name="T6" fmla="*/ 13 w 87"/>
                    <a:gd name="T7" fmla="*/ 1 h 40"/>
                    <a:gd name="T8" fmla="*/ 10 w 87"/>
                    <a:gd name="T9" fmla="*/ 1 h 40"/>
                    <a:gd name="T10" fmla="*/ 8 w 87"/>
                    <a:gd name="T11" fmla="*/ 1 h 40"/>
                    <a:gd name="T12" fmla="*/ 6 w 87"/>
                    <a:gd name="T13" fmla="*/ 1 h 40"/>
                    <a:gd name="T14" fmla="*/ 3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3 w 87"/>
                    <a:gd name="T21" fmla="*/ 2 h 40"/>
                    <a:gd name="T22" fmla="*/ 5 w 87"/>
                    <a:gd name="T23" fmla="*/ 3 h 40"/>
                    <a:gd name="T24" fmla="*/ 8 w 87"/>
                    <a:gd name="T25" fmla="*/ 3 h 40"/>
                    <a:gd name="T26" fmla="*/ 10 w 87"/>
                    <a:gd name="T27" fmla="*/ 5 h 40"/>
                    <a:gd name="T28" fmla="*/ 12 w 87"/>
                    <a:gd name="T29" fmla="*/ 5 h 40"/>
                    <a:gd name="T30" fmla="*/ 14 w 87"/>
                    <a:gd name="T31" fmla="*/ 7 h 40"/>
                    <a:gd name="T32" fmla="*/ 17 w 87"/>
                    <a:gd name="T33" fmla="*/ 8 h 40"/>
                    <a:gd name="T34" fmla="*/ 19 w 87"/>
                    <a:gd name="T35" fmla="*/ 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6699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6699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40 w 109"/>
                <a:gd name="T5" fmla="*/ 5 h 156"/>
                <a:gd name="T6" fmla="*/ 79 w 109"/>
                <a:gd name="T7" fmla="*/ 16 h 156"/>
                <a:gd name="T8" fmla="*/ 125 w 109"/>
                <a:gd name="T9" fmla="*/ 32 h 156"/>
                <a:gd name="T10" fmla="*/ 167 w 109"/>
                <a:gd name="T11" fmla="*/ 58 h 156"/>
                <a:gd name="T12" fmla="*/ 206 w 109"/>
                <a:gd name="T13" fmla="*/ 93 h 156"/>
                <a:gd name="T14" fmla="*/ 230 w 109"/>
                <a:gd name="T15" fmla="*/ 142 h 156"/>
                <a:gd name="T16" fmla="*/ 235 w 109"/>
                <a:gd name="T17" fmla="*/ 206 h 156"/>
                <a:gd name="T18" fmla="*/ 225 w 109"/>
                <a:gd name="T19" fmla="*/ 206 h 156"/>
                <a:gd name="T20" fmla="*/ 213 w 109"/>
                <a:gd name="T21" fmla="*/ 206 h 156"/>
                <a:gd name="T22" fmla="*/ 201 w 109"/>
                <a:gd name="T23" fmla="*/ 206 h 156"/>
                <a:gd name="T24" fmla="*/ 186 w 109"/>
                <a:gd name="T25" fmla="*/ 202 h 156"/>
                <a:gd name="T26" fmla="*/ 174 w 109"/>
                <a:gd name="T27" fmla="*/ 201 h 156"/>
                <a:gd name="T28" fmla="*/ 160 w 109"/>
                <a:gd name="T29" fmla="*/ 197 h 156"/>
                <a:gd name="T30" fmla="*/ 142 w 109"/>
                <a:gd name="T31" fmla="*/ 191 h 156"/>
                <a:gd name="T32" fmla="*/ 125 w 109"/>
                <a:gd name="T33" fmla="*/ 183 h 156"/>
                <a:gd name="T34" fmla="*/ 114 w 109"/>
                <a:gd name="T35" fmla="*/ 166 h 156"/>
                <a:gd name="T36" fmla="*/ 114 w 109"/>
                <a:gd name="T37" fmla="*/ 146 h 156"/>
                <a:gd name="T38" fmla="*/ 120 w 109"/>
                <a:gd name="T39" fmla="*/ 126 h 156"/>
                <a:gd name="T40" fmla="*/ 126 w 109"/>
                <a:gd name="T41" fmla="*/ 105 h 156"/>
                <a:gd name="T42" fmla="*/ 120 w 109"/>
                <a:gd name="T43" fmla="*/ 81 h 156"/>
                <a:gd name="T44" fmla="*/ 103 w 109"/>
                <a:gd name="T45" fmla="*/ 56 h 156"/>
                <a:gd name="T46" fmla="*/ 68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3 w 54"/>
                <a:gd name="T5" fmla="*/ 3 h 40"/>
                <a:gd name="T6" fmla="*/ 29 w 54"/>
                <a:gd name="T7" fmla="*/ 12 h 40"/>
                <a:gd name="T8" fmla="*/ 48 w 54"/>
                <a:gd name="T9" fmla="*/ 16 h 40"/>
                <a:gd name="T10" fmla="*/ 65 w 54"/>
                <a:gd name="T11" fmla="*/ 19 h 40"/>
                <a:gd name="T12" fmla="*/ 83 w 54"/>
                <a:gd name="T13" fmla="*/ 22 h 40"/>
                <a:gd name="T14" fmla="*/ 101 w 54"/>
                <a:gd name="T15" fmla="*/ 24 h 40"/>
                <a:gd name="T16" fmla="*/ 121 w 54"/>
                <a:gd name="T17" fmla="*/ 20 h 40"/>
                <a:gd name="T18" fmla="*/ 119 w 54"/>
                <a:gd name="T19" fmla="*/ 33 h 40"/>
                <a:gd name="T20" fmla="*/ 112 w 54"/>
                <a:gd name="T21" fmla="*/ 44 h 40"/>
                <a:gd name="T22" fmla="*/ 99 w 54"/>
                <a:gd name="T23" fmla="*/ 51 h 40"/>
                <a:gd name="T24" fmla="*/ 82 w 54"/>
                <a:gd name="T25" fmla="*/ 53 h 40"/>
                <a:gd name="T26" fmla="*/ 62 w 54"/>
                <a:gd name="T27" fmla="*/ 52 h 40"/>
                <a:gd name="T28" fmla="*/ 42 w 54"/>
                <a:gd name="T29" fmla="*/ 43 h 40"/>
                <a:gd name="T30" fmla="*/ 22 w 54"/>
                <a:gd name="T31" fmla="*/ 2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9 h 237"/>
                <a:gd name="T4" fmla="*/ 9 w 257"/>
                <a:gd name="T5" fmla="*/ 58 h 237"/>
                <a:gd name="T6" fmla="*/ 20 w 257"/>
                <a:gd name="T7" fmla="*/ 87 h 237"/>
                <a:gd name="T8" fmla="*/ 36 w 257"/>
                <a:gd name="T9" fmla="*/ 112 h 237"/>
                <a:gd name="T10" fmla="*/ 58 w 257"/>
                <a:gd name="T11" fmla="*/ 135 h 237"/>
                <a:gd name="T12" fmla="*/ 86 w 257"/>
                <a:gd name="T13" fmla="*/ 161 h 237"/>
                <a:gd name="T14" fmla="*/ 122 w 257"/>
                <a:gd name="T15" fmla="*/ 184 h 237"/>
                <a:gd name="T16" fmla="*/ 163 w 257"/>
                <a:gd name="T17" fmla="*/ 203 h 237"/>
                <a:gd name="T18" fmla="*/ 216 w 257"/>
                <a:gd name="T19" fmla="*/ 222 h 237"/>
                <a:gd name="T20" fmla="*/ 276 w 257"/>
                <a:gd name="T21" fmla="*/ 237 h 237"/>
                <a:gd name="T22" fmla="*/ 340 w 257"/>
                <a:gd name="T23" fmla="*/ 250 h 237"/>
                <a:gd name="T24" fmla="*/ 419 w 257"/>
                <a:gd name="T25" fmla="*/ 261 h 237"/>
                <a:gd name="T26" fmla="*/ 505 w 257"/>
                <a:gd name="T27" fmla="*/ 267 h 237"/>
                <a:gd name="T28" fmla="*/ 604 w 257"/>
                <a:gd name="T29" fmla="*/ 271 h 237"/>
                <a:gd name="T30" fmla="*/ 705 w 257"/>
                <a:gd name="T31" fmla="*/ 270 h 237"/>
                <a:gd name="T32" fmla="*/ 825 w 257"/>
                <a:gd name="T33" fmla="*/ 265 h 237"/>
                <a:gd name="T34" fmla="*/ 720 w 257"/>
                <a:gd name="T35" fmla="*/ 259 h 237"/>
                <a:gd name="T36" fmla="*/ 625 w 257"/>
                <a:gd name="T37" fmla="*/ 251 h 237"/>
                <a:gd name="T38" fmla="*/ 546 w 257"/>
                <a:gd name="T39" fmla="*/ 242 h 237"/>
                <a:gd name="T40" fmla="*/ 475 w 257"/>
                <a:gd name="T41" fmla="*/ 233 h 237"/>
                <a:gd name="T42" fmla="*/ 411 w 257"/>
                <a:gd name="T43" fmla="*/ 221 h 237"/>
                <a:gd name="T44" fmla="*/ 360 w 257"/>
                <a:gd name="T45" fmla="*/ 208 h 237"/>
                <a:gd name="T46" fmla="*/ 312 w 257"/>
                <a:gd name="T47" fmla="*/ 193 h 237"/>
                <a:gd name="T48" fmla="*/ 269 w 257"/>
                <a:gd name="T49" fmla="*/ 177 h 237"/>
                <a:gd name="T50" fmla="*/ 229 w 257"/>
                <a:gd name="T51" fmla="*/ 161 h 237"/>
                <a:gd name="T52" fmla="*/ 197 w 257"/>
                <a:gd name="T53" fmla="*/ 142 h 237"/>
                <a:gd name="T54" fmla="*/ 169 w 257"/>
                <a:gd name="T55" fmla="*/ 123 h 237"/>
                <a:gd name="T56" fmla="*/ 139 w 257"/>
                <a:gd name="T57" fmla="*/ 100 h 237"/>
                <a:gd name="T58" fmla="*/ 106 w 257"/>
                <a:gd name="T59" fmla="*/ 78 h 237"/>
                <a:gd name="T60" fmla="*/ 74 w 257"/>
                <a:gd name="T61" fmla="*/ 55 h 237"/>
                <a:gd name="T62" fmla="*/ 37 w 257"/>
                <a:gd name="T63" fmla="*/ 2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9 h 110"/>
                <a:gd name="T4" fmla="*/ 396 w 124"/>
                <a:gd name="T5" fmla="*/ 128 h 110"/>
                <a:gd name="T6" fmla="*/ 352 w 124"/>
                <a:gd name="T7" fmla="*/ 125 h 110"/>
                <a:gd name="T8" fmla="*/ 294 w 124"/>
                <a:gd name="T9" fmla="*/ 121 h 110"/>
                <a:gd name="T10" fmla="*/ 225 w 124"/>
                <a:gd name="T11" fmla="*/ 119 h 110"/>
                <a:gd name="T12" fmla="*/ 148 w 124"/>
                <a:gd name="T13" fmla="*/ 116 h 110"/>
                <a:gd name="T14" fmla="*/ 84 w 124"/>
                <a:gd name="T15" fmla="*/ 117 h 110"/>
                <a:gd name="T16" fmla="*/ 30 w 124"/>
                <a:gd name="T17" fmla="*/ 122 h 110"/>
                <a:gd name="T18" fmla="*/ 0 w 124"/>
                <a:gd name="T19" fmla="*/ 131 h 110"/>
                <a:gd name="T20" fmla="*/ 12 w 124"/>
                <a:gd name="T21" fmla="*/ 117 h 110"/>
                <a:gd name="T22" fmla="*/ 27 w 124"/>
                <a:gd name="T23" fmla="*/ 106 h 110"/>
                <a:gd name="T24" fmla="*/ 54 w 124"/>
                <a:gd name="T25" fmla="*/ 98 h 110"/>
                <a:gd name="T26" fmla="*/ 84 w 124"/>
                <a:gd name="T27" fmla="*/ 91 h 110"/>
                <a:gd name="T28" fmla="*/ 119 w 124"/>
                <a:gd name="T29" fmla="*/ 86 h 110"/>
                <a:gd name="T30" fmla="*/ 154 w 124"/>
                <a:gd name="T31" fmla="*/ 85 h 110"/>
                <a:gd name="T32" fmla="*/ 193 w 124"/>
                <a:gd name="T33" fmla="*/ 85 h 110"/>
                <a:gd name="T34" fmla="*/ 237 w 124"/>
                <a:gd name="T35" fmla="*/ 89 h 110"/>
                <a:gd name="T36" fmla="*/ 240 w 124"/>
                <a:gd name="T37" fmla="*/ 85 h 110"/>
                <a:gd name="T38" fmla="*/ 230 w 124"/>
                <a:gd name="T39" fmla="*/ 68 h 110"/>
                <a:gd name="T40" fmla="*/ 220 w 124"/>
                <a:gd name="T41" fmla="*/ 46 h 110"/>
                <a:gd name="T42" fmla="*/ 215 w 124"/>
                <a:gd name="T43" fmla="*/ 35 h 110"/>
                <a:gd name="T44" fmla="*/ 207 w 124"/>
                <a:gd name="T45" fmla="*/ 35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92 w 109"/>
                <a:gd name="T9" fmla="*/ 28 h 156"/>
                <a:gd name="T10" fmla="*/ 259 w 109"/>
                <a:gd name="T11" fmla="*/ 48 h 156"/>
                <a:gd name="T12" fmla="*/ 317 w 109"/>
                <a:gd name="T13" fmla="*/ 79 h 156"/>
                <a:gd name="T14" fmla="*/ 353 w 109"/>
                <a:gd name="T15" fmla="*/ 120 h 156"/>
                <a:gd name="T16" fmla="*/ 360 w 109"/>
                <a:gd name="T17" fmla="*/ 172 h 156"/>
                <a:gd name="T18" fmla="*/ 349 w 109"/>
                <a:gd name="T19" fmla="*/ 172 h 156"/>
                <a:gd name="T20" fmla="*/ 329 w 109"/>
                <a:gd name="T21" fmla="*/ 172 h 156"/>
                <a:gd name="T22" fmla="*/ 307 w 109"/>
                <a:gd name="T23" fmla="*/ 172 h 156"/>
                <a:gd name="T24" fmla="*/ 287 w 109"/>
                <a:gd name="T25" fmla="*/ 170 h 156"/>
                <a:gd name="T26" fmla="*/ 267 w 109"/>
                <a:gd name="T27" fmla="*/ 169 h 156"/>
                <a:gd name="T28" fmla="*/ 245 w 109"/>
                <a:gd name="T29" fmla="*/ 166 h 156"/>
                <a:gd name="T30" fmla="*/ 218 w 109"/>
                <a:gd name="T31" fmla="*/ 161 h 156"/>
                <a:gd name="T32" fmla="*/ 192 w 109"/>
                <a:gd name="T33" fmla="*/ 155 h 156"/>
                <a:gd name="T34" fmla="*/ 174 w 109"/>
                <a:gd name="T35" fmla="*/ 138 h 156"/>
                <a:gd name="T36" fmla="*/ 174 w 109"/>
                <a:gd name="T37" fmla="*/ 123 h 156"/>
                <a:gd name="T38" fmla="*/ 186 w 109"/>
                <a:gd name="T39" fmla="*/ 107 h 156"/>
                <a:gd name="T40" fmla="*/ 197 w 109"/>
                <a:gd name="T41" fmla="*/ 88 h 156"/>
                <a:gd name="T42" fmla="*/ 186 w 109"/>
                <a:gd name="T43" fmla="*/ 70 h 156"/>
                <a:gd name="T44" fmla="*/ 160 w 109"/>
                <a:gd name="T45" fmla="*/ 47 h 156"/>
                <a:gd name="T46" fmla="*/ 104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4 w 46"/>
                <a:gd name="T1" fmla="*/ 0 h 94"/>
                <a:gd name="T2" fmla="*/ 66 w 46"/>
                <a:gd name="T3" fmla="*/ 42 h 94"/>
                <a:gd name="T4" fmla="*/ 49 w 46"/>
                <a:gd name="T5" fmla="*/ 70 h 94"/>
                <a:gd name="T6" fmla="*/ 36 w 46"/>
                <a:gd name="T7" fmla="*/ 91 h 94"/>
                <a:gd name="T8" fmla="*/ 0 w 46"/>
                <a:gd name="T9" fmla="*/ 106 h 94"/>
                <a:gd name="T10" fmla="*/ 40 w 46"/>
                <a:gd name="T11" fmla="*/ 100 h 94"/>
                <a:gd name="T12" fmla="*/ 77 w 46"/>
                <a:gd name="T13" fmla="*/ 92 h 94"/>
                <a:gd name="T14" fmla="*/ 105 w 46"/>
                <a:gd name="T15" fmla="*/ 77 h 94"/>
                <a:gd name="T16" fmla="*/ 132 w 46"/>
                <a:gd name="T17" fmla="*/ 65 h 94"/>
                <a:gd name="T18" fmla="*/ 150 w 46"/>
                <a:gd name="T19" fmla="*/ 49 h 94"/>
                <a:gd name="T20" fmla="*/ 152 w 46"/>
                <a:gd name="T21" fmla="*/ 34 h 94"/>
                <a:gd name="T22" fmla="*/ 140 w 46"/>
                <a:gd name="T23" fmla="*/ 15 h 94"/>
                <a:gd name="T24" fmla="*/ 10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1 w 54"/>
                <a:gd name="T7" fmla="*/ 8 h 40"/>
                <a:gd name="T8" fmla="*/ 65 w 54"/>
                <a:gd name="T9" fmla="*/ 12 h 40"/>
                <a:gd name="T10" fmla="*/ 92 w 54"/>
                <a:gd name="T11" fmla="*/ 15 h 40"/>
                <a:gd name="T12" fmla="*/ 121 w 54"/>
                <a:gd name="T13" fmla="*/ 17 h 40"/>
                <a:gd name="T14" fmla="*/ 144 w 54"/>
                <a:gd name="T15" fmla="*/ 18 h 40"/>
                <a:gd name="T16" fmla="*/ 171 w 54"/>
                <a:gd name="T17" fmla="*/ 16 h 40"/>
                <a:gd name="T18" fmla="*/ 169 w 54"/>
                <a:gd name="T19" fmla="*/ 29 h 40"/>
                <a:gd name="T20" fmla="*/ 159 w 54"/>
                <a:gd name="T21" fmla="*/ 37 h 40"/>
                <a:gd name="T22" fmla="*/ 140 w 54"/>
                <a:gd name="T23" fmla="*/ 42 h 40"/>
                <a:gd name="T24" fmla="*/ 116 w 54"/>
                <a:gd name="T25" fmla="*/ 44 h 40"/>
                <a:gd name="T26" fmla="*/ 87 w 54"/>
                <a:gd name="T27" fmla="*/ 43 h 40"/>
                <a:gd name="T28" fmla="*/ 59 w 54"/>
                <a:gd name="T29" fmla="*/ 36 h 40"/>
                <a:gd name="T30" fmla="*/ 31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4 w 596"/>
                <a:gd name="T1" fmla="*/ 416 h 666"/>
                <a:gd name="T2" fmla="*/ 20 w 596"/>
                <a:gd name="T3" fmla="*/ 384 h 666"/>
                <a:gd name="T4" fmla="*/ 0 w 596"/>
                <a:gd name="T5" fmla="*/ 325 h 666"/>
                <a:gd name="T6" fmla="*/ 12 w 596"/>
                <a:gd name="T7" fmla="*/ 250 h 666"/>
                <a:gd name="T8" fmla="*/ 84 w 596"/>
                <a:gd name="T9" fmla="*/ 171 h 666"/>
                <a:gd name="T10" fmla="*/ 228 w 596"/>
                <a:gd name="T11" fmla="*/ 96 h 666"/>
                <a:gd name="T12" fmla="*/ 471 w 596"/>
                <a:gd name="T13" fmla="*/ 35 h 666"/>
                <a:gd name="T14" fmla="*/ 817 w 596"/>
                <a:gd name="T15" fmla="*/ 2 h 666"/>
                <a:gd name="T16" fmla="*/ 1260 w 596"/>
                <a:gd name="T17" fmla="*/ 9 h 666"/>
                <a:gd name="T18" fmla="*/ 1603 w 596"/>
                <a:gd name="T19" fmla="*/ 76 h 666"/>
                <a:gd name="T20" fmla="*/ 1835 w 596"/>
                <a:gd name="T21" fmla="*/ 185 h 666"/>
                <a:gd name="T22" fmla="*/ 1956 w 596"/>
                <a:gd name="T23" fmla="*/ 320 h 666"/>
                <a:gd name="T24" fmla="*/ 1971 w 596"/>
                <a:gd name="T25" fmla="*/ 460 h 666"/>
                <a:gd name="T26" fmla="*/ 1876 w 596"/>
                <a:gd name="T27" fmla="*/ 591 h 666"/>
                <a:gd name="T28" fmla="*/ 1679 w 596"/>
                <a:gd name="T29" fmla="*/ 692 h 666"/>
                <a:gd name="T30" fmla="*/ 1381 w 596"/>
                <a:gd name="T31" fmla="*/ 747 h 666"/>
                <a:gd name="T32" fmla="*/ 1288 w 596"/>
                <a:gd name="T33" fmla="*/ 742 h 666"/>
                <a:gd name="T34" fmla="*/ 1461 w 596"/>
                <a:gd name="T35" fmla="*/ 695 h 666"/>
                <a:gd name="T36" fmla="*/ 1596 w 596"/>
                <a:gd name="T37" fmla="*/ 612 h 666"/>
                <a:gd name="T38" fmla="*/ 1688 w 596"/>
                <a:gd name="T39" fmla="*/ 511 h 666"/>
                <a:gd name="T40" fmla="*/ 1721 w 596"/>
                <a:gd name="T41" fmla="*/ 400 h 666"/>
                <a:gd name="T42" fmla="*/ 1701 w 596"/>
                <a:gd name="T43" fmla="*/ 290 h 666"/>
                <a:gd name="T44" fmla="*/ 1605 w 596"/>
                <a:gd name="T45" fmla="*/ 196 h 666"/>
                <a:gd name="T46" fmla="*/ 1434 w 596"/>
                <a:gd name="T47" fmla="*/ 126 h 666"/>
                <a:gd name="T48" fmla="*/ 1130 w 596"/>
                <a:gd name="T49" fmla="*/ 83 h 666"/>
                <a:gd name="T50" fmla="*/ 815 w 596"/>
                <a:gd name="T51" fmla="*/ 69 h 666"/>
                <a:gd name="T52" fmla="*/ 577 w 596"/>
                <a:gd name="T53" fmla="*/ 79 h 666"/>
                <a:gd name="T54" fmla="*/ 401 w 596"/>
                <a:gd name="T55" fmla="*/ 113 h 666"/>
                <a:gd name="T56" fmla="*/ 277 w 596"/>
                <a:gd name="T57" fmla="*/ 168 h 666"/>
                <a:gd name="T58" fmla="*/ 189 w 596"/>
                <a:gd name="T59" fmla="*/ 232 h 666"/>
                <a:gd name="T60" fmla="*/ 132 w 596"/>
                <a:gd name="T61" fmla="*/ 306 h 666"/>
                <a:gd name="T62" fmla="*/ 93 w 596"/>
                <a:gd name="T63" fmla="*/ 38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66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03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03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403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403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266D0C-50AC-4A22-97B5-6C4463D66799}" type="slidenum">
              <a:rPr lang="en-US" alt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3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57401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Organic Chemistry #1</a:t>
            </a:r>
            <a:br>
              <a:rPr lang="en-US" dirty="0"/>
            </a:br>
            <a:r>
              <a:rPr lang="en-US" dirty="0"/>
              <a:t>Ch. 10 and 11- Part One </a:t>
            </a:r>
          </a:p>
        </p:txBody>
      </p:sp>
      <p:pic>
        <p:nvPicPr>
          <p:cNvPr id="18435" name="Picture 5" descr="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3276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food-fruits-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34290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hum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2dmethb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28600"/>
            <a:ext cx="1757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pharmaceutica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3401"/>
            <a:ext cx="20478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6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Learning Check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Complete the structure of the organic molecule by adding the correct number of hydrogen atoms.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800" b="1"/>
              <a:t>             H    H    H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800" b="1"/>
              <a:t>	          </a:t>
            </a:r>
            <a:r>
              <a:rPr lang="en-US" altLang="en-US" sz="2800" b="1">
                <a:cs typeface="Times New Roman" panose="02020603050405020304" pitchFamily="18" charset="0"/>
              </a:rPr>
              <a:t>|      |     |      </a:t>
            </a:r>
            <a:endParaRPr lang="en-US" altLang="en-US" sz="2800" b="1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800" b="1"/>
              <a:t>	   H</a:t>
            </a:r>
            <a:r>
              <a:rPr lang="en-US" altLang="en-US" sz="2800" b="1">
                <a:cs typeface="Times New Roman" panose="02020603050405020304" pitchFamily="18" charset="0"/>
              </a:rPr>
              <a:t>—</a:t>
            </a:r>
            <a:r>
              <a:rPr lang="en-US" altLang="en-US" sz="2800" b="1"/>
              <a:t>C</a:t>
            </a:r>
            <a:r>
              <a:rPr lang="en-US" altLang="en-US" sz="2800" b="1">
                <a:cs typeface="Times New Roman" panose="02020603050405020304" pitchFamily="18" charset="0"/>
              </a:rPr>
              <a:t>—C—C—H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800" b="1"/>
              <a:t>	          </a:t>
            </a:r>
            <a:r>
              <a:rPr lang="en-US" altLang="en-US" sz="2800" b="1">
                <a:cs typeface="Times New Roman" panose="02020603050405020304" pitchFamily="18" charset="0"/>
              </a:rPr>
              <a:t>|      |     |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800" b="1"/>
              <a:t>		    H    H    H</a:t>
            </a:r>
            <a:endParaRPr lang="en-US" altLang="en-US" b="1"/>
          </a:p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9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30B7-1534-4F97-8BCD-27A602E9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53" y="-358451"/>
            <a:ext cx="10991849" cy="1314450"/>
          </a:xfrm>
        </p:spPr>
        <p:txBody>
          <a:bodyPr/>
          <a:lstStyle/>
          <a:p>
            <a:r>
              <a:rPr lang="en-US" dirty="0"/>
              <a:t>Functional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7F555-120C-482A-9DE4-71AB38819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3052"/>
            <a:ext cx="10972800" cy="5519690"/>
          </a:xfrm>
        </p:spPr>
        <p:txBody>
          <a:bodyPr/>
          <a:lstStyle/>
          <a:p>
            <a:r>
              <a:rPr lang="en-US" u="sng" dirty="0"/>
              <a:t>Refer to the chart given in class</a:t>
            </a:r>
            <a:r>
              <a:rPr lang="en-US" dirty="0"/>
              <a:t>, as well as Ch 10, p. 313- 318 (only gives the 6 most common ones)</a:t>
            </a:r>
          </a:p>
          <a:p>
            <a:r>
              <a:rPr lang="en-US" dirty="0"/>
              <a:t>Functional groups are important: they are the units by which we divide organic compounds into Families of compounds. Families, with the same functional groups, will undergo the same type of chemical reactions</a:t>
            </a:r>
          </a:p>
          <a:p>
            <a:r>
              <a:rPr lang="en-US" dirty="0"/>
              <a:t>There will be a </a:t>
            </a:r>
            <a:r>
              <a:rPr lang="en-US" b="1" u="sng" dirty="0"/>
              <a:t>Quiz</a:t>
            </a:r>
            <a:r>
              <a:rPr lang="en-US" dirty="0"/>
              <a:t> on </a:t>
            </a:r>
            <a:r>
              <a:rPr lang="en-US" u="sng" dirty="0"/>
              <a:t>basic</a:t>
            </a:r>
            <a:r>
              <a:rPr lang="en-US" dirty="0"/>
              <a:t> identification of the groups and families this week (see Daily Agenda). Make sure you know the ones identified on the chart given in </a:t>
            </a:r>
            <a:r>
              <a:rPr lang="en-US"/>
              <a:t>class (*notecards </a:t>
            </a:r>
            <a:r>
              <a:rPr lang="en-US" dirty="0"/>
              <a:t>to study are suggested)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0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662" y="-417512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 11- Alkanes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892273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Saturated hydrocarbons (aka- aliphatic, because they resemble hydrocarbons found in lipids) that contain only carbon-carbon single bonds. Major sources: natural gas (Ex- methane), petroleum. </a:t>
            </a:r>
            <a:r>
              <a:rPr lang="en-US" altLang="en-US" sz="2400" u="sng" dirty="0"/>
              <a:t>HW- How is petroleum formed? Refined?</a:t>
            </a:r>
          </a:p>
          <a:p>
            <a:pPr eaLnBrk="1" hangingPunct="1"/>
            <a:r>
              <a:rPr lang="en-US" altLang="en-US" sz="2400" dirty="0"/>
              <a:t>General formula = C</a:t>
            </a:r>
            <a:r>
              <a:rPr lang="en-US" altLang="en-US" sz="2400" i="1" baseline="-25000" dirty="0"/>
              <a:t>n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2</a:t>
            </a:r>
            <a:r>
              <a:rPr lang="en-US" altLang="en-US" sz="2400" i="1" baseline="-25000" dirty="0"/>
              <a:t>n+2</a:t>
            </a:r>
            <a:r>
              <a:rPr lang="en-US" altLang="en-US" sz="2400" dirty="0"/>
              <a:t>	</a:t>
            </a:r>
          </a:p>
          <a:p>
            <a:pPr lvl="1" eaLnBrk="1" hangingPunct="1"/>
            <a:r>
              <a:rPr lang="en-US" altLang="en-US" sz="2400" i="1" dirty="0"/>
              <a:t>n = </a:t>
            </a:r>
            <a:r>
              <a:rPr lang="en-US" altLang="en-US" sz="2400" dirty="0"/>
              <a:t>number of carbons</a:t>
            </a:r>
            <a:r>
              <a:rPr lang="en-US" altLang="en-US" dirty="0"/>
              <a:t> 	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																																																																				</a:t>
            </a:r>
          </a:p>
        </p:txBody>
      </p:sp>
      <p:pic>
        <p:nvPicPr>
          <p:cNvPr id="29700" name="Picture 5" descr="gcsechem_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352800"/>
            <a:ext cx="417195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2004-12-oil-p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7600"/>
            <a:ext cx="31242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87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Properties and Uses of Alkanes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66913" y="1417638"/>
            <a:ext cx="5715000" cy="4906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Small number of carbons: 1 – 4 carbons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gases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Heating fuels: Ex- propane, butane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5 –12 carbons (pentane, hexane, </a:t>
            </a:r>
            <a:r>
              <a:rPr lang="en-US" altLang="en-US" sz="2800" dirty="0" err="1"/>
              <a:t>hept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oct</a:t>
            </a:r>
            <a:r>
              <a:rPr lang="en-US" altLang="en-US" sz="2800" dirty="0"/>
              <a:t>, non, </a:t>
            </a:r>
            <a:r>
              <a:rPr lang="en-US" altLang="en-US" sz="2800" dirty="0" err="1"/>
              <a:t>dec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etc</a:t>
            </a:r>
            <a:r>
              <a:rPr lang="en-US" altLang="en-US" sz="2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Gasoline- motor fuels and industrial solvents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12-16: Kerosene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15-20: Oils- Ex: fuel oil; lubricants (Ex- ‘Vaseline’); waxy solids: (Ex- plant wax; paraffin)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20+: asphalt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  <p:pic>
        <p:nvPicPr>
          <p:cNvPr id="30724" name="Picture 5" descr="12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2286000"/>
            <a:ext cx="30622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1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fld id="{6415C365-C188-4761-8EFA-6ADC4DAD39C4}" type="slidenum">
              <a:rPr lang="en-US" altLang="en-US" sz="1400">
                <a:solidFill>
                  <a:srgbClr val="000000"/>
                </a:solidFill>
              </a:rPr>
              <a:pPr eaLnBrk="1" hangingPunct="1"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Properties of Alkanes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987925"/>
          </a:xfrm>
        </p:spPr>
        <p:txBody>
          <a:bodyPr/>
          <a:lstStyle/>
          <a:p>
            <a:pPr marL="0" indent="0" algn="just" eaLnBrk="1" hangingPunct="1">
              <a:defRPr/>
            </a:pPr>
            <a:r>
              <a:rPr lang="en-US" sz="2800" dirty="0">
                <a:solidFill>
                  <a:srgbClr val="0000FF"/>
                </a:solidFill>
              </a:rPr>
              <a:t>Melting points and boiling points of straight chain alkanes increases with molecular size (density).	 	</a:t>
            </a:r>
          </a:p>
        </p:txBody>
      </p:sp>
      <p:graphicFrame>
        <p:nvGraphicFramePr>
          <p:cNvPr id="39943" name="Object 4"/>
          <p:cNvGraphicFramePr>
            <a:graphicFrameLocks noChangeAspect="1"/>
          </p:cNvGraphicFramePr>
          <p:nvPr/>
        </p:nvGraphicFramePr>
        <p:xfrm>
          <a:off x="2209800" y="2057401"/>
          <a:ext cx="7608888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Bitmap Image" r:id="rId4" imgW="7609524" imgH="4390476" progId="Paint.Picture">
                  <p:embed/>
                </p:oleObj>
              </mc:Choice>
              <mc:Fallback>
                <p:oleObj name="Bitmap Image" r:id="rId4" imgW="7609524" imgH="4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1"/>
                        <a:ext cx="7608888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79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Conformation of Alkanes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Because of the tetrahedral shape of carbon bonds, carbon bonds are in a zigzag pattern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Atoms can rotate around a single carbon-carbon bond</a:t>
            </a:r>
          </a:p>
          <a:p>
            <a:pPr lvl="1" eaLnBrk="1" hangingPunct="1"/>
            <a:r>
              <a:rPr lang="en-US" altLang="en-US" sz="2400"/>
              <a:t>Different arrangements that can occur because of this are called </a:t>
            </a:r>
            <a:r>
              <a:rPr lang="en-US" altLang="en-US" sz="2400">
                <a:solidFill>
                  <a:srgbClr val="FF9900"/>
                </a:solidFill>
              </a:rPr>
              <a:t>conformations</a:t>
            </a:r>
          </a:p>
        </p:txBody>
      </p:sp>
      <p:pic>
        <p:nvPicPr>
          <p:cNvPr id="31748" name="Picture 5" descr="pen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133601"/>
            <a:ext cx="2057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12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4191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85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Expanded and Condensed Formulas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en-US" sz="2800" u="sng" dirty="0"/>
              <a:t>Expanded structural formula </a:t>
            </a:r>
            <a:r>
              <a:rPr lang="en-US" altLang="en-US" sz="2800" dirty="0"/>
              <a:t>= all individual bonds (indicated  with dashes) and atoms are drawn (see p. 312)</a:t>
            </a:r>
          </a:p>
          <a:p>
            <a:pPr eaLnBrk="1" hangingPunct="1"/>
            <a:r>
              <a:rPr lang="en-US" altLang="en-US" sz="2800" u="sng" dirty="0"/>
              <a:t>Condensed structural formula </a:t>
            </a:r>
            <a:r>
              <a:rPr lang="en-US" altLang="en-US" sz="2800" dirty="0"/>
              <a:t>= each carbon atom is grouped with its bonded hydrogen atoms.  Subscripts are used to indicate number of H’s and bonds are indicated with dashes (p. 315)</a:t>
            </a:r>
          </a:p>
          <a:p>
            <a:pPr eaLnBrk="1" hangingPunct="1"/>
            <a:r>
              <a:rPr lang="en-US" altLang="en-US" sz="2800" u="sng" dirty="0"/>
              <a:t>Skeletal Formula </a:t>
            </a:r>
            <a:r>
              <a:rPr lang="en-US" altLang="en-US" sz="2800" dirty="0"/>
              <a:t>= only carbons and bonds(as dashes) are represented-  Hydrogens are implied</a:t>
            </a:r>
          </a:p>
        </p:txBody>
      </p:sp>
    </p:spTree>
    <p:extLst>
      <p:ext uri="{BB962C8B-B14F-4D97-AF65-F5344CB8AC3E}">
        <p14:creationId xmlns:p14="http://schemas.microsoft.com/office/powerpoint/2010/main" val="398353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Expanded and Condensed Formulas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Line-angle formulas = lines represent carbon-carbon bonds. No individual atom is indicated.  Hydrogens and Carbons are implied. (p. 325)</a:t>
            </a:r>
          </a:p>
          <a:p>
            <a:pPr eaLnBrk="1" hangingPunct="1"/>
            <a:r>
              <a:rPr lang="en-US" altLang="en-US" dirty="0"/>
              <a:t>Molecular Formula= Atoms are represented and subscripts are used to indicate the number of each atom.  No bonds are drawn.</a:t>
            </a:r>
          </a:p>
          <a:p>
            <a:pPr eaLnBrk="1" hangingPunct="1"/>
            <a:r>
              <a:rPr lang="en-US" altLang="en-US" dirty="0"/>
              <a:t>Geometric Formula= Similar to line angle formulas, but used for cyclic compounds. </a:t>
            </a:r>
          </a:p>
        </p:txBody>
      </p:sp>
    </p:spTree>
    <p:extLst>
      <p:ext uri="{BB962C8B-B14F-4D97-AF65-F5344CB8AC3E}">
        <p14:creationId xmlns:p14="http://schemas.microsoft.com/office/powerpoint/2010/main" val="393155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IUPAC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International Union of Pure and Applied Chemistry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Determined protocol for naming organic compounds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hlink"/>
                </a:solidFill>
              </a:rPr>
              <a:t>Pent</a:t>
            </a:r>
            <a:r>
              <a:rPr lang="en-US" altLang="en-US">
                <a:solidFill>
                  <a:srgbClr val="FF9900"/>
                </a:solidFill>
              </a:rPr>
              <a:t>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Prefix states number of carbons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hlink"/>
                </a:solidFill>
              </a:rPr>
              <a:t>Pent -</a:t>
            </a:r>
            <a:r>
              <a:rPr lang="en-US" altLang="en-US"/>
              <a:t> = five carbons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Suffix shows kind of compound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rgbClr val="FF9900"/>
                </a:solidFill>
              </a:rPr>
              <a:t>-ane</a:t>
            </a:r>
            <a:r>
              <a:rPr lang="en-US" altLang="en-US"/>
              <a:t> = alkane, only single carbon bonds</a:t>
            </a:r>
          </a:p>
        </p:txBody>
      </p:sp>
      <p:pic>
        <p:nvPicPr>
          <p:cNvPr id="35844" name="Picture 5" descr="pen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1"/>
            <a:ext cx="2133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72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914" y="152400"/>
            <a:ext cx="8243887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Prefixes (Table 11.2)</a:t>
            </a:r>
          </a:p>
        </p:txBody>
      </p:sp>
      <p:pic>
        <p:nvPicPr>
          <p:cNvPr id="36867" name="Picture 5" descr="12-T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5" r="53172"/>
          <a:stretch>
            <a:fillRect/>
          </a:stretch>
        </p:blipFill>
        <p:spPr bwMode="auto">
          <a:xfrm>
            <a:off x="2608264" y="990600"/>
            <a:ext cx="61547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11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is Organic chemistry?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7924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does organic mean to you?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name organic was given to molecules found in living organisms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Now, organic chemistry refers to the chemistry of carbon compounds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Carbon is important to life because of its ability to form an endless number of molecules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CH</a:t>
            </a:r>
            <a:r>
              <a:rPr lang="en-US" altLang="en-US" baseline="-25000"/>
              <a:t>4</a:t>
            </a:r>
            <a:r>
              <a:rPr lang="en-US" altLang="en-US"/>
              <a:t> – methane gas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Proteins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Cotton, wool, silk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CH</a:t>
            </a:r>
            <a:r>
              <a:rPr lang="en-US" altLang="en-US" baseline="-25000"/>
              <a:t>3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OH - Ethanol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19460" name="Picture 18" descr="1C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4038600" cy="2095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260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Cycloalkanes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8153400" cy="4530725"/>
          </a:xfrm>
        </p:spPr>
        <p:txBody>
          <a:bodyPr/>
          <a:lstStyle/>
          <a:p>
            <a:pPr eaLnBrk="1" hangingPunct="1"/>
            <a:r>
              <a:rPr lang="en-US" altLang="en-US" sz="2800"/>
              <a:t>Hydrocarbons do not need to be in a chain, they can also form circular structures</a:t>
            </a: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3124201"/>
          <a:ext cx="8477250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3" imgW="3142857" imgH="933580" progId="Paint.Picture">
                  <p:embed/>
                </p:oleObj>
              </mc:Choice>
              <mc:Fallback>
                <p:oleObj name="Bitmap Image" r:id="rId3" imgW="3142857" imgH="933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1"/>
                        <a:ext cx="8477250" cy="251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31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Cycloalkanes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idx="1"/>
          </p:nvPr>
        </p:nvSpPr>
        <p:spPr>
          <a:xfrm>
            <a:off x="1981200" y="1792288"/>
            <a:ext cx="8229600" cy="4456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Cycloalkanes: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Are rings of carbons that can be drawn as geometric figures.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Have a general formula of C</a:t>
            </a:r>
            <a:r>
              <a:rPr lang="en-US" altLang="en-US" sz="2800" b="1" baseline="-25000"/>
              <a:t>n</a:t>
            </a:r>
            <a:r>
              <a:rPr lang="en-US" altLang="en-US" sz="2800" b="1"/>
              <a:t>H</a:t>
            </a:r>
            <a:r>
              <a:rPr lang="en-US" altLang="en-US" sz="2800" b="1" baseline="-25000"/>
              <a:t>2n</a:t>
            </a:r>
            <a:r>
              <a:rPr lang="en-US" altLang="en-US" sz="2800" b="1"/>
              <a:t> or 2 H less than the alkane.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	propane  C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H</a:t>
            </a:r>
            <a:r>
              <a:rPr lang="en-US" altLang="en-US" sz="2800" b="1" baseline="-25000"/>
              <a:t>8</a:t>
            </a:r>
            <a:r>
              <a:rPr lang="en-US" altLang="en-US" sz="2800" b="1"/>
              <a:t> 		cyclopropane C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H</a:t>
            </a:r>
            <a:r>
              <a:rPr lang="en-US" altLang="en-US" sz="2800" b="1" baseline="-25000"/>
              <a:t>6</a:t>
            </a:r>
            <a:r>
              <a:rPr lang="en-US" altLang="en-US" sz="2800" b="1"/>
              <a:t>.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	butane    C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H</a:t>
            </a:r>
            <a:r>
              <a:rPr lang="en-US" altLang="en-US" sz="2800" b="1" baseline="-25000"/>
              <a:t>10</a:t>
            </a:r>
            <a:r>
              <a:rPr lang="en-US" altLang="en-US" sz="2800" b="1"/>
              <a:t> 		cyclobutane   C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H</a:t>
            </a:r>
            <a:r>
              <a:rPr lang="en-US" altLang="en-US" sz="2800" b="1" baseline="-25000"/>
              <a:t>8</a:t>
            </a:r>
            <a:r>
              <a:rPr lang="en-US" altLang="en-US" sz="2800" b="1"/>
              <a:t>.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Are named with the prefix </a:t>
            </a:r>
            <a:r>
              <a:rPr lang="en-US" altLang="en-US" sz="2800" b="1" i="1"/>
              <a:t>cyclo- </a:t>
            </a:r>
            <a:r>
              <a:rPr lang="en-US" altLang="en-US" sz="2800" b="1"/>
              <a:t>in front of the corresponding alkane name.</a:t>
            </a:r>
          </a:p>
        </p:txBody>
      </p:sp>
    </p:spTree>
    <p:extLst>
      <p:ext uri="{BB962C8B-B14F-4D97-AF65-F5344CB8AC3E}">
        <p14:creationId xmlns:p14="http://schemas.microsoft.com/office/powerpoint/2010/main" val="312713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Table 11.4</a:t>
            </a:r>
          </a:p>
        </p:txBody>
      </p:sp>
      <p:sp>
        <p:nvSpPr>
          <p:cNvPr id="4" name="Isosceles Triangle 3"/>
          <p:cNvSpPr/>
          <p:nvPr/>
        </p:nvSpPr>
        <p:spPr bwMode="auto">
          <a:xfrm>
            <a:off x="1981200" y="2514600"/>
            <a:ext cx="1295400" cy="10668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19600" y="2667000"/>
            <a:ext cx="10668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gular Pentagon 6"/>
          <p:cNvSpPr/>
          <p:nvPr/>
        </p:nvSpPr>
        <p:spPr bwMode="auto">
          <a:xfrm>
            <a:off x="6629400" y="2514600"/>
            <a:ext cx="1143000" cy="1143000"/>
          </a:xfrm>
          <a:prstGeom prst="pentagon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Hexagon 7"/>
          <p:cNvSpPr/>
          <p:nvPr/>
        </p:nvSpPr>
        <p:spPr bwMode="auto">
          <a:xfrm>
            <a:off x="8915400" y="2590800"/>
            <a:ext cx="1219200" cy="1066800"/>
          </a:xfrm>
          <a:prstGeom prst="hexagon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7" name="TextBox 8"/>
          <p:cNvSpPr txBox="1">
            <a:spLocks noChangeArrowheads="1"/>
          </p:cNvSpPr>
          <p:nvPr/>
        </p:nvSpPr>
        <p:spPr bwMode="auto">
          <a:xfrm>
            <a:off x="1676401" y="4038601"/>
            <a:ext cx="1909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Cyclopropane</a:t>
            </a:r>
          </a:p>
        </p:txBody>
      </p:sp>
      <p:sp>
        <p:nvSpPr>
          <p:cNvPr id="40968" name="TextBox 9"/>
          <p:cNvSpPr txBox="1">
            <a:spLocks noChangeArrowheads="1"/>
          </p:cNvSpPr>
          <p:nvPr/>
        </p:nvSpPr>
        <p:spPr bwMode="auto">
          <a:xfrm>
            <a:off x="8763001" y="4038601"/>
            <a:ext cx="1789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Cyclohexane</a:t>
            </a:r>
          </a:p>
        </p:txBody>
      </p:sp>
      <p:sp>
        <p:nvSpPr>
          <p:cNvPr id="40969" name="TextBox 10"/>
          <p:cNvSpPr txBox="1">
            <a:spLocks noChangeArrowheads="1"/>
          </p:cNvSpPr>
          <p:nvPr/>
        </p:nvSpPr>
        <p:spPr bwMode="auto">
          <a:xfrm>
            <a:off x="6324600" y="4038601"/>
            <a:ext cx="1874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Cyclopentane</a:t>
            </a:r>
          </a:p>
        </p:txBody>
      </p:sp>
      <p:sp>
        <p:nvSpPr>
          <p:cNvPr id="40970" name="TextBox 11"/>
          <p:cNvSpPr txBox="1">
            <a:spLocks noChangeArrowheads="1"/>
          </p:cNvSpPr>
          <p:nvPr/>
        </p:nvSpPr>
        <p:spPr bwMode="auto">
          <a:xfrm>
            <a:off x="4114801" y="4038601"/>
            <a:ext cx="173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Cyclobutane</a:t>
            </a:r>
          </a:p>
        </p:txBody>
      </p:sp>
      <p:sp>
        <p:nvSpPr>
          <p:cNvPr id="40971" name="TextBox 12"/>
          <p:cNvSpPr txBox="1">
            <a:spLocks noChangeArrowheads="1"/>
          </p:cNvSpPr>
          <p:nvPr/>
        </p:nvSpPr>
        <p:spPr bwMode="auto">
          <a:xfrm>
            <a:off x="2438401" y="1600201"/>
            <a:ext cx="7758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LINE BOND FORMULAS FOR SOME CYCLOALKANES</a:t>
            </a:r>
          </a:p>
        </p:txBody>
      </p:sp>
      <p:sp>
        <p:nvSpPr>
          <p:cNvPr id="40972" name="TextBox 13"/>
          <p:cNvSpPr txBox="1">
            <a:spLocks noChangeArrowheads="1"/>
          </p:cNvSpPr>
          <p:nvPr/>
        </p:nvSpPr>
        <p:spPr bwMode="auto">
          <a:xfrm>
            <a:off x="2209801" y="4800601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aseline="-25000">
                <a:solidFill>
                  <a:srgbClr val="006699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solidFill>
                  <a:srgbClr val="006699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0973" name="TextBox 14"/>
          <p:cNvSpPr txBox="1">
            <a:spLocks noChangeArrowheads="1"/>
          </p:cNvSpPr>
          <p:nvPr/>
        </p:nvSpPr>
        <p:spPr bwMode="auto">
          <a:xfrm>
            <a:off x="4495801" y="4800601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aseline="-25000">
                <a:solidFill>
                  <a:srgbClr val="006699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solidFill>
                  <a:srgbClr val="006699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0974" name="TextBox 15"/>
          <p:cNvSpPr txBox="1">
            <a:spLocks noChangeArrowheads="1"/>
          </p:cNvSpPr>
          <p:nvPr/>
        </p:nvSpPr>
        <p:spPr bwMode="auto">
          <a:xfrm>
            <a:off x="6878638" y="4800601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aseline="-25000">
                <a:solidFill>
                  <a:srgbClr val="006699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solidFill>
                  <a:srgbClr val="006699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0975" name="TextBox 16"/>
          <p:cNvSpPr txBox="1">
            <a:spLocks noChangeArrowheads="1"/>
          </p:cNvSpPr>
          <p:nvPr/>
        </p:nvSpPr>
        <p:spPr bwMode="auto">
          <a:xfrm>
            <a:off x="9240838" y="4800601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aseline="-25000">
                <a:solidFill>
                  <a:srgbClr val="006699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400">
                <a:solidFill>
                  <a:srgbClr val="006699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solidFill>
                  <a:srgbClr val="006699"/>
                </a:solidFill>
                <a:latin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070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Naming Alkanes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Molecular formulas do not tell us the structure</a:t>
            </a:r>
          </a:p>
          <a:p>
            <a:pPr lvl="1" eaLnBrk="1" hangingPunct="1"/>
            <a:r>
              <a:rPr lang="en-US" altLang="en-US" sz="2400"/>
              <a:t>constitutional isomers</a:t>
            </a:r>
          </a:p>
          <a:p>
            <a:pPr eaLnBrk="1" hangingPunct="1"/>
            <a:r>
              <a:rPr lang="en-US" altLang="en-US" sz="2800"/>
              <a:t>Carbon compounds can be </a:t>
            </a:r>
            <a:r>
              <a:rPr lang="en-US" altLang="en-US" sz="2800">
                <a:solidFill>
                  <a:srgbClr val="FF9900"/>
                </a:solidFill>
              </a:rPr>
              <a:t>continuous-chain </a:t>
            </a:r>
            <a:r>
              <a:rPr lang="en-US" altLang="en-US" sz="2800"/>
              <a:t>or </a:t>
            </a:r>
            <a:r>
              <a:rPr lang="en-US" altLang="en-US" sz="2800">
                <a:solidFill>
                  <a:schemeClr val="hlink"/>
                </a:solidFill>
              </a:rPr>
              <a:t>branched-chained</a:t>
            </a:r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pic>
        <p:nvPicPr>
          <p:cNvPr id="41988" name="Picture 5" descr="12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581401"/>
            <a:ext cx="37528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7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Substituents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Substituents are groups of atoms that replace a hydrogen on a carbon chain</a:t>
            </a:r>
          </a:p>
          <a:p>
            <a:pPr eaLnBrk="1" hangingPunct="1"/>
            <a:r>
              <a:rPr lang="en-US" altLang="en-US"/>
              <a:t>If the substituent is a hydrocarbon, it is called an </a:t>
            </a:r>
            <a:r>
              <a:rPr lang="en-US" altLang="en-US" i="1"/>
              <a:t>alkyl</a:t>
            </a:r>
            <a:r>
              <a:rPr lang="en-US" altLang="en-US"/>
              <a:t> group</a:t>
            </a:r>
          </a:p>
          <a:p>
            <a:pPr lvl="1" eaLnBrk="1" hangingPunct="1"/>
            <a:r>
              <a:rPr lang="en-US" altLang="en-US"/>
              <a:t>The alkyl group is named by replacing the –ane with -yl</a:t>
            </a:r>
          </a:p>
        </p:txBody>
      </p:sp>
    </p:spTree>
    <p:extLst>
      <p:ext uri="{BB962C8B-B14F-4D97-AF65-F5344CB8AC3E}">
        <p14:creationId xmlns:p14="http://schemas.microsoft.com/office/powerpoint/2010/main" val="867024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12-T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/>
          <a:stretch>
            <a:fillRect/>
          </a:stretch>
        </p:blipFill>
        <p:spPr bwMode="auto">
          <a:xfrm>
            <a:off x="2133601" y="609600"/>
            <a:ext cx="79295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3051176" y="152400"/>
            <a:ext cx="6245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6699"/>
                </a:solidFill>
                <a:latin typeface="Times New Roman" panose="02020603050405020304" pitchFamily="18" charset="0"/>
              </a:rPr>
              <a:t>Some of these included in Table 11.5</a:t>
            </a:r>
          </a:p>
        </p:txBody>
      </p:sp>
      <p:cxnSp>
        <p:nvCxnSpPr>
          <p:cNvPr id="44036" name="Straight Connector 6"/>
          <p:cNvCxnSpPr>
            <a:cxnSpLocks noChangeShapeType="1"/>
          </p:cNvCxnSpPr>
          <p:nvPr/>
        </p:nvCxnSpPr>
        <p:spPr bwMode="auto">
          <a:xfrm>
            <a:off x="5410200" y="3810000"/>
            <a:ext cx="3200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7" name="Straight Connector 7"/>
          <p:cNvCxnSpPr>
            <a:cxnSpLocks noChangeShapeType="1"/>
          </p:cNvCxnSpPr>
          <p:nvPr/>
        </p:nvCxnSpPr>
        <p:spPr bwMode="auto">
          <a:xfrm>
            <a:off x="5562600" y="5180014"/>
            <a:ext cx="29718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8" name="Straight Connector 8"/>
          <p:cNvCxnSpPr>
            <a:cxnSpLocks noChangeShapeType="1"/>
          </p:cNvCxnSpPr>
          <p:nvPr/>
        </p:nvCxnSpPr>
        <p:spPr bwMode="auto">
          <a:xfrm>
            <a:off x="5486400" y="2817814"/>
            <a:ext cx="3048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09271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Steps for naming alkanes: </a:t>
            </a:r>
            <a:br>
              <a:rPr lang="en-US" dirty="0"/>
            </a:br>
            <a:r>
              <a:rPr lang="en-US" dirty="0"/>
              <a:t>*</a:t>
            </a:r>
            <a:r>
              <a:rPr lang="en-US" b="1" i="1" dirty="0"/>
              <a:t>See handout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1. Name the longest continuous chain of carbons as the main chain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2. Number the carbon atoms in the main chain starting on the end nearest a substituent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/>
              <a:t>		-Where there are 2 or more substituents, the main chain </a:t>
            </a:r>
            <a:r>
              <a:rPr lang="en-US" altLang="en-US" sz="2600" u="sng" dirty="0"/>
              <a:t>should be numbered to give the lowest possible number set</a:t>
            </a:r>
          </a:p>
        </p:txBody>
      </p:sp>
    </p:spTree>
    <p:extLst>
      <p:ext uri="{BB962C8B-B14F-4D97-AF65-F5344CB8AC3E}">
        <p14:creationId xmlns:p14="http://schemas.microsoft.com/office/powerpoint/2010/main" val="1314849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Naming </a:t>
            </a:r>
            <a:r>
              <a:rPr lang="en-US" dirty="0" err="1"/>
              <a:t>Alkanes</a:t>
            </a:r>
            <a:r>
              <a:rPr lang="en-US" dirty="0"/>
              <a:t> Cont.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3.  Give the location and name of each alkyl group in front of the name of the main chain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- use prefixes (di-, tri-) if a group appears more than once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4. List the substituents in alphabetical order (note- Prefixes “di, tri, tetra”, etc. are not considered when alphabetizing. </a:t>
            </a:r>
            <a:r>
              <a:rPr lang="en-US" altLang="en-US" b="1" dirty="0"/>
              <a:t>HOWEVER, ‘</a:t>
            </a:r>
            <a:r>
              <a:rPr lang="en-US" altLang="en-US" b="1" dirty="0" err="1"/>
              <a:t>iso</a:t>
            </a:r>
            <a:r>
              <a:rPr lang="en-US" altLang="en-US" b="1" dirty="0"/>
              <a:t>’ IS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46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Naming</a:t>
            </a:r>
          </a:p>
        </p:txBody>
      </p:sp>
      <p:sp>
        <p:nvSpPr>
          <p:cNvPr id="47107" name="Rectangle 10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1.  Name Longest Chain First= hexane</a:t>
            </a:r>
          </a:p>
          <a:p>
            <a:pPr eaLnBrk="1" hangingPunct="1"/>
            <a:r>
              <a:rPr lang="en-US" altLang="en-US"/>
              <a:t>2.  Number Carbons from the end with the nearest substituent. </a:t>
            </a:r>
          </a:p>
        </p:txBody>
      </p:sp>
      <p:graphicFrame>
        <p:nvGraphicFramePr>
          <p:cNvPr id="47108" name="Object 1029"/>
          <p:cNvGraphicFramePr>
            <a:graphicFrameLocks noChangeAspect="1"/>
          </p:cNvGraphicFramePr>
          <p:nvPr/>
        </p:nvGraphicFramePr>
        <p:xfrm>
          <a:off x="3810000" y="1514476"/>
          <a:ext cx="548798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3" imgW="5483500" imgH="2527218" progId="Word.Document.8">
                  <p:embed/>
                </p:oleObj>
              </mc:Choice>
              <mc:Fallback>
                <p:oleObj name="Document" r:id="rId3" imgW="5483500" imgH="25272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514476"/>
                        <a:ext cx="5487988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1030"/>
          <p:cNvGraphicFramePr>
            <a:graphicFrameLocks noChangeAspect="1"/>
          </p:cNvGraphicFramePr>
          <p:nvPr/>
        </p:nvGraphicFramePr>
        <p:xfrm>
          <a:off x="4718050" y="5022851"/>
          <a:ext cx="547370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5" imgW="5483500" imgH="2527218" progId="Word.Document.8">
                  <p:embed/>
                </p:oleObj>
              </mc:Choice>
              <mc:Fallback>
                <p:oleObj name="Document" r:id="rId5" imgW="5483500" imgH="25272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5022851"/>
                        <a:ext cx="5473700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585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8131" name="Rectangle 10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dirty="0"/>
              <a:t>3.  Give the location and name of each alkyl group in front of the name of the main chain. Would the name be: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dirty="0"/>
              <a:t>	2-methyl-4-ethylhexane? 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dirty="0"/>
              <a:t>	No…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609600" indent="-609600" eaLnBrk="1" hangingPunct="1">
              <a:lnSpc>
                <a:spcPct val="90000"/>
              </a:lnSpc>
              <a:buAutoNum type="arabicPeriod" startAt="4"/>
            </a:pPr>
            <a:r>
              <a:rPr lang="en-US" altLang="en-US" dirty="0"/>
              <a:t>List substituents in </a:t>
            </a:r>
            <a:r>
              <a:rPr lang="en-US" altLang="en-US" u="sng" dirty="0"/>
              <a:t>alphabetical</a:t>
            </a:r>
            <a:r>
              <a:rPr lang="en-US" altLang="en-US" dirty="0"/>
              <a:t> order.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      So…  4-ethyl-2-methylhexane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143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057400" y="15240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Organic Compounds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57400" y="18288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defRPr/>
            </a:pPr>
            <a:r>
              <a:rPr lang="en-US" sz="3200" dirty="0">
                <a:solidFill>
                  <a:srgbClr val="006699"/>
                </a:solidFill>
                <a:latin typeface="Times New Roman" panose="02020603050405020304" pitchFamily="18" charset="0"/>
              </a:rPr>
              <a:t>Typically, organic compounds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006699"/>
                </a:solidFill>
                <a:latin typeface="Times New Roman" panose="02020603050405020304" pitchFamily="18" charset="0"/>
              </a:rPr>
              <a:t>Contain carbon (C-C or C-H).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006699"/>
                </a:solidFill>
                <a:latin typeface="Times New Roman" panose="02020603050405020304" pitchFamily="18" charset="0"/>
              </a:rPr>
              <a:t>Have covalent bonds.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006699"/>
                </a:solidFill>
                <a:latin typeface="Times New Roman" panose="02020603050405020304" pitchFamily="18" charset="0"/>
              </a:rPr>
              <a:t>Have low melting points.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006699"/>
                </a:solidFill>
                <a:latin typeface="Times New Roman" panose="02020603050405020304" pitchFamily="18" charset="0"/>
              </a:rPr>
              <a:t>Have low boiling points.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006699"/>
                </a:solidFill>
                <a:latin typeface="Times New Roman" panose="02020603050405020304" pitchFamily="18" charset="0"/>
              </a:rPr>
              <a:t>Are flammable.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006699"/>
                </a:solidFill>
                <a:latin typeface="Times New Roman" panose="02020603050405020304" pitchFamily="18" charset="0"/>
              </a:rPr>
              <a:t>Are soluble in nonpolar solvents</a:t>
            </a:r>
            <a:r>
              <a:rPr lang="en-US" sz="3200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7543800" y="2819400"/>
          <a:ext cx="1981200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3" imgW="1666667" imgH="1305107" progId="Paint.Picture">
                  <p:embed/>
                </p:oleObj>
              </mc:Choice>
              <mc:Fallback>
                <p:oleObj name="Bitmap Image" r:id="rId3" imgW="1666667" imgH="130510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981200" cy="155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979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Naming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229600" cy="4530725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1.  Name Longest Chain First= heptane. WHY?</a:t>
            </a:r>
          </a:p>
          <a:p>
            <a:pPr eaLnBrk="1" hangingPunct="1"/>
            <a:r>
              <a:rPr lang="en-US" altLang="en-US" dirty="0"/>
              <a:t>2.  Number Carbons from the end with the nearest substituent. </a:t>
            </a:r>
          </a:p>
        </p:txBody>
      </p:sp>
      <p:graphicFrame>
        <p:nvGraphicFramePr>
          <p:cNvPr id="49156" name="Object 7"/>
          <p:cNvGraphicFramePr>
            <a:graphicFrameLocks noChangeAspect="1"/>
          </p:cNvGraphicFramePr>
          <p:nvPr/>
        </p:nvGraphicFramePr>
        <p:xfrm>
          <a:off x="4035425" y="4949826"/>
          <a:ext cx="5473700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cument" r:id="rId4" imgW="5474144" imgH="2352368" progId="Word.Document.8">
                  <p:embed/>
                </p:oleObj>
              </mc:Choice>
              <mc:Fallback>
                <p:oleObj name="Document" r:id="rId4" imgW="5474144" imgH="23523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4949826"/>
                        <a:ext cx="5473700" cy="234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8"/>
          <p:cNvGraphicFramePr>
            <a:graphicFrameLocks noChangeAspect="1"/>
          </p:cNvGraphicFramePr>
          <p:nvPr/>
        </p:nvGraphicFramePr>
        <p:xfrm>
          <a:off x="3962400" y="1450976"/>
          <a:ext cx="54737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6" imgW="5483500" imgH="2349484" progId="Word.Document.8">
                  <p:embed/>
                </p:oleObj>
              </mc:Choice>
              <mc:Fallback>
                <p:oleObj name="Document" r:id="rId6" imgW="5483500" imgH="23494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450976"/>
                        <a:ext cx="5473700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097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dirty="0"/>
              <a:t>3.  Give the location and name of each alkyl group in front of the name of the main chain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dirty="0"/>
              <a:t>	2,5-dimethylheptane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609600" indent="-609600" eaLnBrk="1" hangingPunct="1">
              <a:lnSpc>
                <a:spcPct val="90000"/>
              </a:lnSpc>
              <a:buAutoNum type="arabicPeriod" startAt="4"/>
            </a:pPr>
            <a:r>
              <a:rPr lang="en-US" altLang="en-US" dirty="0"/>
              <a:t>List substituents in alphabetical order.          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       Fine as is!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8211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Drawing Structural Formulas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Step 1 – Draw the main chain  of carbon atoms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Step 2 – Draw the substituents on the main chain in the positions indicated by the location numbers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Step 3 – Fill in the correct number of hydrogen atoms to give four bonds to each carbon atom</a:t>
            </a:r>
          </a:p>
        </p:txBody>
      </p:sp>
    </p:spTree>
    <p:extLst>
      <p:ext uri="{BB962C8B-B14F-4D97-AF65-F5344CB8AC3E}">
        <p14:creationId xmlns:p14="http://schemas.microsoft.com/office/powerpoint/2010/main" val="4031804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Draw: 2,3-dimethylpentane</a:t>
            </a:r>
          </a:p>
        </p:txBody>
      </p:sp>
    </p:spTree>
    <p:extLst>
      <p:ext uri="{BB962C8B-B14F-4D97-AF65-F5344CB8AC3E}">
        <p14:creationId xmlns:p14="http://schemas.microsoft.com/office/powerpoint/2010/main" val="477845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Solution: 2,3-dimethylpentane</a:t>
            </a:r>
          </a:p>
        </p:txBody>
      </p:sp>
      <p:sp>
        <p:nvSpPr>
          <p:cNvPr id="12493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1.  Draw Main Chain of Carbon atoms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C-C-C-C-C</a:t>
            </a: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2.  Draw the substituents on the main chain in the positions indicated by the location numbers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graphicFrame>
        <p:nvGraphicFramePr>
          <p:cNvPr id="54276" name="Object 1028"/>
          <p:cNvGraphicFramePr>
            <a:graphicFrameLocks noChangeAspect="1"/>
          </p:cNvGraphicFramePr>
          <p:nvPr/>
        </p:nvGraphicFramePr>
        <p:xfrm>
          <a:off x="2667000" y="4038600"/>
          <a:ext cx="6021388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3" imgW="5486400" imgH="1524000" progId="Word.Document.8">
                  <p:embed/>
                </p:oleObj>
              </mc:Choice>
              <mc:Fallback>
                <p:oleObj name="Document" r:id="rId3" imgW="5486400" imgH="1524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38600"/>
                        <a:ext cx="6021388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470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3. Fill in the correct number of hydrogen atoms to give four bonds to each carbon atom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200400" y="3352801"/>
          <a:ext cx="5487988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4" imgW="5486400" imgH="2874264" progId="Word.Document.8">
                  <p:embed/>
                </p:oleObj>
              </mc:Choice>
              <mc:Fallback>
                <p:oleObj name="Document" r:id="rId4" imgW="5486400" imgH="28742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1"/>
                        <a:ext cx="5487988" cy="287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899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Try a few!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2,3,5-trimethylhexane</a:t>
            </a:r>
          </a:p>
          <a:p>
            <a:pPr eaLnBrk="1" hangingPunct="1"/>
            <a:r>
              <a:rPr lang="en-US" altLang="en-US"/>
              <a:t>3-ethylpentane</a:t>
            </a:r>
          </a:p>
          <a:p>
            <a:pPr eaLnBrk="1" hangingPunct="1"/>
            <a:r>
              <a:rPr lang="en-US" altLang="en-US"/>
              <a:t>4-isopropyloctane</a:t>
            </a:r>
          </a:p>
        </p:txBody>
      </p:sp>
    </p:spTree>
    <p:extLst>
      <p:ext uri="{BB962C8B-B14F-4D97-AF65-F5344CB8AC3E}">
        <p14:creationId xmlns:p14="http://schemas.microsoft.com/office/powerpoint/2010/main" val="2741875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Isomers- </a:t>
            </a:r>
            <a:r>
              <a:rPr lang="en-US" sz="3600" i="1" dirty="0"/>
              <a:t>*See handout for naming isomers</a:t>
            </a:r>
          </a:p>
        </p:txBody>
      </p:sp>
      <p:sp>
        <p:nvSpPr>
          <p:cNvPr id="5837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Molecules with the same molecular formula but different structural formula</a:t>
            </a:r>
          </a:p>
          <a:p>
            <a:pPr eaLnBrk="1" hangingPunct="1"/>
            <a:r>
              <a:rPr lang="en-US" altLang="en-US"/>
              <a:t>Example:  C</a:t>
            </a:r>
            <a:r>
              <a:rPr lang="en-US" altLang="en-US" baseline="-25000"/>
              <a:t>5</a:t>
            </a:r>
            <a:r>
              <a:rPr lang="en-US" altLang="en-US"/>
              <a:t>H</a:t>
            </a:r>
            <a:r>
              <a:rPr lang="en-US" altLang="en-US" baseline="-25000"/>
              <a:t>12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graphicFrame>
        <p:nvGraphicFramePr>
          <p:cNvPr id="58372" name="Object 1028"/>
          <p:cNvGraphicFramePr>
            <a:graphicFrameLocks noChangeAspect="1"/>
          </p:cNvGraphicFramePr>
          <p:nvPr/>
        </p:nvGraphicFramePr>
        <p:xfrm>
          <a:off x="2971800" y="3352801"/>
          <a:ext cx="54879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Document" r:id="rId3" imgW="5486400" imgH="411480" progId="Word.Document.8">
                  <p:embed/>
                </p:oleObj>
              </mc:Choice>
              <mc:Fallback>
                <p:oleObj name="Document" r:id="rId3" imgW="5486400" imgH="411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52801"/>
                        <a:ext cx="548798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1029"/>
          <p:cNvGraphicFramePr>
            <a:graphicFrameLocks noChangeAspect="1"/>
          </p:cNvGraphicFramePr>
          <p:nvPr/>
        </p:nvGraphicFramePr>
        <p:xfrm>
          <a:off x="2895600" y="4267201"/>
          <a:ext cx="5487988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Document" r:id="rId5" imgW="5486400" imgH="1231392" progId="Word.Document.8">
                  <p:embed/>
                </p:oleObj>
              </mc:Choice>
              <mc:Fallback>
                <p:oleObj name="Document" r:id="rId5" imgW="5486400" imgH="12313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67201"/>
                        <a:ext cx="5487988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1030"/>
          <p:cNvGraphicFramePr>
            <a:graphicFrameLocks noChangeAspect="1"/>
          </p:cNvGraphicFramePr>
          <p:nvPr/>
        </p:nvGraphicFramePr>
        <p:xfrm>
          <a:off x="6858000" y="2438401"/>
          <a:ext cx="281940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Document" r:id="rId7" imgW="5486400" imgH="2874264" progId="Word.Document.8">
                  <p:embed/>
                </p:oleObj>
              </mc:Choice>
              <mc:Fallback>
                <p:oleObj name="Document" r:id="rId7" imgW="5486400" imgH="28742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8627"/>
                      <a:stretch>
                        <a:fillRect/>
                      </a:stretch>
                    </p:blipFill>
                    <p:spPr bwMode="auto">
                      <a:xfrm>
                        <a:off x="6858000" y="2438401"/>
                        <a:ext cx="2819400" cy="287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325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Constitutional Isomers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Most organic compounds have structural isomers and their number increases as the number of atoms increases</a:t>
            </a:r>
          </a:p>
        </p:txBody>
      </p:sp>
    </p:spTree>
    <p:extLst>
      <p:ext uri="{BB962C8B-B14F-4D97-AF65-F5344CB8AC3E}">
        <p14:creationId xmlns:p14="http://schemas.microsoft.com/office/powerpoint/2010/main" val="4257437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2209800" y="381000"/>
            <a:ext cx="7793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6666"/>
                </a:solidFill>
                <a:latin typeface="Times New Roman" panose="02020603050405020304" pitchFamily="18" charset="0"/>
              </a:rPr>
              <a:t>Physical Properties of Constitutional Isomers</a:t>
            </a: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1905000" y="2133600"/>
            <a:ext cx="78486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</a:rPr>
              <a:t>Different structural arrangement can result in very different physical properties</a:t>
            </a:r>
          </a:p>
        </p:txBody>
      </p:sp>
      <p:pic>
        <p:nvPicPr>
          <p:cNvPr id="60420" name="Picture 6" descr="tlc1f12T04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5"/>
          <a:stretch>
            <a:fillRect/>
          </a:stretch>
        </p:blipFill>
        <p:spPr bwMode="auto">
          <a:xfrm>
            <a:off x="1905000" y="4114800"/>
            <a:ext cx="8267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6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1" y="-330199"/>
            <a:ext cx="10991849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Bonding in Organic Compounds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0972800" cy="5093562"/>
          </a:xfrm>
        </p:spPr>
        <p:txBody>
          <a:bodyPr/>
          <a:lstStyle/>
          <a:p>
            <a:pPr eaLnBrk="1" hangingPunct="1"/>
            <a:r>
              <a:rPr lang="en-US" altLang="en-US" dirty="0"/>
              <a:t>Carbon has 4 valence electrons (lone electrons)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                              </a:t>
            </a:r>
            <a:r>
              <a:rPr lang="en-US" altLang="en-US" sz="5400" dirty="0"/>
              <a:t>C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/>
            <a:r>
              <a:rPr lang="en-US" altLang="en-US" dirty="0"/>
              <a:t>This means there are four places for it to bound to other atoms in order for carbon to achieve an octet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5400" dirty="0"/>
              <a:t>                    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5867401" y="3505200"/>
            <a:ext cx="346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5334001" y="2895600"/>
            <a:ext cx="346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</a:p>
        </p:txBody>
      </p:sp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6248401" y="2895600"/>
            <a:ext cx="346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5867401" y="2362200"/>
            <a:ext cx="346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auto">
          <a:xfrm>
            <a:off x="5486401" y="5638800"/>
            <a:ext cx="346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5867401" y="6096000"/>
            <a:ext cx="346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</a:p>
        </p:txBody>
      </p:sp>
      <p:sp>
        <p:nvSpPr>
          <p:cNvPr id="21514" name="Text Box 17"/>
          <p:cNvSpPr txBox="1">
            <a:spLocks noChangeArrowheads="1"/>
          </p:cNvSpPr>
          <p:nvPr/>
        </p:nvSpPr>
        <p:spPr bwMode="auto">
          <a:xfrm>
            <a:off x="6283326" y="5638800"/>
            <a:ext cx="346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6026151" y="5257800"/>
            <a:ext cx="346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66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</a:p>
        </p:txBody>
      </p: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5873750" y="53340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6699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517" name="Text Box 20"/>
          <p:cNvSpPr txBox="1">
            <a:spLocks noChangeArrowheads="1"/>
          </p:cNvSpPr>
          <p:nvPr/>
        </p:nvSpPr>
        <p:spPr bwMode="auto">
          <a:xfrm>
            <a:off x="6026150" y="6172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6699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6559550" y="572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669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519" name="Text Box 22"/>
          <p:cNvSpPr txBox="1">
            <a:spLocks noChangeArrowheads="1"/>
          </p:cNvSpPr>
          <p:nvPr/>
        </p:nvSpPr>
        <p:spPr bwMode="auto">
          <a:xfrm>
            <a:off x="5562600" y="5943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6699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3700" y="2895601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99"/>
                </a:solidFill>
                <a:latin typeface="Times New Roman" panose="02020603050405020304" pitchFamily="18" charset="0"/>
              </a:rPr>
              <a:t>*Typically, one ‘s’ e- goes to empty ‘p’ orbital</a:t>
            </a:r>
          </a:p>
        </p:txBody>
      </p:sp>
    </p:spTree>
    <p:extLst>
      <p:ext uri="{BB962C8B-B14F-4D97-AF65-F5344CB8AC3E}">
        <p14:creationId xmlns:p14="http://schemas.microsoft.com/office/powerpoint/2010/main" val="3731309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Drawing Isomers	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1 – Draw the longest continuous chain</a:t>
            </a:r>
          </a:p>
          <a:p>
            <a:pPr eaLnBrk="1" hangingPunct="1"/>
            <a:r>
              <a:rPr lang="en-US" altLang="en-US"/>
              <a:t>Step 2 – Remove one carbon from the chain and attach it as a methyl group in as many locations as possible</a:t>
            </a:r>
          </a:p>
          <a:p>
            <a:pPr eaLnBrk="1" hangingPunct="1"/>
            <a:r>
              <a:rPr lang="en-US" altLang="en-US"/>
              <a:t>Step 3 – Remove another carbon atom from the main chain and attach as another alkyl group</a:t>
            </a:r>
          </a:p>
        </p:txBody>
      </p:sp>
    </p:spTree>
    <p:extLst>
      <p:ext uri="{BB962C8B-B14F-4D97-AF65-F5344CB8AC3E}">
        <p14:creationId xmlns:p14="http://schemas.microsoft.com/office/powerpoint/2010/main" val="997555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Try this one…then do “Isomers Model Lab”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Draw isomers for C</a:t>
            </a:r>
            <a:r>
              <a:rPr lang="en-US" altLang="en-US" baseline="-25000"/>
              <a:t>4</a:t>
            </a:r>
            <a:r>
              <a:rPr lang="en-US" altLang="en-US"/>
              <a:t>H</a:t>
            </a:r>
            <a:r>
              <a:rPr lang="en-US" altLang="en-US" baseline="-25000"/>
              <a:t>10</a:t>
            </a:r>
          </a:p>
          <a:p>
            <a:pPr lvl="1" eaLnBrk="1" hangingPunct="1"/>
            <a:r>
              <a:rPr lang="en-US" altLang="en-US"/>
              <a:t>Practice Naming!!</a:t>
            </a:r>
            <a:endParaRPr lang="en-US" altLang="en-US" baseline="-25000"/>
          </a:p>
          <a:p>
            <a:pPr eaLnBrk="1" hangingPunct="1"/>
            <a:endParaRPr lang="en-US" altLang="en-US" baseline="-25000"/>
          </a:p>
        </p:txBody>
      </p:sp>
    </p:spTree>
    <p:extLst>
      <p:ext uri="{BB962C8B-B14F-4D97-AF65-F5344CB8AC3E}">
        <p14:creationId xmlns:p14="http://schemas.microsoft.com/office/powerpoint/2010/main" val="164253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Bonding with Hydrogen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905000" y="1752600"/>
            <a:ext cx="80772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Carbon has 4 lone electrons; hydrogen has 1.</a:t>
            </a:r>
          </a:p>
          <a:p>
            <a:pPr marL="342900" indent="-342900" fontAlgn="base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CC99FF"/>
              </a:buClr>
              <a:buSzPct val="60000"/>
              <a:defRPr/>
            </a:pP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	    </a:t>
            </a:r>
            <a:r>
              <a:rPr lang="en-US" sz="2800" b="1" baseline="-2500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•</a:t>
            </a:r>
            <a:endParaRPr lang="en-US" sz="2800" b="1" baseline="-2500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defRPr/>
            </a:pP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	 </a:t>
            </a:r>
            <a:r>
              <a:rPr lang="en-US" sz="20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•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C </a:t>
            </a:r>
            <a:r>
              <a:rPr lang="en-US" sz="20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•                        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 </a:t>
            </a:r>
            <a:r>
              <a:rPr lang="en-US" sz="20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•</a:t>
            </a:r>
            <a:endParaRPr lang="en-US" sz="28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defRPr/>
            </a:pP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		    </a:t>
            </a:r>
            <a:r>
              <a:rPr lang="en-US" sz="2800" b="1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•</a:t>
            </a:r>
            <a:endParaRPr lang="en-US" sz="2800" b="1" baseline="3000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To achieve an octet, carbon forms four bonds. </a:t>
            </a:r>
          </a:p>
          <a:p>
            <a:pPr marL="342900" indent="-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CC99FF"/>
              </a:buClr>
              <a:buSzPct val="60000"/>
              <a:defRPr/>
            </a:pP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       H		       H</a:t>
            </a:r>
          </a:p>
          <a:p>
            <a:pPr marL="342900" indent="-34290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rgbClr val="CC99FF"/>
              </a:buClr>
              <a:buSzPct val="60000"/>
              <a:defRPr/>
            </a:pP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	</a:t>
            </a:r>
            <a:r>
              <a:rPr lang="en-US" sz="20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• •                                   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|</a:t>
            </a:r>
            <a:endParaRPr lang="en-US" sz="20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C99FF"/>
              </a:buClr>
              <a:buSzPct val="60000"/>
              <a:defRPr/>
            </a:pP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H </a:t>
            </a: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Symbol" pitchFamily="18" charset="2"/>
              </a:rPr>
              <a:t>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C </a:t>
            </a: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Symbol" pitchFamily="18" charset="2"/>
              </a:rPr>
              <a:t>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H	          H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—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—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	       CH</a:t>
            </a:r>
            <a:r>
              <a:rPr lang="en-US" sz="2800" b="1" baseline="-2500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 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4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methane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99FF"/>
              </a:buClr>
              <a:buSzPct val="60000"/>
              <a:defRPr/>
            </a:pPr>
            <a:r>
              <a:rPr lang="en-US" sz="2800" b="1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Symbol" pitchFamily="18" charset="2"/>
              </a:rPr>
              <a:t> 		</a:t>
            </a:r>
            <a:r>
              <a:rPr lang="en-US" sz="20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• •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                </a:t>
            </a: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|</a:t>
            </a:r>
            <a:endParaRPr lang="en-US" sz="2800" b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99FF"/>
              </a:buClr>
              <a:buSzPct val="60000"/>
              <a:defRPr/>
            </a:pPr>
            <a:r>
              <a:rPr lang="en-US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H		       H</a:t>
            </a:r>
          </a:p>
        </p:txBody>
      </p:sp>
    </p:spTree>
    <p:extLst>
      <p:ext uri="{BB962C8B-B14F-4D97-AF65-F5344CB8AC3E}">
        <p14:creationId xmlns:p14="http://schemas.microsoft.com/office/powerpoint/2010/main" val="342053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Tetrahedral Nature of Carbon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carbon forms four bonds to other atoms, the bonds are situated 109.5</a:t>
            </a:r>
            <a:r>
              <a:rPr lang="en-US" altLang="en-US" baseline="30000"/>
              <a:t>o</a:t>
            </a:r>
            <a:r>
              <a:rPr lang="en-US" altLang="en-US"/>
              <a:t> apart from each other.</a:t>
            </a:r>
          </a:p>
          <a:p>
            <a:pPr eaLnBrk="1" hangingPunct="1"/>
            <a:r>
              <a:rPr lang="en-US" altLang="en-US"/>
              <a:t>This arrangement is 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tetrahedral arrangement.</a:t>
            </a:r>
          </a:p>
        </p:txBody>
      </p:sp>
      <p:pic>
        <p:nvPicPr>
          <p:cNvPr id="23556" name="Picture 10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318928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01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Organic Molecules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 organic molecules,  valence electrons form covalent bonds between carbon atoms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Molecules consisting of only carbon and hydrogen are call </a:t>
            </a:r>
            <a:r>
              <a:rPr lang="en-US" altLang="en-US" b="1" i="1"/>
              <a:t>hydrocarbons</a:t>
            </a: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	     </a:t>
            </a:r>
            <a:r>
              <a:rPr lang="en-US" altLang="en-US" sz="2400" b="1"/>
              <a:t>H    H		               H   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          • •     • •                          |     |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	H </a:t>
            </a:r>
            <a:r>
              <a:rPr lang="en-US" altLang="en-US" sz="2400" b="1">
                <a:sym typeface="Symbol" panose="05050102010706020507" pitchFamily="18" charset="2"/>
              </a:rPr>
              <a:t></a:t>
            </a:r>
            <a:r>
              <a:rPr lang="en-US" altLang="en-US" sz="2400" b="1"/>
              <a:t> C  </a:t>
            </a:r>
            <a:r>
              <a:rPr lang="en-US" altLang="en-US" sz="2400" b="1">
                <a:sym typeface="Symbol" panose="05050102010706020507" pitchFamily="18" charset="2"/>
              </a:rPr>
              <a:t></a:t>
            </a:r>
            <a:r>
              <a:rPr lang="en-US" altLang="en-US" sz="2400" b="1"/>
              <a:t>  C </a:t>
            </a:r>
            <a:r>
              <a:rPr lang="en-US" altLang="en-US" sz="2400" b="1">
                <a:sym typeface="Symbol" panose="05050102010706020507" pitchFamily="18" charset="2"/>
              </a:rPr>
              <a:t></a:t>
            </a:r>
            <a:r>
              <a:rPr lang="en-US" altLang="en-US" sz="2400" b="1"/>
              <a:t> H	         H—C—C—H	    Ethane,CH</a:t>
            </a:r>
            <a:r>
              <a:rPr lang="en-US" altLang="en-US" sz="2400" b="1" baseline="-25000"/>
              <a:t>3</a:t>
            </a:r>
            <a:r>
              <a:rPr lang="en-US" altLang="en-US" sz="2400" b="1"/>
              <a:t>CH</a:t>
            </a:r>
            <a:r>
              <a:rPr lang="en-US" altLang="en-US" sz="2400" b="1" baseline="-25000"/>
              <a:t>3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 </a:t>
            </a:r>
            <a:r>
              <a:rPr lang="en-US" altLang="en-US" sz="2400" b="1">
                <a:sym typeface="Symbol" panose="05050102010706020507" pitchFamily="18" charset="2"/>
              </a:rPr>
              <a:t>	      </a:t>
            </a:r>
            <a:r>
              <a:rPr lang="en-US" altLang="en-US" sz="2400" b="1"/>
              <a:t>• •    • •                            |     |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           H    H		                H   H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06930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Other Elements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Carbon in organic compounds also commonly forms covalent bonds with N, O, S, and halogens (Cl, Br)</a:t>
            </a:r>
          </a:p>
        </p:txBody>
      </p:sp>
    </p:spTree>
    <p:extLst>
      <p:ext uri="{BB962C8B-B14F-4D97-AF65-F5344CB8AC3E}">
        <p14:creationId xmlns:p14="http://schemas.microsoft.com/office/powerpoint/2010/main" val="184183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Learning Check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Complete the structure of the organic molecule by adding the correct number of hydrogen atoms.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                       C</a:t>
            </a:r>
            <a:r>
              <a:rPr lang="en-US" altLang="en-US" b="1">
                <a:cs typeface="Times New Roman" panose="02020603050405020304" pitchFamily="18" charset="0"/>
              </a:rPr>
              <a:t>—C—C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268142"/>
      </p:ext>
    </p:extLst>
  </p:cSld>
  <p:clrMapOvr>
    <a:masterClrMapping/>
  </p:clrMapOvr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33"/>
        </a:dk1>
        <a:lt1>
          <a:srgbClr val="FFFFCC"/>
        </a:lt1>
        <a:dk2>
          <a:srgbClr val="000000"/>
        </a:dk2>
        <a:lt2>
          <a:srgbClr val="FFFFFF"/>
        </a:lt2>
        <a:accent1>
          <a:srgbClr val="CC3300"/>
        </a:accent1>
        <a:accent2>
          <a:srgbClr val="FF9900"/>
        </a:accent2>
        <a:accent3>
          <a:srgbClr val="AAAAAA"/>
        </a:accent3>
        <a:accent4>
          <a:srgbClr val="DADAAE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7A5A00"/>
        </a:dk1>
        <a:lt1>
          <a:srgbClr val="FFFF99"/>
        </a:lt1>
        <a:dk2>
          <a:srgbClr val="000066"/>
        </a:dk2>
        <a:lt2>
          <a:srgbClr val="CCFF33"/>
        </a:lt2>
        <a:accent1>
          <a:srgbClr val="006600"/>
        </a:accent1>
        <a:accent2>
          <a:srgbClr val="4F0777"/>
        </a:accent2>
        <a:accent3>
          <a:srgbClr val="AAAAB8"/>
        </a:accent3>
        <a:accent4>
          <a:srgbClr val="DADA82"/>
        </a:accent4>
        <a:accent5>
          <a:srgbClr val="AAB8AA"/>
        </a:accent5>
        <a:accent6>
          <a:srgbClr val="47066B"/>
        </a:accent6>
        <a:hlink>
          <a:srgbClr val="CC99FF"/>
        </a:hlink>
        <a:folHlink>
          <a:srgbClr val="0058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CCCC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B9B900"/>
        </a:accent6>
        <a:hlink>
          <a:srgbClr val="0080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1309</Words>
  <Application>Microsoft Office PowerPoint</Application>
  <PresentationFormat>Widescreen</PresentationFormat>
  <Paragraphs>228</Paragraphs>
  <Slides>41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Helvetica</vt:lpstr>
      <vt:lpstr>Tahoma</vt:lpstr>
      <vt:lpstr>Times New Roman</vt:lpstr>
      <vt:lpstr>Wingdings</vt:lpstr>
      <vt:lpstr>Balloons</vt:lpstr>
      <vt:lpstr>Bitmap Image</vt:lpstr>
      <vt:lpstr>Document</vt:lpstr>
      <vt:lpstr>Organic Chemistry #1 Ch. 10 and 11- Part One </vt:lpstr>
      <vt:lpstr>What is Organic chemistry?</vt:lpstr>
      <vt:lpstr>PowerPoint Presentation</vt:lpstr>
      <vt:lpstr>Bonding in Organic Compounds</vt:lpstr>
      <vt:lpstr>Bonding with Hydrogen</vt:lpstr>
      <vt:lpstr>Tetrahedral Nature of Carbon</vt:lpstr>
      <vt:lpstr>Organic Molecules</vt:lpstr>
      <vt:lpstr>Other Elements </vt:lpstr>
      <vt:lpstr>Learning Check</vt:lpstr>
      <vt:lpstr>Learning Check</vt:lpstr>
      <vt:lpstr>Functional Groups</vt:lpstr>
      <vt:lpstr>Ch 11- Alkanes</vt:lpstr>
      <vt:lpstr>Properties and Uses of Alkanes</vt:lpstr>
      <vt:lpstr> Properties of Alkanes</vt:lpstr>
      <vt:lpstr>Conformation of Alkanes</vt:lpstr>
      <vt:lpstr>Expanded and Condensed Formulas</vt:lpstr>
      <vt:lpstr>Expanded and Condensed Formulas</vt:lpstr>
      <vt:lpstr>IUPAC</vt:lpstr>
      <vt:lpstr>Prefixes (Table 11.2)</vt:lpstr>
      <vt:lpstr>Cycloalkanes</vt:lpstr>
      <vt:lpstr>Cycloalkanes</vt:lpstr>
      <vt:lpstr>Table 11.4</vt:lpstr>
      <vt:lpstr>Naming Alkanes</vt:lpstr>
      <vt:lpstr>Substituents</vt:lpstr>
      <vt:lpstr>PowerPoint Presentation</vt:lpstr>
      <vt:lpstr>Steps for naming alkanes:  *See handout</vt:lpstr>
      <vt:lpstr>Naming Alkanes Cont. </vt:lpstr>
      <vt:lpstr>Naming</vt:lpstr>
      <vt:lpstr>PowerPoint Presentation</vt:lpstr>
      <vt:lpstr>Naming</vt:lpstr>
      <vt:lpstr>PowerPoint Presentation</vt:lpstr>
      <vt:lpstr>Drawing Structural Formulas</vt:lpstr>
      <vt:lpstr>Draw: 2,3-dimethylpentane</vt:lpstr>
      <vt:lpstr>Solution: 2,3-dimethylpentane</vt:lpstr>
      <vt:lpstr>PowerPoint Presentation</vt:lpstr>
      <vt:lpstr>Try a few!</vt:lpstr>
      <vt:lpstr> Isomers- *See handout for naming isomers</vt:lpstr>
      <vt:lpstr>Constitutional Isomers</vt:lpstr>
      <vt:lpstr>PowerPoint Presentation</vt:lpstr>
      <vt:lpstr>Drawing Isomers </vt:lpstr>
      <vt:lpstr>Try this one…then do “Isomers Model Lab”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#1 Ch. 10 and 11- Part One</dc:title>
  <dc:creator>Susan Phillips</dc:creator>
  <cp:lastModifiedBy>Susan Phillips</cp:lastModifiedBy>
  <cp:revision>10</cp:revision>
  <dcterms:created xsi:type="dcterms:W3CDTF">2017-01-25T23:06:15Z</dcterms:created>
  <dcterms:modified xsi:type="dcterms:W3CDTF">2019-01-27T21:29:57Z</dcterms:modified>
</cp:coreProperties>
</file>