
<file path=[Content_Types].xml><?xml version="1.0" encoding="utf-8"?>
<Types xmlns="http://schemas.openxmlformats.org/package/2006/content-types">
  <Default Extension="png" ContentType="image/png"/>
  <Default Extension="bin" ContentType="audio/unknown"/>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 id="2147483676" r:id="rId3"/>
  </p:sldMasterIdLst>
  <p:notesMasterIdLst>
    <p:notesMasterId r:id="rId88"/>
  </p:notesMasterIdLst>
  <p:handoutMasterIdLst>
    <p:handoutMasterId r:id="rId89"/>
  </p:handoutMasterIdLst>
  <p:sldIdLst>
    <p:sldId id="345" r:id="rId4"/>
    <p:sldId id="306" r:id="rId5"/>
    <p:sldId id="264" r:id="rId6"/>
    <p:sldId id="269" r:id="rId7"/>
    <p:sldId id="270" r:id="rId8"/>
    <p:sldId id="271" r:id="rId9"/>
    <p:sldId id="272" r:id="rId10"/>
    <p:sldId id="273" r:id="rId11"/>
    <p:sldId id="274" r:id="rId12"/>
    <p:sldId id="275" r:id="rId13"/>
    <p:sldId id="276" r:id="rId14"/>
    <p:sldId id="277" r:id="rId15"/>
    <p:sldId id="278" r:id="rId16"/>
    <p:sldId id="279" r:id="rId17"/>
    <p:sldId id="280" r:id="rId18"/>
    <p:sldId id="281" r:id="rId19"/>
    <p:sldId id="282" r:id="rId20"/>
    <p:sldId id="283" r:id="rId21"/>
    <p:sldId id="284" r:id="rId22"/>
    <p:sldId id="285" r:id="rId23"/>
    <p:sldId id="307" r:id="rId24"/>
    <p:sldId id="286" r:id="rId25"/>
    <p:sldId id="287" r:id="rId26"/>
    <p:sldId id="288" r:id="rId27"/>
    <p:sldId id="289" r:id="rId28"/>
    <p:sldId id="290" r:id="rId29"/>
    <p:sldId id="291" r:id="rId30"/>
    <p:sldId id="292" r:id="rId31"/>
    <p:sldId id="293" r:id="rId32"/>
    <p:sldId id="294" r:id="rId33"/>
    <p:sldId id="257" r:id="rId34"/>
    <p:sldId id="295" r:id="rId35"/>
    <p:sldId id="296" r:id="rId36"/>
    <p:sldId id="297" r:id="rId37"/>
    <p:sldId id="298" r:id="rId38"/>
    <p:sldId id="299" r:id="rId39"/>
    <p:sldId id="300" r:id="rId40"/>
    <p:sldId id="301" r:id="rId41"/>
    <p:sldId id="302" r:id="rId42"/>
    <p:sldId id="303" r:id="rId43"/>
    <p:sldId id="312" r:id="rId44"/>
    <p:sldId id="304" r:id="rId45"/>
    <p:sldId id="308" r:id="rId46"/>
    <p:sldId id="305" r:id="rId47"/>
    <p:sldId id="329" r:id="rId48"/>
    <p:sldId id="330" r:id="rId49"/>
    <p:sldId id="331" r:id="rId50"/>
    <p:sldId id="332" r:id="rId51"/>
    <p:sldId id="333" r:id="rId52"/>
    <p:sldId id="336" r:id="rId53"/>
    <p:sldId id="337" r:id="rId54"/>
    <p:sldId id="326" r:id="rId55"/>
    <p:sldId id="341" r:id="rId56"/>
    <p:sldId id="338" r:id="rId57"/>
    <p:sldId id="339" r:id="rId58"/>
    <p:sldId id="340" r:id="rId59"/>
    <p:sldId id="342" r:id="rId60"/>
    <p:sldId id="343" r:id="rId61"/>
    <p:sldId id="309" r:id="rId62"/>
    <p:sldId id="263" r:id="rId63"/>
    <p:sldId id="261" r:id="rId64"/>
    <p:sldId id="266" r:id="rId65"/>
    <p:sldId id="267" r:id="rId66"/>
    <p:sldId id="260" r:id="rId67"/>
    <p:sldId id="268" r:id="rId68"/>
    <p:sldId id="322" r:id="rId69"/>
    <p:sldId id="265" r:id="rId70"/>
    <p:sldId id="346" r:id="rId71"/>
    <p:sldId id="258" r:id="rId72"/>
    <p:sldId id="259" r:id="rId73"/>
    <p:sldId id="310" r:id="rId74"/>
    <p:sldId id="311" r:id="rId75"/>
    <p:sldId id="321" r:id="rId76"/>
    <p:sldId id="323" r:id="rId77"/>
    <p:sldId id="313" r:id="rId78"/>
    <p:sldId id="324" r:id="rId79"/>
    <p:sldId id="325" r:id="rId80"/>
    <p:sldId id="347" r:id="rId81"/>
    <p:sldId id="315" r:id="rId82"/>
    <p:sldId id="316" r:id="rId83"/>
    <p:sldId id="317" r:id="rId84"/>
    <p:sldId id="318" r:id="rId85"/>
    <p:sldId id="319" r:id="rId86"/>
    <p:sldId id="320" r:id="rId87"/>
  </p:sldIdLst>
  <p:sldSz cx="9144000" cy="6858000" type="screen4x3"/>
  <p:notesSz cx="6858000" cy="9199563"/>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66CCFF"/>
    <a:srgbClr val="FF99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34"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slide" Target="slides/slide73.xml"/><Relationship Id="rId84" Type="http://schemas.openxmlformats.org/officeDocument/2006/relationships/slide" Target="slides/slide81.xml"/><Relationship Id="rId89" Type="http://schemas.openxmlformats.org/officeDocument/2006/relationships/handoutMaster" Target="handoutMasters/handoutMaster1.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slide" Target="slides/slide84.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presProps" Target="presProps.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notesMaster" Target="notesMasters/notesMaster1.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4" Type="http://schemas.openxmlformats.org/officeDocument/2006/relationships/slide" Target="slides/slide1.xml"/><Relationship Id="rId9" Type="http://schemas.openxmlformats.org/officeDocument/2006/relationships/slide" Target="slides/slide6.xml"/></Relationships>
</file>

<file path=ppt/charts/_rels/chart1.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tx>
            <c:strRef>
              <c:f>Sheet1!$B$1</c:f>
              <c:strCache>
                <c:ptCount val="1"/>
                <c:pt idx="0">
                  <c:v>Before Industrial Revolution</c:v>
                </c:pt>
              </c:strCache>
            </c:strRef>
          </c:tx>
          <c:marker>
            <c:symbol val="none"/>
          </c:marker>
          <c:cat>
            <c:strRef>
              <c:f>Sheet1!$A$2:$A$6</c:f>
              <c:strCache>
                <c:ptCount val="5"/>
                <c:pt idx="0">
                  <c:v>very light</c:v>
                </c:pt>
                <c:pt idx="1">
                  <c:v>light</c:v>
                </c:pt>
                <c:pt idx="2">
                  <c:v>medium</c:v>
                </c:pt>
                <c:pt idx="3">
                  <c:v>dark</c:v>
                </c:pt>
                <c:pt idx="4">
                  <c:v>very dark</c:v>
                </c:pt>
              </c:strCache>
            </c:strRef>
          </c:cat>
          <c:val>
            <c:numRef>
              <c:f>Sheet1!$B$2:$B$6</c:f>
              <c:numCache>
                <c:formatCode>General</c:formatCode>
                <c:ptCount val="5"/>
                <c:pt idx="0">
                  <c:v>25</c:v>
                </c:pt>
                <c:pt idx="1">
                  <c:v>100</c:v>
                </c:pt>
                <c:pt idx="2">
                  <c:v>75</c:v>
                </c:pt>
                <c:pt idx="3">
                  <c:v>50</c:v>
                </c:pt>
                <c:pt idx="4">
                  <c:v>25</c:v>
                </c:pt>
              </c:numCache>
            </c:numRef>
          </c:val>
          <c:smooth val="0"/>
          <c:extLst xmlns:c16r2="http://schemas.microsoft.com/office/drawing/2015/06/chart">
            <c:ext xmlns:c16="http://schemas.microsoft.com/office/drawing/2014/chart" uri="{C3380CC4-5D6E-409C-BE32-E72D297353CC}">
              <c16:uniqueId val="{00000000-39D3-414F-92D2-32EF43FB4E87}"/>
            </c:ext>
          </c:extLst>
        </c:ser>
        <c:ser>
          <c:idx val="1"/>
          <c:order val="1"/>
          <c:tx>
            <c:strRef>
              <c:f>Sheet1!$C$1</c:f>
              <c:strCache>
                <c:ptCount val="1"/>
                <c:pt idx="0">
                  <c:v>After Industrial Revolution</c:v>
                </c:pt>
              </c:strCache>
            </c:strRef>
          </c:tx>
          <c:marker>
            <c:symbol val="none"/>
          </c:marker>
          <c:cat>
            <c:strRef>
              <c:f>Sheet1!$A$2:$A$6</c:f>
              <c:strCache>
                <c:ptCount val="5"/>
                <c:pt idx="0">
                  <c:v>very light</c:v>
                </c:pt>
                <c:pt idx="1">
                  <c:v>light</c:v>
                </c:pt>
                <c:pt idx="2">
                  <c:v>medium</c:v>
                </c:pt>
                <c:pt idx="3">
                  <c:v>dark</c:v>
                </c:pt>
                <c:pt idx="4">
                  <c:v>very dark</c:v>
                </c:pt>
              </c:strCache>
            </c:strRef>
          </c:cat>
          <c:val>
            <c:numRef>
              <c:f>Sheet1!$C$2:$C$6</c:f>
              <c:numCache>
                <c:formatCode>General</c:formatCode>
                <c:ptCount val="5"/>
                <c:pt idx="0">
                  <c:v>25</c:v>
                </c:pt>
                <c:pt idx="1">
                  <c:v>50</c:v>
                </c:pt>
                <c:pt idx="2">
                  <c:v>75</c:v>
                </c:pt>
                <c:pt idx="3">
                  <c:v>100</c:v>
                </c:pt>
                <c:pt idx="4">
                  <c:v>50</c:v>
                </c:pt>
              </c:numCache>
            </c:numRef>
          </c:val>
          <c:smooth val="0"/>
          <c:extLst xmlns:c16r2="http://schemas.microsoft.com/office/drawing/2015/06/chart">
            <c:ext xmlns:c16="http://schemas.microsoft.com/office/drawing/2014/chart" uri="{C3380CC4-5D6E-409C-BE32-E72D297353CC}">
              <c16:uniqueId val="{00000001-39D3-414F-92D2-32EF43FB4E87}"/>
            </c:ext>
          </c:extLst>
        </c:ser>
        <c:dLbls>
          <c:showLegendKey val="0"/>
          <c:showVal val="0"/>
          <c:showCatName val="0"/>
          <c:showSerName val="0"/>
          <c:showPercent val="0"/>
          <c:showBubbleSize val="0"/>
        </c:dLbls>
        <c:smooth val="0"/>
        <c:axId val="138948936"/>
        <c:axId val="138953416"/>
      </c:lineChart>
      <c:catAx>
        <c:axId val="138948936"/>
        <c:scaling>
          <c:orientation val="minMax"/>
        </c:scaling>
        <c:delete val="0"/>
        <c:axPos val="b"/>
        <c:numFmt formatCode="General" sourceLinked="0"/>
        <c:majorTickMark val="out"/>
        <c:minorTickMark val="none"/>
        <c:tickLblPos val="nextTo"/>
        <c:crossAx val="138953416"/>
        <c:crosses val="autoZero"/>
        <c:auto val="1"/>
        <c:lblAlgn val="ctr"/>
        <c:lblOffset val="100"/>
        <c:noMultiLvlLbl val="0"/>
      </c:catAx>
      <c:valAx>
        <c:axId val="138953416"/>
        <c:scaling>
          <c:orientation val="minMax"/>
        </c:scaling>
        <c:delete val="0"/>
        <c:axPos val="l"/>
        <c:majorGridlines/>
        <c:numFmt formatCode="General" sourceLinked="1"/>
        <c:majorTickMark val="out"/>
        <c:minorTickMark val="none"/>
        <c:tickLblPos val="nextTo"/>
        <c:crossAx val="138948936"/>
        <c:crosses val="autoZero"/>
        <c:crossBetween val="between"/>
      </c:valAx>
    </c:plotArea>
    <c:legend>
      <c:legendPos val="r"/>
      <c:overlay val="0"/>
    </c:legend>
    <c:plotVisOnly val="1"/>
    <c:dispBlanksAs val="gap"/>
    <c:showDLblsOverMax val="0"/>
  </c:chart>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F847BB60-C436-4193-917D-CBB85BA0E993}"/>
              </a:ext>
            </a:extLst>
          </p:cNvPr>
          <p:cNvSpPr>
            <a:spLocks noGrp="1"/>
          </p:cNvSpPr>
          <p:nvPr>
            <p:ph type="hdr" sz="quarter"/>
          </p:nvPr>
        </p:nvSpPr>
        <p:spPr>
          <a:xfrm>
            <a:off x="0" y="0"/>
            <a:ext cx="2971800" cy="461963"/>
          </a:xfrm>
          <a:prstGeom prst="rect">
            <a:avLst/>
          </a:prstGeom>
        </p:spPr>
        <p:txBody>
          <a:bodyPr vert="horz" lIns="90041" tIns="45020" rIns="90041" bIns="45020" rtlCol="0"/>
          <a:lstStyle>
            <a:lvl1pPr algn="l" eaLnBrk="1" hangingPunct="1">
              <a:defRPr sz="1200">
                <a:ea typeface="ＭＳ Ｐゴシック" panose="020B0600070205080204" pitchFamily="34" charset="-128"/>
              </a:defRPr>
            </a:lvl1pPr>
          </a:lstStyle>
          <a:p>
            <a:pPr>
              <a:defRPr/>
            </a:pPr>
            <a:endParaRPr lang="en-US"/>
          </a:p>
        </p:txBody>
      </p:sp>
      <p:sp>
        <p:nvSpPr>
          <p:cNvPr id="3" name="Date Placeholder 2">
            <a:extLst>
              <a:ext uri="{FF2B5EF4-FFF2-40B4-BE49-F238E27FC236}">
                <a16:creationId xmlns="" xmlns:a16="http://schemas.microsoft.com/office/drawing/2014/main" id="{75AF194A-CB1E-45AD-AD44-3DF11824160C}"/>
              </a:ext>
            </a:extLst>
          </p:cNvPr>
          <p:cNvSpPr>
            <a:spLocks noGrp="1"/>
          </p:cNvSpPr>
          <p:nvPr>
            <p:ph type="dt" sz="quarter" idx="1"/>
          </p:nvPr>
        </p:nvSpPr>
        <p:spPr>
          <a:xfrm>
            <a:off x="3884613" y="0"/>
            <a:ext cx="2971800" cy="461963"/>
          </a:xfrm>
          <a:prstGeom prst="rect">
            <a:avLst/>
          </a:prstGeom>
        </p:spPr>
        <p:txBody>
          <a:bodyPr vert="horz" lIns="90041" tIns="45020" rIns="90041" bIns="45020" rtlCol="0"/>
          <a:lstStyle>
            <a:lvl1pPr algn="r" eaLnBrk="1" hangingPunct="1">
              <a:defRPr sz="1200">
                <a:ea typeface="ＭＳ Ｐゴシック" panose="020B0600070205080204" pitchFamily="34" charset="-128"/>
              </a:defRPr>
            </a:lvl1pPr>
          </a:lstStyle>
          <a:p>
            <a:pPr>
              <a:defRPr/>
            </a:pPr>
            <a:fld id="{5ED88546-A5D3-4FD0-9C85-B7F07EB8B4B1}" type="datetimeFigureOut">
              <a:rPr lang="en-US"/>
              <a:pPr>
                <a:defRPr/>
              </a:pPr>
              <a:t>5/7/2018</a:t>
            </a:fld>
            <a:endParaRPr lang="en-US"/>
          </a:p>
        </p:txBody>
      </p:sp>
      <p:sp>
        <p:nvSpPr>
          <p:cNvPr id="4" name="Footer Placeholder 3">
            <a:extLst>
              <a:ext uri="{FF2B5EF4-FFF2-40B4-BE49-F238E27FC236}">
                <a16:creationId xmlns="" xmlns:a16="http://schemas.microsoft.com/office/drawing/2014/main" id="{DF5C32CC-0617-4455-A54B-E61C49040D5C}"/>
              </a:ext>
            </a:extLst>
          </p:cNvPr>
          <p:cNvSpPr>
            <a:spLocks noGrp="1"/>
          </p:cNvSpPr>
          <p:nvPr>
            <p:ph type="ftr" sz="quarter" idx="2"/>
          </p:nvPr>
        </p:nvSpPr>
        <p:spPr>
          <a:xfrm>
            <a:off x="0" y="8737600"/>
            <a:ext cx="2971800" cy="461963"/>
          </a:xfrm>
          <a:prstGeom prst="rect">
            <a:avLst/>
          </a:prstGeom>
        </p:spPr>
        <p:txBody>
          <a:bodyPr vert="horz" lIns="90041" tIns="45020" rIns="90041" bIns="45020" rtlCol="0" anchor="b"/>
          <a:lstStyle>
            <a:lvl1pPr algn="l" eaLnBrk="1" hangingPunct="1">
              <a:defRPr sz="1200">
                <a:ea typeface="ＭＳ Ｐゴシック" panose="020B0600070205080204" pitchFamily="34" charset="-128"/>
              </a:defRPr>
            </a:lvl1pPr>
          </a:lstStyle>
          <a:p>
            <a:pPr>
              <a:defRPr/>
            </a:pPr>
            <a:endParaRPr lang="en-US"/>
          </a:p>
        </p:txBody>
      </p:sp>
      <p:sp>
        <p:nvSpPr>
          <p:cNvPr id="5" name="Slide Number Placeholder 4">
            <a:extLst>
              <a:ext uri="{FF2B5EF4-FFF2-40B4-BE49-F238E27FC236}">
                <a16:creationId xmlns="" xmlns:a16="http://schemas.microsoft.com/office/drawing/2014/main" id="{B2F0D15E-06F6-41F3-928E-34C4C521EEB3}"/>
              </a:ext>
            </a:extLst>
          </p:cNvPr>
          <p:cNvSpPr>
            <a:spLocks noGrp="1"/>
          </p:cNvSpPr>
          <p:nvPr>
            <p:ph type="sldNum" sz="quarter" idx="3"/>
          </p:nvPr>
        </p:nvSpPr>
        <p:spPr>
          <a:xfrm>
            <a:off x="3884613" y="8737600"/>
            <a:ext cx="2971800" cy="461963"/>
          </a:xfrm>
          <a:prstGeom prst="rect">
            <a:avLst/>
          </a:prstGeom>
        </p:spPr>
        <p:txBody>
          <a:bodyPr vert="horz" lIns="90041" tIns="45020" rIns="90041" bIns="45020" rtlCol="0" anchor="b"/>
          <a:lstStyle>
            <a:lvl1pPr algn="r" eaLnBrk="1" hangingPunct="1">
              <a:defRPr sz="1200">
                <a:ea typeface="ＭＳ Ｐゴシック" panose="020B0600070205080204" pitchFamily="34" charset="-128"/>
              </a:defRPr>
            </a:lvl1pPr>
          </a:lstStyle>
          <a:p>
            <a:pPr>
              <a:defRPr/>
            </a:pPr>
            <a:fld id="{5049C152-EBFC-4924-9734-5DF3C9F01A0B}" type="slidenum">
              <a:rPr lang="en-US"/>
              <a:pPr>
                <a:defRPr/>
              </a:pPr>
              <a:t>‹#›</a:t>
            </a:fld>
            <a:endParaRPr lang="en-US"/>
          </a:p>
        </p:txBody>
      </p:sp>
    </p:spTree>
    <p:extLst>
      <p:ext uri="{BB962C8B-B14F-4D97-AF65-F5344CB8AC3E}">
        <p14:creationId xmlns:p14="http://schemas.microsoft.com/office/powerpoint/2010/main" val="42328602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388C7389-2BBD-4A8C-B407-4F04CD269668}"/>
              </a:ext>
            </a:extLst>
          </p:cNvPr>
          <p:cNvSpPr>
            <a:spLocks noGrp="1"/>
          </p:cNvSpPr>
          <p:nvPr>
            <p:ph type="hdr" sz="quarter"/>
          </p:nvPr>
        </p:nvSpPr>
        <p:spPr>
          <a:xfrm>
            <a:off x="0" y="0"/>
            <a:ext cx="2971800" cy="460375"/>
          </a:xfrm>
          <a:prstGeom prst="rect">
            <a:avLst/>
          </a:prstGeom>
        </p:spPr>
        <p:txBody>
          <a:bodyPr vert="horz" lIns="91751" tIns="45876" rIns="91751" bIns="45876" rtlCol="0"/>
          <a:lstStyle>
            <a:lvl1pPr algn="l" eaLnBrk="1" hangingPunct="1">
              <a:defRPr sz="1200">
                <a:latin typeface="Arial" charset="0"/>
                <a:ea typeface="+mn-ea"/>
                <a:cs typeface="Arial" charset="0"/>
              </a:defRPr>
            </a:lvl1pPr>
          </a:lstStyle>
          <a:p>
            <a:pPr>
              <a:defRPr/>
            </a:pPr>
            <a:endParaRPr lang="en-US"/>
          </a:p>
        </p:txBody>
      </p:sp>
      <p:sp>
        <p:nvSpPr>
          <p:cNvPr id="3" name="Date Placeholder 2">
            <a:extLst>
              <a:ext uri="{FF2B5EF4-FFF2-40B4-BE49-F238E27FC236}">
                <a16:creationId xmlns="" xmlns:a16="http://schemas.microsoft.com/office/drawing/2014/main" id="{6985D6A7-78BE-4B65-8A08-35AE1E76003E}"/>
              </a:ext>
            </a:extLst>
          </p:cNvPr>
          <p:cNvSpPr>
            <a:spLocks noGrp="1"/>
          </p:cNvSpPr>
          <p:nvPr>
            <p:ph type="dt" idx="1"/>
          </p:nvPr>
        </p:nvSpPr>
        <p:spPr>
          <a:xfrm>
            <a:off x="3884613" y="0"/>
            <a:ext cx="2971800" cy="460375"/>
          </a:xfrm>
          <a:prstGeom prst="rect">
            <a:avLst/>
          </a:prstGeom>
        </p:spPr>
        <p:txBody>
          <a:bodyPr vert="horz" wrap="square" lIns="91751" tIns="45876" rIns="91751" bIns="45876" numCol="1" anchor="t" anchorCtr="0" compatLnSpc="1">
            <a:prstTxWarp prst="textNoShape">
              <a:avLst/>
            </a:prstTxWarp>
          </a:bodyPr>
          <a:lstStyle>
            <a:lvl1pPr algn="r" eaLnBrk="1" hangingPunct="1">
              <a:defRPr sz="1200">
                <a:latin typeface="Arial" pitchFamily="34" charset="0"/>
                <a:ea typeface="ＭＳ Ｐゴシック" panose="020B0600070205080204" pitchFamily="34" charset="-128"/>
              </a:defRPr>
            </a:lvl1pPr>
          </a:lstStyle>
          <a:p>
            <a:pPr>
              <a:defRPr/>
            </a:pPr>
            <a:fld id="{E9C45E52-962B-49EB-8F7B-C32233199BD9}" type="datetimeFigureOut">
              <a:rPr lang="en-US" altLang="en-US"/>
              <a:pPr>
                <a:defRPr/>
              </a:pPr>
              <a:t>5/7/2018</a:t>
            </a:fld>
            <a:endParaRPr lang="en-US" altLang="en-US"/>
          </a:p>
        </p:txBody>
      </p:sp>
      <p:sp>
        <p:nvSpPr>
          <p:cNvPr id="4" name="Slide Image Placeholder 3">
            <a:extLst>
              <a:ext uri="{FF2B5EF4-FFF2-40B4-BE49-F238E27FC236}">
                <a16:creationId xmlns="" xmlns:a16="http://schemas.microsoft.com/office/drawing/2014/main" id="{8796D445-7A62-4841-938E-1B7F5424C9A0}"/>
              </a:ext>
            </a:extLst>
          </p:cNvPr>
          <p:cNvSpPr>
            <a:spLocks noGrp="1" noRot="1" noChangeAspect="1"/>
          </p:cNvSpPr>
          <p:nvPr>
            <p:ph type="sldImg" idx="2"/>
          </p:nvPr>
        </p:nvSpPr>
        <p:spPr>
          <a:xfrm>
            <a:off x="1128713" y="688975"/>
            <a:ext cx="4600575" cy="3451225"/>
          </a:xfrm>
          <a:prstGeom prst="rect">
            <a:avLst/>
          </a:prstGeom>
          <a:noFill/>
          <a:ln w="12700">
            <a:solidFill>
              <a:prstClr val="black"/>
            </a:solidFill>
          </a:ln>
        </p:spPr>
        <p:txBody>
          <a:bodyPr vert="horz" lIns="91751" tIns="45876" rIns="91751" bIns="45876" rtlCol="0" anchor="ctr"/>
          <a:lstStyle/>
          <a:p>
            <a:pPr lvl="0"/>
            <a:endParaRPr lang="en-US" noProof="0"/>
          </a:p>
        </p:txBody>
      </p:sp>
      <p:sp>
        <p:nvSpPr>
          <p:cNvPr id="5" name="Notes Placeholder 4">
            <a:extLst>
              <a:ext uri="{FF2B5EF4-FFF2-40B4-BE49-F238E27FC236}">
                <a16:creationId xmlns="" xmlns:a16="http://schemas.microsoft.com/office/drawing/2014/main" id="{90B24EDD-18B0-47AB-A4C1-4564951349CF}"/>
              </a:ext>
            </a:extLst>
          </p:cNvPr>
          <p:cNvSpPr>
            <a:spLocks noGrp="1"/>
          </p:cNvSpPr>
          <p:nvPr>
            <p:ph type="body" sz="quarter" idx="3"/>
          </p:nvPr>
        </p:nvSpPr>
        <p:spPr>
          <a:xfrm>
            <a:off x="685800" y="4370388"/>
            <a:ext cx="5486400" cy="4140200"/>
          </a:xfrm>
          <a:prstGeom prst="rect">
            <a:avLst/>
          </a:prstGeom>
        </p:spPr>
        <p:txBody>
          <a:bodyPr vert="horz" lIns="91751" tIns="45876" rIns="91751" bIns="45876"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 xmlns:a16="http://schemas.microsoft.com/office/drawing/2014/main" id="{801E3808-32CF-46F4-AF8F-D786011AB2A5}"/>
              </a:ext>
            </a:extLst>
          </p:cNvPr>
          <p:cNvSpPr>
            <a:spLocks noGrp="1"/>
          </p:cNvSpPr>
          <p:nvPr>
            <p:ph type="ftr" sz="quarter" idx="4"/>
          </p:nvPr>
        </p:nvSpPr>
        <p:spPr>
          <a:xfrm>
            <a:off x="0" y="8737600"/>
            <a:ext cx="2971800" cy="460375"/>
          </a:xfrm>
          <a:prstGeom prst="rect">
            <a:avLst/>
          </a:prstGeom>
        </p:spPr>
        <p:txBody>
          <a:bodyPr vert="horz" lIns="91751" tIns="45876" rIns="91751" bIns="45876" rtlCol="0" anchor="b"/>
          <a:lstStyle>
            <a:lvl1pPr algn="l" eaLnBrk="1" hangingPunct="1">
              <a:defRPr sz="1200">
                <a:latin typeface="Arial" charset="0"/>
                <a:ea typeface="+mn-ea"/>
                <a:cs typeface="Arial" charset="0"/>
              </a:defRPr>
            </a:lvl1pPr>
          </a:lstStyle>
          <a:p>
            <a:pPr>
              <a:defRPr/>
            </a:pPr>
            <a:endParaRPr lang="en-US"/>
          </a:p>
        </p:txBody>
      </p:sp>
      <p:sp>
        <p:nvSpPr>
          <p:cNvPr id="7" name="Slide Number Placeholder 6">
            <a:extLst>
              <a:ext uri="{FF2B5EF4-FFF2-40B4-BE49-F238E27FC236}">
                <a16:creationId xmlns="" xmlns:a16="http://schemas.microsoft.com/office/drawing/2014/main" id="{ADB6A2A4-4427-472E-94B1-D47F7EC7C33C}"/>
              </a:ext>
            </a:extLst>
          </p:cNvPr>
          <p:cNvSpPr>
            <a:spLocks noGrp="1"/>
          </p:cNvSpPr>
          <p:nvPr>
            <p:ph type="sldNum" sz="quarter" idx="5"/>
          </p:nvPr>
        </p:nvSpPr>
        <p:spPr>
          <a:xfrm>
            <a:off x="3884613" y="8737600"/>
            <a:ext cx="2971800" cy="460375"/>
          </a:xfrm>
          <a:prstGeom prst="rect">
            <a:avLst/>
          </a:prstGeom>
        </p:spPr>
        <p:txBody>
          <a:bodyPr vert="horz" wrap="square" lIns="91751" tIns="45876" rIns="91751" bIns="45876" numCol="1" anchor="b" anchorCtr="0" compatLnSpc="1">
            <a:prstTxWarp prst="textNoShape">
              <a:avLst/>
            </a:prstTxWarp>
          </a:bodyPr>
          <a:lstStyle>
            <a:lvl1pPr algn="r" eaLnBrk="1" hangingPunct="1">
              <a:defRPr sz="1200">
                <a:ea typeface="ＭＳ Ｐゴシック" panose="020B0600070205080204" pitchFamily="34" charset="-128"/>
              </a:defRPr>
            </a:lvl1pPr>
          </a:lstStyle>
          <a:p>
            <a:pPr>
              <a:defRPr/>
            </a:pPr>
            <a:fld id="{0273A4D0-8441-4479-BF38-483C95AC16E1}" type="slidenum">
              <a:rPr lang="en-US" altLang="en-US"/>
              <a:pPr>
                <a:defRPr/>
              </a:pPr>
              <a:t>‹#›</a:t>
            </a:fld>
            <a:endParaRPr lang="en-US" altLang="en-US"/>
          </a:p>
        </p:txBody>
      </p:sp>
    </p:spTree>
    <p:extLst>
      <p:ext uri="{BB962C8B-B14F-4D97-AF65-F5344CB8AC3E}">
        <p14:creationId xmlns:p14="http://schemas.microsoft.com/office/powerpoint/2010/main" val="39134615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1pPr>
    <a:lvl2pPr marL="4572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30250" indent="-280988">
              <a:spcBef>
                <a:spcPct val="30000"/>
              </a:spcBef>
              <a:defRPr sz="1200">
                <a:solidFill>
                  <a:schemeClr val="tx1"/>
                </a:solidFill>
                <a:latin typeface="Calibri" panose="020F0502020204030204" pitchFamily="34" charset="0"/>
                <a:ea typeface="MS PGothic" panose="020B0600070205080204" pitchFamily="34" charset="-128"/>
              </a:defRPr>
            </a:lvl2pPr>
            <a:lvl3pPr marL="1123950" indent="-223838">
              <a:spcBef>
                <a:spcPct val="30000"/>
              </a:spcBef>
              <a:defRPr sz="1200">
                <a:solidFill>
                  <a:schemeClr val="tx1"/>
                </a:solidFill>
                <a:latin typeface="Calibri" panose="020F0502020204030204" pitchFamily="34" charset="0"/>
                <a:ea typeface="MS PGothic" panose="020B0600070205080204" pitchFamily="34" charset="-128"/>
              </a:defRPr>
            </a:lvl3pPr>
            <a:lvl4pPr marL="1574800" indent="-223838">
              <a:spcBef>
                <a:spcPct val="30000"/>
              </a:spcBef>
              <a:defRPr sz="1200">
                <a:solidFill>
                  <a:schemeClr val="tx1"/>
                </a:solidFill>
                <a:latin typeface="Calibri" panose="020F0502020204030204" pitchFamily="34" charset="0"/>
                <a:ea typeface="MS PGothic" panose="020B0600070205080204" pitchFamily="34" charset="-128"/>
              </a:defRPr>
            </a:lvl4pPr>
            <a:lvl5pPr marL="2025650" indent="-223838">
              <a:spcBef>
                <a:spcPct val="30000"/>
              </a:spcBef>
              <a:defRPr sz="1200">
                <a:solidFill>
                  <a:schemeClr val="tx1"/>
                </a:solidFill>
                <a:latin typeface="Calibri" panose="020F0502020204030204" pitchFamily="34" charset="0"/>
                <a:ea typeface="MS PGothic" panose="020B0600070205080204" pitchFamily="34" charset="-128"/>
              </a:defRPr>
            </a:lvl5pPr>
            <a:lvl6pPr marL="2482850" indent="-22383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40050" indent="-22383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397250" indent="-22383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54450" indent="-22383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DF56E97C-0D5A-4097-B58B-3E625E839E99}" type="slidenum">
              <a:rPr lang="en-US" altLang="en-US" smtClean="0">
                <a:latin typeface="Arial" panose="020B0604020202020204" pitchFamily="34" charset="0"/>
              </a:rPr>
              <a:pPr>
                <a:spcBef>
                  <a:spcPct val="0"/>
                </a:spcBef>
              </a:pPr>
              <a:t>17</a:t>
            </a:fld>
            <a:endParaRPr lang="en-US" altLang="en-US" smtClean="0">
              <a:latin typeface="Arial" panose="020B0604020202020204" pitchFamily="34" charset="0"/>
            </a:endParaRPr>
          </a:p>
        </p:txBody>
      </p:sp>
    </p:spTree>
    <p:extLst>
      <p:ext uri="{BB962C8B-B14F-4D97-AF65-F5344CB8AC3E}">
        <p14:creationId xmlns:p14="http://schemas.microsoft.com/office/powerpoint/2010/main" val="21155182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 xmlns:a16="http://schemas.microsoft.com/office/drawing/2014/main" id="{83AF428E-1811-455F-A215-951F7CE1BB41}"/>
              </a:ext>
            </a:extLst>
          </p:cNvPr>
          <p:cNvSpPr>
            <a:spLocks noGrp="1"/>
          </p:cNvSpPr>
          <p:nvPr>
            <p:ph type="dt" sz="half" idx="10"/>
          </p:nvPr>
        </p:nvSpPr>
        <p:spPr/>
        <p:txBody>
          <a:bodyPr/>
          <a:lstStyle>
            <a:lvl1pPr>
              <a:defRPr/>
            </a:lvl1pPr>
          </a:lstStyle>
          <a:p>
            <a:pPr>
              <a:defRPr/>
            </a:pPr>
            <a:fld id="{6B0F2462-D2AE-4634-B7FF-C89426549375}" type="datetimeFigureOut">
              <a:rPr lang="en-US" altLang="en-US"/>
              <a:pPr>
                <a:defRPr/>
              </a:pPr>
              <a:t>5/7/2018</a:t>
            </a:fld>
            <a:endParaRPr lang="en-US" altLang="en-US"/>
          </a:p>
        </p:txBody>
      </p:sp>
      <p:sp>
        <p:nvSpPr>
          <p:cNvPr id="5" name="Footer Placeholder 4">
            <a:extLst>
              <a:ext uri="{FF2B5EF4-FFF2-40B4-BE49-F238E27FC236}">
                <a16:creationId xmlns="" xmlns:a16="http://schemas.microsoft.com/office/drawing/2014/main" id="{55250A62-629C-4C93-871F-B0B0B227C53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 xmlns:a16="http://schemas.microsoft.com/office/drawing/2014/main" id="{68B0773D-51BE-4602-9269-C2ADE3AA2B16}"/>
              </a:ext>
            </a:extLst>
          </p:cNvPr>
          <p:cNvSpPr>
            <a:spLocks noGrp="1"/>
          </p:cNvSpPr>
          <p:nvPr>
            <p:ph type="sldNum" sz="quarter" idx="12"/>
          </p:nvPr>
        </p:nvSpPr>
        <p:spPr/>
        <p:txBody>
          <a:bodyPr/>
          <a:lstStyle>
            <a:lvl1pPr>
              <a:defRPr/>
            </a:lvl1pPr>
          </a:lstStyle>
          <a:p>
            <a:pPr>
              <a:defRPr/>
            </a:pPr>
            <a:fld id="{FDB7013E-4B6C-43A6-8C57-EE09694C3444}" type="slidenum">
              <a:rPr lang="en-US" altLang="en-US"/>
              <a:pPr>
                <a:defRPr/>
              </a:pPr>
              <a:t>‹#›</a:t>
            </a:fld>
            <a:endParaRPr lang="en-US" altLang="en-US"/>
          </a:p>
        </p:txBody>
      </p:sp>
    </p:spTree>
    <p:extLst>
      <p:ext uri="{BB962C8B-B14F-4D97-AF65-F5344CB8AC3E}">
        <p14:creationId xmlns:p14="http://schemas.microsoft.com/office/powerpoint/2010/main" val="22541604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83AF428E-1811-455F-A215-951F7CE1BB41}"/>
              </a:ext>
            </a:extLst>
          </p:cNvPr>
          <p:cNvSpPr>
            <a:spLocks noGrp="1"/>
          </p:cNvSpPr>
          <p:nvPr>
            <p:ph type="dt" sz="half" idx="10"/>
          </p:nvPr>
        </p:nvSpPr>
        <p:spPr/>
        <p:txBody>
          <a:bodyPr/>
          <a:lstStyle>
            <a:lvl1pPr>
              <a:defRPr/>
            </a:lvl1pPr>
          </a:lstStyle>
          <a:p>
            <a:pPr>
              <a:defRPr/>
            </a:pPr>
            <a:fld id="{FC8697ED-45C5-4286-8717-520D3561944A}" type="datetimeFigureOut">
              <a:rPr lang="en-US" altLang="en-US"/>
              <a:pPr>
                <a:defRPr/>
              </a:pPr>
              <a:t>5/7/2018</a:t>
            </a:fld>
            <a:endParaRPr lang="en-US" altLang="en-US"/>
          </a:p>
        </p:txBody>
      </p:sp>
      <p:sp>
        <p:nvSpPr>
          <p:cNvPr id="5" name="Footer Placeholder 4">
            <a:extLst>
              <a:ext uri="{FF2B5EF4-FFF2-40B4-BE49-F238E27FC236}">
                <a16:creationId xmlns="" xmlns:a16="http://schemas.microsoft.com/office/drawing/2014/main" id="{55250A62-629C-4C93-871F-B0B0B227C53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 xmlns:a16="http://schemas.microsoft.com/office/drawing/2014/main" id="{68B0773D-51BE-4602-9269-C2ADE3AA2B16}"/>
              </a:ext>
            </a:extLst>
          </p:cNvPr>
          <p:cNvSpPr>
            <a:spLocks noGrp="1"/>
          </p:cNvSpPr>
          <p:nvPr>
            <p:ph type="sldNum" sz="quarter" idx="12"/>
          </p:nvPr>
        </p:nvSpPr>
        <p:spPr/>
        <p:txBody>
          <a:bodyPr/>
          <a:lstStyle>
            <a:lvl1pPr>
              <a:defRPr/>
            </a:lvl1pPr>
          </a:lstStyle>
          <a:p>
            <a:pPr>
              <a:defRPr/>
            </a:pPr>
            <a:fld id="{22B111C6-F76F-4687-874F-6EA84731A9BB}" type="slidenum">
              <a:rPr lang="en-US" altLang="en-US"/>
              <a:pPr>
                <a:defRPr/>
              </a:pPr>
              <a:t>‹#›</a:t>
            </a:fld>
            <a:endParaRPr lang="en-US" altLang="en-US"/>
          </a:p>
        </p:txBody>
      </p:sp>
    </p:spTree>
    <p:extLst>
      <p:ext uri="{BB962C8B-B14F-4D97-AF65-F5344CB8AC3E}">
        <p14:creationId xmlns:p14="http://schemas.microsoft.com/office/powerpoint/2010/main" val="28609722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83AF428E-1811-455F-A215-951F7CE1BB41}"/>
              </a:ext>
            </a:extLst>
          </p:cNvPr>
          <p:cNvSpPr>
            <a:spLocks noGrp="1"/>
          </p:cNvSpPr>
          <p:nvPr>
            <p:ph type="dt" sz="half" idx="10"/>
          </p:nvPr>
        </p:nvSpPr>
        <p:spPr/>
        <p:txBody>
          <a:bodyPr/>
          <a:lstStyle>
            <a:lvl1pPr>
              <a:defRPr/>
            </a:lvl1pPr>
          </a:lstStyle>
          <a:p>
            <a:pPr>
              <a:defRPr/>
            </a:pPr>
            <a:fld id="{9EBF6938-882D-43B2-97AC-74901A548D1B}" type="datetimeFigureOut">
              <a:rPr lang="en-US" altLang="en-US"/>
              <a:pPr>
                <a:defRPr/>
              </a:pPr>
              <a:t>5/7/2018</a:t>
            </a:fld>
            <a:endParaRPr lang="en-US" altLang="en-US"/>
          </a:p>
        </p:txBody>
      </p:sp>
      <p:sp>
        <p:nvSpPr>
          <p:cNvPr id="5" name="Footer Placeholder 4">
            <a:extLst>
              <a:ext uri="{FF2B5EF4-FFF2-40B4-BE49-F238E27FC236}">
                <a16:creationId xmlns="" xmlns:a16="http://schemas.microsoft.com/office/drawing/2014/main" id="{55250A62-629C-4C93-871F-B0B0B227C53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 xmlns:a16="http://schemas.microsoft.com/office/drawing/2014/main" id="{68B0773D-51BE-4602-9269-C2ADE3AA2B16}"/>
              </a:ext>
            </a:extLst>
          </p:cNvPr>
          <p:cNvSpPr>
            <a:spLocks noGrp="1"/>
          </p:cNvSpPr>
          <p:nvPr>
            <p:ph type="sldNum" sz="quarter" idx="12"/>
          </p:nvPr>
        </p:nvSpPr>
        <p:spPr/>
        <p:txBody>
          <a:bodyPr/>
          <a:lstStyle>
            <a:lvl1pPr>
              <a:defRPr/>
            </a:lvl1pPr>
          </a:lstStyle>
          <a:p>
            <a:pPr>
              <a:defRPr/>
            </a:pPr>
            <a:fld id="{FCF31ABE-782D-431C-ADC1-E9D670FA45BD}" type="slidenum">
              <a:rPr lang="en-US" altLang="en-US"/>
              <a:pPr>
                <a:defRPr/>
              </a:pPr>
              <a:t>‹#›</a:t>
            </a:fld>
            <a:endParaRPr lang="en-US" altLang="en-US"/>
          </a:p>
        </p:txBody>
      </p:sp>
    </p:spTree>
    <p:extLst>
      <p:ext uri="{BB962C8B-B14F-4D97-AF65-F5344CB8AC3E}">
        <p14:creationId xmlns:p14="http://schemas.microsoft.com/office/powerpoint/2010/main" val="10371292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600200"/>
            <a:ext cx="4038600" cy="4525963"/>
          </a:xfrm>
        </p:spPr>
        <p:txBody>
          <a:bodyPr/>
          <a:lstStyle/>
          <a:p>
            <a:pPr lvl="0"/>
            <a:endParaRPr lang="en-US" noProof="0"/>
          </a:p>
        </p:txBody>
      </p:sp>
      <p:sp>
        <p:nvSpPr>
          <p:cNvPr id="5" name="Date Placeholder 3">
            <a:extLst>
              <a:ext uri="{FF2B5EF4-FFF2-40B4-BE49-F238E27FC236}">
                <a16:creationId xmlns="" xmlns:a16="http://schemas.microsoft.com/office/drawing/2014/main" id="{83AF428E-1811-455F-A215-951F7CE1BB41}"/>
              </a:ext>
            </a:extLst>
          </p:cNvPr>
          <p:cNvSpPr>
            <a:spLocks noGrp="1"/>
          </p:cNvSpPr>
          <p:nvPr>
            <p:ph type="dt" sz="half" idx="10"/>
          </p:nvPr>
        </p:nvSpPr>
        <p:spPr/>
        <p:txBody>
          <a:bodyPr/>
          <a:lstStyle>
            <a:lvl1pPr>
              <a:defRPr/>
            </a:lvl1pPr>
          </a:lstStyle>
          <a:p>
            <a:pPr>
              <a:defRPr/>
            </a:pPr>
            <a:fld id="{309BFBEE-0050-41F4-969E-7DE043DD40C4}" type="datetimeFigureOut">
              <a:rPr lang="en-US" altLang="en-US"/>
              <a:pPr>
                <a:defRPr/>
              </a:pPr>
              <a:t>5/7/2018</a:t>
            </a:fld>
            <a:endParaRPr lang="en-US" altLang="en-US"/>
          </a:p>
        </p:txBody>
      </p:sp>
      <p:sp>
        <p:nvSpPr>
          <p:cNvPr id="6" name="Footer Placeholder 4">
            <a:extLst>
              <a:ext uri="{FF2B5EF4-FFF2-40B4-BE49-F238E27FC236}">
                <a16:creationId xmlns="" xmlns:a16="http://schemas.microsoft.com/office/drawing/2014/main" id="{55250A62-629C-4C93-871F-B0B0B227C53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 xmlns:a16="http://schemas.microsoft.com/office/drawing/2014/main" id="{68B0773D-51BE-4602-9269-C2ADE3AA2B16}"/>
              </a:ext>
            </a:extLst>
          </p:cNvPr>
          <p:cNvSpPr>
            <a:spLocks noGrp="1"/>
          </p:cNvSpPr>
          <p:nvPr>
            <p:ph type="sldNum" sz="quarter" idx="12"/>
          </p:nvPr>
        </p:nvSpPr>
        <p:spPr/>
        <p:txBody>
          <a:bodyPr/>
          <a:lstStyle>
            <a:lvl1pPr>
              <a:defRPr/>
            </a:lvl1pPr>
          </a:lstStyle>
          <a:p>
            <a:pPr>
              <a:defRPr/>
            </a:pPr>
            <a:fld id="{9D1B7F53-1B10-40FD-9B5B-D7D11D84130A}" type="slidenum">
              <a:rPr lang="en-US" altLang="en-US"/>
              <a:pPr>
                <a:defRPr/>
              </a:pPr>
              <a:t>‹#›</a:t>
            </a:fld>
            <a:endParaRPr lang="en-US" altLang="en-US"/>
          </a:p>
        </p:txBody>
      </p:sp>
    </p:spTree>
    <p:extLst>
      <p:ext uri="{BB962C8B-B14F-4D97-AF65-F5344CB8AC3E}">
        <p14:creationId xmlns:p14="http://schemas.microsoft.com/office/powerpoint/2010/main" val="23943639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 xmlns:a16="http://schemas.microsoft.com/office/drawing/2014/main" id="{83AF428E-1811-455F-A215-951F7CE1BB41}"/>
              </a:ext>
            </a:extLst>
          </p:cNvPr>
          <p:cNvSpPr>
            <a:spLocks noGrp="1"/>
          </p:cNvSpPr>
          <p:nvPr>
            <p:ph type="dt" sz="half" idx="10"/>
          </p:nvPr>
        </p:nvSpPr>
        <p:spPr/>
        <p:txBody>
          <a:bodyPr/>
          <a:lstStyle>
            <a:lvl1pPr>
              <a:defRPr/>
            </a:lvl1pPr>
          </a:lstStyle>
          <a:p>
            <a:pPr>
              <a:defRPr/>
            </a:pPr>
            <a:fld id="{32E3676A-E6B9-4A7F-9CC9-7A6FA8926C80}" type="datetimeFigureOut">
              <a:rPr lang="en-US" altLang="en-US"/>
              <a:pPr>
                <a:defRPr/>
              </a:pPr>
              <a:t>5/7/2018</a:t>
            </a:fld>
            <a:endParaRPr lang="en-US" altLang="en-US"/>
          </a:p>
        </p:txBody>
      </p:sp>
      <p:sp>
        <p:nvSpPr>
          <p:cNvPr id="6" name="Footer Placeholder 4">
            <a:extLst>
              <a:ext uri="{FF2B5EF4-FFF2-40B4-BE49-F238E27FC236}">
                <a16:creationId xmlns="" xmlns:a16="http://schemas.microsoft.com/office/drawing/2014/main" id="{55250A62-629C-4C93-871F-B0B0B227C53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 xmlns:a16="http://schemas.microsoft.com/office/drawing/2014/main" id="{68B0773D-51BE-4602-9269-C2ADE3AA2B16}"/>
              </a:ext>
            </a:extLst>
          </p:cNvPr>
          <p:cNvSpPr>
            <a:spLocks noGrp="1"/>
          </p:cNvSpPr>
          <p:nvPr>
            <p:ph type="sldNum" sz="quarter" idx="12"/>
          </p:nvPr>
        </p:nvSpPr>
        <p:spPr/>
        <p:txBody>
          <a:bodyPr/>
          <a:lstStyle>
            <a:lvl1pPr>
              <a:defRPr/>
            </a:lvl1pPr>
          </a:lstStyle>
          <a:p>
            <a:pPr>
              <a:defRPr/>
            </a:pPr>
            <a:fld id="{08101859-13BB-4BBB-B558-E3636518CAF5}" type="slidenum">
              <a:rPr lang="en-US" altLang="en-US"/>
              <a:pPr>
                <a:defRPr/>
              </a:pPr>
              <a:t>‹#›</a:t>
            </a:fld>
            <a:endParaRPr lang="en-US" altLang="en-US"/>
          </a:p>
        </p:txBody>
      </p:sp>
    </p:spTree>
    <p:extLst>
      <p:ext uri="{BB962C8B-B14F-4D97-AF65-F5344CB8AC3E}">
        <p14:creationId xmlns:p14="http://schemas.microsoft.com/office/powerpoint/2010/main" val="23812210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E6F32560-38ED-4EB3-90D1-070BA22A0E1C}"/>
              </a:ext>
            </a:extLst>
          </p:cNvPr>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Arial" pitchFamily="34" charset="0"/>
                <a:ea typeface="ＭＳ Ｐゴシック" panose="020B0600070205080204" pitchFamily="34" charset="-128"/>
              </a:defRPr>
            </a:lvl1pPr>
          </a:lstStyle>
          <a:p>
            <a:pPr>
              <a:defRPr/>
            </a:pPr>
            <a:fld id="{466FE117-1B22-4398-B01A-B76193B6B0A0}" type="datetimeFigureOut">
              <a:rPr lang="en-US" altLang="en-US"/>
              <a:pPr>
                <a:defRPr/>
              </a:pPr>
              <a:t>5/7/2018</a:t>
            </a:fld>
            <a:endParaRPr lang="en-US" altLang="en-US"/>
          </a:p>
        </p:txBody>
      </p:sp>
      <p:sp>
        <p:nvSpPr>
          <p:cNvPr id="5" name="Footer Placeholder 4">
            <a:extLst>
              <a:ext uri="{FF2B5EF4-FFF2-40B4-BE49-F238E27FC236}">
                <a16:creationId xmlns="" xmlns:a16="http://schemas.microsoft.com/office/drawing/2014/main" id="{33C9760A-29BB-42B2-A0CA-852248488925}"/>
              </a:ext>
            </a:extLst>
          </p:cNvPr>
          <p:cNvSpPr>
            <a:spLocks noGrp="1"/>
          </p:cNvSpPr>
          <p:nvPr>
            <p:ph type="ftr" sz="quarter" idx="11"/>
          </p:nvPr>
        </p:nvSpPr>
        <p:spPr>
          <a:xfrm>
            <a:off x="3124200" y="6356350"/>
            <a:ext cx="2895600" cy="365125"/>
          </a:xfrm>
          <a:prstGeom prst="rect">
            <a:avLst/>
          </a:prstGeom>
        </p:spPr>
        <p:txBody>
          <a:bodyPr/>
          <a:lstStyle>
            <a:lvl1pPr eaLnBrk="1" hangingPunct="1">
              <a:defRPr>
                <a:latin typeface="Arial" charset="0"/>
                <a:ea typeface="+mn-ea"/>
                <a:cs typeface="Arial" charset="0"/>
              </a:defRPr>
            </a:lvl1pPr>
          </a:lstStyle>
          <a:p>
            <a:pPr>
              <a:defRPr/>
            </a:pPr>
            <a:endParaRPr lang="en-US"/>
          </a:p>
        </p:txBody>
      </p:sp>
      <p:sp>
        <p:nvSpPr>
          <p:cNvPr id="6" name="Slide Number Placeholder 5">
            <a:extLst>
              <a:ext uri="{FF2B5EF4-FFF2-40B4-BE49-F238E27FC236}">
                <a16:creationId xmlns="" xmlns:a16="http://schemas.microsoft.com/office/drawing/2014/main" id="{FD043EF8-F36E-4B66-AE0C-5DAAA7F022A5}"/>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ea typeface="ＭＳ Ｐゴシック" panose="020B0600070205080204" pitchFamily="34" charset="-128"/>
              </a:defRPr>
            </a:lvl1pPr>
          </a:lstStyle>
          <a:p>
            <a:pPr>
              <a:defRPr/>
            </a:pPr>
            <a:fld id="{CA7BC0EE-B744-4DD5-8CA7-EA1D1A335310}" type="slidenum">
              <a:rPr lang="en-US" altLang="en-US"/>
              <a:pPr>
                <a:defRPr/>
              </a:pPr>
              <a:t>‹#›</a:t>
            </a:fld>
            <a:endParaRPr lang="en-US" altLang="en-US"/>
          </a:p>
        </p:txBody>
      </p:sp>
    </p:spTree>
    <p:extLst>
      <p:ext uri="{BB962C8B-B14F-4D97-AF65-F5344CB8AC3E}">
        <p14:creationId xmlns:p14="http://schemas.microsoft.com/office/powerpoint/2010/main" val="9860210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666D7467-10AA-4B20-B3F6-DC8596F02533}"/>
              </a:ext>
            </a:extLst>
          </p:cNvPr>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Arial" pitchFamily="34" charset="0"/>
                <a:ea typeface="ＭＳ Ｐゴシック" panose="020B0600070205080204" pitchFamily="34" charset="-128"/>
              </a:defRPr>
            </a:lvl1pPr>
          </a:lstStyle>
          <a:p>
            <a:pPr>
              <a:defRPr/>
            </a:pPr>
            <a:fld id="{91D8F103-A6D6-407D-9002-F18126B2C8B0}" type="datetimeFigureOut">
              <a:rPr lang="en-US" altLang="en-US"/>
              <a:pPr>
                <a:defRPr/>
              </a:pPr>
              <a:t>5/7/2018</a:t>
            </a:fld>
            <a:endParaRPr lang="en-US" altLang="en-US"/>
          </a:p>
        </p:txBody>
      </p:sp>
      <p:sp>
        <p:nvSpPr>
          <p:cNvPr id="5" name="Footer Placeholder 4">
            <a:extLst>
              <a:ext uri="{FF2B5EF4-FFF2-40B4-BE49-F238E27FC236}">
                <a16:creationId xmlns="" xmlns:a16="http://schemas.microsoft.com/office/drawing/2014/main" id="{736FC214-D440-4AD4-A9E0-72DB950EB31E}"/>
              </a:ext>
            </a:extLst>
          </p:cNvPr>
          <p:cNvSpPr>
            <a:spLocks noGrp="1"/>
          </p:cNvSpPr>
          <p:nvPr>
            <p:ph type="ftr" sz="quarter" idx="11"/>
          </p:nvPr>
        </p:nvSpPr>
        <p:spPr>
          <a:xfrm>
            <a:off x="3124200" y="6356350"/>
            <a:ext cx="2895600" cy="365125"/>
          </a:xfrm>
          <a:prstGeom prst="rect">
            <a:avLst/>
          </a:prstGeom>
        </p:spPr>
        <p:txBody>
          <a:bodyPr/>
          <a:lstStyle>
            <a:lvl1pPr eaLnBrk="1" hangingPunct="1">
              <a:defRPr>
                <a:latin typeface="Arial" charset="0"/>
                <a:ea typeface="+mn-ea"/>
                <a:cs typeface="Arial" charset="0"/>
              </a:defRPr>
            </a:lvl1pPr>
          </a:lstStyle>
          <a:p>
            <a:pPr>
              <a:defRPr/>
            </a:pPr>
            <a:endParaRPr lang="en-US"/>
          </a:p>
        </p:txBody>
      </p:sp>
      <p:sp>
        <p:nvSpPr>
          <p:cNvPr id="6" name="Slide Number Placeholder 5">
            <a:extLst>
              <a:ext uri="{FF2B5EF4-FFF2-40B4-BE49-F238E27FC236}">
                <a16:creationId xmlns="" xmlns:a16="http://schemas.microsoft.com/office/drawing/2014/main" id="{E8B23323-B3F4-46B7-A7D0-1461C1631A5A}"/>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ea typeface="ＭＳ Ｐゴシック" panose="020B0600070205080204" pitchFamily="34" charset="-128"/>
              </a:defRPr>
            </a:lvl1pPr>
          </a:lstStyle>
          <a:p>
            <a:pPr>
              <a:defRPr/>
            </a:pPr>
            <a:fld id="{DAD43EE3-7109-42F4-916B-9BB520BAB29A}" type="slidenum">
              <a:rPr lang="en-US" altLang="en-US"/>
              <a:pPr>
                <a:defRPr/>
              </a:pPr>
              <a:t>‹#›</a:t>
            </a:fld>
            <a:endParaRPr lang="en-US" altLang="en-US"/>
          </a:p>
        </p:txBody>
      </p:sp>
    </p:spTree>
    <p:extLst>
      <p:ext uri="{BB962C8B-B14F-4D97-AF65-F5344CB8AC3E}">
        <p14:creationId xmlns:p14="http://schemas.microsoft.com/office/powerpoint/2010/main" val="33297799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 xmlns:a16="http://schemas.microsoft.com/office/drawing/2014/main" id="{42F21402-3176-4D22-BDF2-3E63D9928AE5}"/>
              </a:ext>
            </a:extLst>
          </p:cNvPr>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Arial" pitchFamily="34" charset="0"/>
                <a:ea typeface="ＭＳ Ｐゴシック" panose="020B0600070205080204" pitchFamily="34" charset="-128"/>
              </a:defRPr>
            </a:lvl1pPr>
          </a:lstStyle>
          <a:p>
            <a:pPr>
              <a:defRPr/>
            </a:pPr>
            <a:fld id="{DC64410A-E54E-46F3-A7F4-A4139BB2C211}" type="datetimeFigureOut">
              <a:rPr lang="en-US" altLang="en-US"/>
              <a:pPr>
                <a:defRPr/>
              </a:pPr>
              <a:t>5/7/2018</a:t>
            </a:fld>
            <a:endParaRPr lang="en-US" altLang="en-US"/>
          </a:p>
        </p:txBody>
      </p:sp>
      <p:sp>
        <p:nvSpPr>
          <p:cNvPr id="6" name="Footer Placeholder 4">
            <a:extLst>
              <a:ext uri="{FF2B5EF4-FFF2-40B4-BE49-F238E27FC236}">
                <a16:creationId xmlns="" xmlns:a16="http://schemas.microsoft.com/office/drawing/2014/main" id="{D214AA73-CF8C-45AE-BEE5-C83F3B4551A3}"/>
              </a:ext>
            </a:extLst>
          </p:cNvPr>
          <p:cNvSpPr>
            <a:spLocks noGrp="1"/>
          </p:cNvSpPr>
          <p:nvPr>
            <p:ph type="ftr" sz="quarter" idx="11"/>
          </p:nvPr>
        </p:nvSpPr>
        <p:spPr>
          <a:xfrm>
            <a:off x="3124200" y="6356350"/>
            <a:ext cx="2895600" cy="365125"/>
          </a:xfrm>
          <a:prstGeom prst="rect">
            <a:avLst/>
          </a:prstGeom>
        </p:spPr>
        <p:txBody>
          <a:bodyPr/>
          <a:lstStyle>
            <a:lvl1pPr eaLnBrk="1" hangingPunct="1">
              <a:defRPr>
                <a:latin typeface="Arial" charset="0"/>
                <a:ea typeface="+mn-ea"/>
                <a:cs typeface="Arial" charset="0"/>
              </a:defRPr>
            </a:lvl1pPr>
          </a:lstStyle>
          <a:p>
            <a:pPr>
              <a:defRPr/>
            </a:pPr>
            <a:endParaRPr lang="en-US"/>
          </a:p>
        </p:txBody>
      </p:sp>
      <p:sp>
        <p:nvSpPr>
          <p:cNvPr id="7" name="Slide Number Placeholder 5">
            <a:extLst>
              <a:ext uri="{FF2B5EF4-FFF2-40B4-BE49-F238E27FC236}">
                <a16:creationId xmlns="" xmlns:a16="http://schemas.microsoft.com/office/drawing/2014/main" id="{FB1F4394-9B86-4DE0-AD48-A4162309455E}"/>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ea typeface="ＭＳ Ｐゴシック" panose="020B0600070205080204" pitchFamily="34" charset="-128"/>
              </a:defRPr>
            </a:lvl1pPr>
          </a:lstStyle>
          <a:p>
            <a:pPr>
              <a:defRPr/>
            </a:pPr>
            <a:fld id="{CC8E3486-F596-4B42-8E84-23B422405D4F}" type="slidenum">
              <a:rPr lang="en-US" altLang="en-US"/>
              <a:pPr>
                <a:defRPr/>
              </a:pPr>
              <a:t>‹#›</a:t>
            </a:fld>
            <a:endParaRPr lang="en-US" altLang="en-US"/>
          </a:p>
        </p:txBody>
      </p:sp>
    </p:spTree>
    <p:extLst>
      <p:ext uri="{BB962C8B-B14F-4D97-AF65-F5344CB8AC3E}">
        <p14:creationId xmlns:p14="http://schemas.microsoft.com/office/powerpoint/2010/main" val="15103793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 xmlns:a16="http://schemas.microsoft.com/office/drawing/2014/main" id="{BE17D9D3-DA49-431C-9A8E-EC056D6469F4}"/>
              </a:ext>
            </a:extLst>
          </p:cNvPr>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Arial" pitchFamily="34" charset="0"/>
                <a:ea typeface="ＭＳ Ｐゴシック" panose="020B0600070205080204" pitchFamily="34" charset="-128"/>
              </a:defRPr>
            </a:lvl1pPr>
          </a:lstStyle>
          <a:p>
            <a:pPr>
              <a:defRPr/>
            </a:pPr>
            <a:fld id="{379198F4-E45B-4E36-9B0A-FB6FC5DF1CC9}" type="datetimeFigureOut">
              <a:rPr lang="en-US" altLang="en-US"/>
              <a:pPr>
                <a:defRPr/>
              </a:pPr>
              <a:t>5/7/2018</a:t>
            </a:fld>
            <a:endParaRPr lang="en-US" altLang="en-US"/>
          </a:p>
        </p:txBody>
      </p:sp>
      <p:sp>
        <p:nvSpPr>
          <p:cNvPr id="8" name="Footer Placeholder 4">
            <a:extLst>
              <a:ext uri="{FF2B5EF4-FFF2-40B4-BE49-F238E27FC236}">
                <a16:creationId xmlns="" xmlns:a16="http://schemas.microsoft.com/office/drawing/2014/main" id="{66641176-0E2C-4673-A662-9BFA3418BC09}"/>
              </a:ext>
            </a:extLst>
          </p:cNvPr>
          <p:cNvSpPr>
            <a:spLocks noGrp="1"/>
          </p:cNvSpPr>
          <p:nvPr>
            <p:ph type="ftr" sz="quarter" idx="11"/>
          </p:nvPr>
        </p:nvSpPr>
        <p:spPr>
          <a:xfrm>
            <a:off x="3124200" y="6356350"/>
            <a:ext cx="2895600" cy="365125"/>
          </a:xfrm>
          <a:prstGeom prst="rect">
            <a:avLst/>
          </a:prstGeom>
        </p:spPr>
        <p:txBody>
          <a:bodyPr/>
          <a:lstStyle>
            <a:lvl1pPr eaLnBrk="1" hangingPunct="1">
              <a:defRPr>
                <a:latin typeface="Arial" charset="0"/>
                <a:ea typeface="+mn-ea"/>
                <a:cs typeface="Arial" charset="0"/>
              </a:defRPr>
            </a:lvl1pPr>
          </a:lstStyle>
          <a:p>
            <a:pPr>
              <a:defRPr/>
            </a:pPr>
            <a:endParaRPr lang="en-US"/>
          </a:p>
        </p:txBody>
      </p:sp>
      <p:sp>
        <p:nvSpPr>
          <p:cNvPr id="9" name="Slide Number Placeholder 5">
            <a:extLst>
              <a:ext uri="{FF2B5EF4-FFF2-40B4-BE49-F238E27FC236}">
                <a16:creationId xmlns="" xmlns:a16="http://schemas.microsoft.com/office/drawing/2014/main" id="{964C68C9-2F40-4D2B-A6D2-6F0C9AD69886}"/>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ea typeface="ＭＳ Ｐゴシック" panose="020B0600070205080204" pitchFamily="34" charset="-128"/>
              </a:defRPr>
            </a:lvl1pPr>
          </a:lstStyle>
          <a:p>
            <a:pPr>
              <a:defRPr/>
            </a:pPr>
            <a:fld id="{7164F0C0-BFFF-4D54-AB72-ED99CEFAEAE6}" type="slidenum">
              <a:rPr lang="en-US" altLang="en-US"/>
              <a:pPr>
                <a:defRPr/>
              </a:pPr>
              <a:t>‹#›</a:t>
            </a:fld>
            <a:endParaRPr lang="en-US" altLang="en-US"/>
          </a:p>
        </p:txBody>
      </p:sp>
    </p:spTree>
    <p:extLst>
      <p:ext uri="{BB962C8B-B14F-4D97-AF65-F5344CB8AC3E}">
        <p14:creationId xmlns:p14="http://schemas.microsoft.com/office/powerpoint/2010/main" val="22198798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3">
            <a:extLst>
              <a:ext uri="{FF2B5EF4-FFF2-40B4-BE49-F238E27FC236}">
                <a16:creationId xmlns="" xmlns:a16="http://schemas.microsoft.com/office/drawing/2014/main" id="{4C7B258F-A578-4B87-B2C5-16FF8FFDE9A3}"/>
              </a:ext>
            </a:extLst>
          </p:cNvPr>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Arial" pitchFamily="34" charset="0"/>
                <a:ea typeface="ＭＳ Ｐゴシック" panose="020B0600070205080204" pitchFamily="34" charset="-128"/>
              </a:defRPr>
            </a:lvl1pPr>
          </a:lstStyle>
          <a:p>
            <a:pPr>
              <a:defRPr/>
            </a:pPr>
            <a:fld id="{8A04BE3F-3C2A-4460-AEB7-B40A88AF06A9}" type="datetimeFigureOut">
              <a:rPr lang="en-US" altLang="en-US"/>
              <a:pPr>
                <a:defRPr/>
              </a:pPr>
              <a:t>5/7/2018</a:t>
            </a:fld>
            <a:endParaRPr lang="en-US" altLang="en-US"/>
          </a:p>
        </p:txBody>
      </p:sp>
      <p:sp>
        <p:nvSpPr>
          <p:cNvPr id="4" name="Footer Placeholder 4">
            <a:extLst>
              <a:ext uri="{FF2B5EF4-FFF2-40B4-BE49-F238E27FC236}">
                <a16:creationId xmlns="" xmlns:a16="http://schemas.microsoft.com/office/drawing/2014/main" id="{64994340-EA12-4133-B902-1A590094C800}"/>
              </a:ext>
            </a:extLst>
          </p:cNvPr>
          <p:cNvSpPr>
            <a:spLocks noGrp="1"/>
          </p:cNvSpPr>
          <p:nvPr>
            <p:ph type="ftr" sz="quarter" idx="11"/>
          </p:nvPr>
        </p:nvSpPr>
        <p:spPr>
          <a:xfrm>
            <a:off x="3124200" y="6356350"/>
            <a:ext cx="2895600" cy="365125"/>
          </a:xfrm>
          <a:prstGeom prst="rect">
            <a:avLst/>
          </a:prstGeom>
        </p:spPr>
        <p:txBody>
          <a:bodyPr/>
          <a:lstStyle>
            <a:lvl1pPr eaLnBrk="1" hangingPunct="1">
              <a:defRPr>
                <a:latin typeface="Arial" charset="0"/>
                <a:ea typeface="+mn-ea"/>
                <a:cs typeface="Arial" charset="0"/>
              </a:defRPr>
            </a:lvl1pPr>
          </a:lstStyle>
          <a:p>
            <a:pPr>
              <a:defRPr/>
            </a:pPr>
            <a:endParaRPr lang="en-US"/>
          </a:p>
        </p:txBody>
      </p:sp>
      <p:sp>
        <p:nvSpPr>
          <p:cNvPr id="5" name="Slide Number Placeholder 5">
            <a:extLst>
              <a:ext uri="{FF2B5EF4-FFF2-40B4-BE49-F238E27FC236}">
                <a16:creationId xmlns="" xmlns:a16="http://schemas.microsoft.com/office/drawing/2014/main" id="{0056356C-AE24-4F77-A2D7-1B7354627486}"/>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ea typeface="ＭＳ Ｐゴシック" panose="020B0600070205080204" pitchFamily="34" charset="-128"/>
              </a:defRPr>
            </a:lvl1pPr>
          </a:lstStyle>
          <a:p>
            <a:pPr>
              <a:defRPr/>
            </a:pPr>
            <a:fld id="{2ED373B5-D0B7-444B-8365-4AC6094D6918}" type="slidenum">
              <a:rPr lang="en-US" altLang="en-US"/>
              <a:pPr>
                <a:defRPr/>
              </a:pPr>
              <a:t>‹#›</a:t>
            </a:fld>
            <a:endParaRPr lang="en-US" altLang="en-US"/>
          </a:p>
        </p:txBody>
      </p:sp>
    </p:spTree>
    <p:extLst>
      <p:ext uri="{BB962C8B-B14F-4D97-AF65-F5344CB8AC3E}">
        <p14:creationId xmlns:p14="http://schemas.microsoft.com/office/powerpoint/2010/main" val="9705444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 xmlns:a16="http://schemas.microsoft.com/office/drawing/2014/main" id="{44F249BF-B898-4643-9155-0EC1840FB65B}"/>
              </a:ext>
            </a:extLst>
          </p:cNvPr>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Arial" pitchFamily="34" charset="0"/>
                <a:ea typeface="ＭＳ Ｐゴシック" panose="020B0600070205080204" pitchFamily="34" charset="-128"/>
              </a:defRPr>
            </a:lvl1pPr>
          </a:lstStyle>
          <a:p>
            <a:pPr>
              <a:defRPr/>
            </a:pPr>
            <a:fld id="{E099D9B0-89E5-49B5-9A94-7EE741F5BAC6}" type="datetimeFigureOut">
              <a:rPr lang="en-US" altLang="en-US"/>
              <a:pPr>
                <a:defRPr/>
              </a:pPr>
              <a:t>5/7/2018</a:t>
            </a:fld>
            <a:endParaRPr lang="en-US" altLang="en-US"/>
          </a:p>
        </p:txBody>
      </p:sp>
      <p:sp>
        <p:nvSpPr>
          <p:cNvPr id="3" name="Footer Placeholder 4">
            <a:extLst>
              <a:ext uri="{FF2B5EF4-FFF2-40B4-BE49-F238E27FC236}">
                <a16:creationId xmlns="" xmlns:a16="http://schemas.microsoft.com/office/drawing/2014/main" id="{A6BE8C44-AF49-4F4F-BE2F-35C0944E27A3}"/>
              </a:ext>
            </a:extLst>
          </p:cNvPr>
          <p:cNvSpPr>
            <a:spLocks noGrp="1"/>
          </p:cNvSpPr>
          <p:nvPr>
            <p:ph type="ftr" sz="quarter" idx="11"/>
          </p:nvPr>
        </p:nvSpPr>
        <p:spPr>
          <a:xfrm>
            <a:off x="3124200" y="6356350"/>
            <a:ext cx="2895600" cy="365125"/>
          </a:xfrm>
          <a:prstGeom prst="rect">
            <a:avLst/>
          </a:prstGeom>
        </p:spPr>
        <p:txBody>
          <a:bodyPr/>
          <a:lstStyle>
            <a:lvl1pPr eaLnBrk="1" hangingPunct="1">
              <a:defRPr>
                <a:latin typeface="Arial" charset="0"/>
                <a:ea typeface="+mn-ea"/>
                <a:cs typeface="Arial" charset="0"/>
              </a:defRPr>
            </a:lvl1pPr>
          </a:lstStyle>
          <a:p>
            <a:pPr>
              <a:defRPr/>
            </a:pPr>
            <a:endParaRPr lang="en-US"/>
          </a:p>
        </p:txBody>
      </p:sp>
      <p:sp>
        <p:nvSpPr>
          <p:cNvPr id="4" name="Slide Number Placeholder 5">
            <a:extLst>
              <a:ext uri="{FF2B5EF4-FFF2-40B4-BE49-F238E27FC236}">
                <a16:creationId xmlns="" xmlns:a16="http://schemas.microsoft.com/office/drawing/2014/main" id="{D669E9D3-487D-41B6-BA1F-645C2F720068}"/>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ea typeface="ＭＳ Ｐゴシック" panose="020B0600070205080204" pitchFamily="34" charset="-128"/>
              </a:defRPr>
            </a:lvl1pPr>
          </a:lstStyle>
          <a:p>
            <a:pPr>
              <a:defRPr/>
            </a:pPr>
            <a:fld id="{3CE66EA9-FE93-44A5-83FF-86A6DD2A4039}" type="slidenum">
              <a:rPr lang="en-US" altLang="en-US"/>
              <a:pPr>
                <a:defRPr/>
              </a:pPr>
              <a:t>‹#›</a:t>
            </a:fld>
            <a:endParaRPr lang="en-US" altLang="en-US"/>
          </a:p>
        </p:txBody>
      </p:sp>
    </p:spTree>
    <p:extLst>
      <p:ext uri="{BB962C8B-B14F-4D97-AF65-F5344CB8AC3E}">
        <p14:creationId xmlns:p14="http://schemas.microsoft.com/office/powerpoint/2010/main" val="26733844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83AF428E-1811-455F-A215-951F7CE1BB41}"/>
              </a:ext>
            </a:extLst>
          </p:cNvPr>
          <p:cNvSpPr>
            <a:spLocks noGrp="1"/>
          </p:cNvSpPr>
          <p:nvPr>
            <p:ph type="dt" sz="half" idx="10"/>
          </p:nvPr>
        </p:nvSpPr>
        <p:spPr/>
        <p:txBody>
          <a:bodyPr/>
          <a:lstStyle>
            <a:lvl1pPr>
              <a:defRPr/>
            </a:lvl1pPr>
          </a:lstStyle>
          <a:p>
            <a:pPr>
              <a:defRPr/>
            </a:pPr>
            <a:fld id="{771E9D2D-6592-4FE4-9D8B-CBF2964F9FC7}" type="datetimeFigureOut">
              <a:rPr lang="en-US" altLang="en-US"/>
              <a:pPr>
                <a:defRPr/>
              </a:pPr>
              <a:t>5/7/2018</a:t>
            </a:fld>
            <a:endParaRPr lang="en-US" altLang="en-US"/>
          </a:p>
        </p:txBody>
      </p:sp>
      <p:sp>
        <p:nvSpPr>
          <p:cNvPr id="5" name="Footer Placeholder 4">
            <a:extLst>
              <a:ext uri="{FF2B5EF4-FFF2-40B4-BE49-F238E27FC236}">
                <a16:creationId xmlns="" xmlns:a16="http://schemas.microsoft.com/office/drawing/2014/main" id="{55250A62-629C-4C93-871F-B0B0B227C53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 xmlns:a16="http://schemas.microsoft.com/office/drawing/2014/main" id="{68B0773D-51BE-4602-9269-C2ADE3AA2B16}"/>
              </a:ext>
            </a:extLst>
          </p:cNvPr>
          <p:cNvSpPr>
            <a:spLocks noGrp="1"/>
          </p:cNvSpPr>
          <p:nvPr>
            <p:ph type="sldNum" sz="quarter" idx="12"/>
          </p:nvPr>
        </p:nvSpPr>
        <p:spPr/>
        <p:txBody>
          <a:bodyPr/>
          <a:lstStyle>
            <a:lvl1pPr>
              <a:defRPr/>
            </a:lvl1pPr>
          </a:lstStyle>
          <a:p>
            <a:pPr>
              <a:defRPr/>
            </a:pPr>
            <a:fld id="{8D1A34D0-BB28-4369-8594-F1A08B4D72A0}" type="slidenum">
              <a:rPr lang="en-US" altLang="en-US"/>
              <a:pPr>
                <a:defRPr/>
              </a:pPr>
              <a:t>‹#›</a:t>
            </a:fld>
            <a:endParaRPr lang="en-US" altLang="en-US"/>
          </a:p>
        </p:txBody>
      </p:sp>
    </p:spTree>
    <p:extLst>
      <p:ext uri="{BB962C8B-B14F-4D97-AF65-F5344CB8AC3E}">
        <p14:creationId xmlns:p14="http://schemas.microsoft.com/office/powerpoint/2010/main" val="40786653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 xmlns:a16="http://schemas.microsoft.com/office/drawing/2014/main" id="{D10AC13E-663B-4BCF-BD30-928E71387706}"/>
              </a:ext>
            </a:extLst>
          </p:cNvPr>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Arial" pitchFamily="34" charset="0"/>
                <a:ea typeface="ＭＳ Ｐゴシック" panose="020B0600070205080204" pitchFamily="34" charset="-128"/>
              </a:defRPr>
            </a:lvl1pPr>
          </a:lstStyle>
          <a:p>
            <a:pPr>
              <a:defRPr/>
            </a:pPr>
            <a:fld id="{CDCD5636-AF7B-4196-B2C8-9B0BA64C3B87}" type="datetimeFigureOut">
              <a:rPr lang="en-US" altLang="en-US"/>
              <a:pPr>
                <a:defRPr/>
              </a:pPr>
              <a:t>5/7/2018</a:t>
            </a:fld>
            <a:endParaRPr lang="en-US" altLang="en-US"/>
          </a:p>
        </p:txBody>
      </p:sp>
      <p:sp>
        <p:nvSpPr>
          <p:cNvPr id="6" name="Footer Placeholder 4">
            <a:extLst>
              <a:ext uri="{FF2B5EF4-FFF2-40B4-BE49-F238E27FC236}">
                <a16:creationId xmlns="" xmlns:a16="http://schemas.microsoft.com/office/drawing/2014/main" id="{C3838977-C1BE-49AE-9C8C-97CE8EACAE6A}"/>
              </a:ext>
            </a:extLst>
          </p:cNvPr>
          <p:cNvSpPr>
            <a:spLocks noGrp="1"/>
          </p:cNvSpPr>
          <p:nvPr>
            <p:ph type="ftr" sz="quarter" idx="11"/>
          </p:nvPr>
        </p:nvSpPr>
        <p:spPr>
          <a:xfrm>
            <a:off x="3124200" y="6356350"/>
            <a:ext cx="2895600" cy="365125"/>
          </a:xfrm>
          <a:prstGeom prst="rect">
            <a:avLst/>
          </a:prstGeom>
        </p:spPr>
        <p:txBody>
          <a:bodyPr/>
          <a:lstStyle>
            <a:lvl1pPr eaLnBrk="1" hangingPunct="1">
              <a:defRPr>
                <a:latin typeface="Arial" charset="0"/>
                <a:ea typeface="+mn-ea"/>
                <a:cs typeface="Arial" charset="0"/>
              </a:defRPr>
            </a:lvl1pPr>
          </a:lstStyle>
          <a:p>
            <a:pPr>
              <a:defRPr/>
            </a:pPr>
            <a:endParaRPr lang="en-US"/>
          </a:p>
        </p:txBody>
      </p:sp>
      <p:sp>
        <p:nvSpPr>
          <p:cNvPr id="7" name="Slide Number Placeholder 5">
            <a:extLst>
              <a:ext uri="{FF2B5EF4-FFF2-40B4-BE49-F238E27FC236}">
                <a16:creationId xmlns="" xmlns:a16="http://schemas.microsoft.com/office/drawing/2014/main" id="{47179F16-31CF-4C5E-8FC8-57E7F989B429}"/>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ea typeface="ＭＳ Ｐゴシック" panose="020B0600070205080204" pitchFamily="34" charset="-128"/>
              </a:defRPr>
            </a:lvl1pPr>
          </a:lstStyle>
          <a:p>
            <a:pPr>
              <a:defRPr/>
            </a:pPr>
            <a:fld id="{7E31D1D0-44FF-40B3-B4A1-1C3772302055}" type="slidenum">
              <a:rPr lang="en-US" altLang="en-US"/>
              <a:pPr>
                <a:defRPr/>
              </a:pPr>
              <a:t>‹#›</a:t>
            </a:fld>
            <a:endParaRPr lang="en-US" altLang="en-US"/>
          </a:p>
        </p:txBody>
      </p:sp>
    </p:spTree>
    <p:extLst>
      <p:ext uri="{BB962C8B-B14F-4D97-AF65-F5344CB8AC3E}">
        <p14:creationId xmlns:p14="http://schemas.microsoft.com/office/powerpoint/2010/main" val="26848833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 xmlns:a16="http://schemas.microsoft.com/office/drawing/2014/main" id="{B2E903DA-E9FC-470A-A349-A1887B67EFA0}"/>
              </a:ext>
            </a:extLst>
          </p:cNvPr>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Arial" pitchFamily="34" charset="0"/>
                <a:ea typeface="ＭＳ Ｐゴシック" panose="020B0600070205080204" pitchFamily="34" charset="-128"/>
              </a:defRPr>
            </a:lvl1pPr>
          </a:lstStyle>
          <a:p>
            <a:pPr>
              <a:defRPr/>
            </a:pPr>
            <a:fld id="{1F99A556-C9A3-485A-9616-2C90C0FFC3CA}" type="datetimeFigureOut">
              <a:rPr lang="en-US" altLang="en-US"/>
              <a:pPr>
                <a:defRPr/>
              </a:pPr>
              <a:t>5/7/2018</a:t>
            </a:fld>
            <a:endParaRPr lang="en-US" altLang="en-US"/>
          </a:p>
        </p:txBody>
      </p:sp>
      <p:sp>
        <p:nvSpPr>
          <p:cNvPr id="6" name="Footer Placeholder 4">
            <a:extLst>
              <a:ext uri="{FF2B5EF4-FFF2-40B4-BE49-F238E27FC236}">
                <a16:creationId xmlns="" xmlns:a16="http://schemas.microsoft.com/office/drawing/2014/main" id="{A2833558-001B-4FD2-BEB1-EDD883F5696B}"/>
              </a:ext>
            </a:extLst>
          </p:cNvPr>
          <p:cNvSpPr>
            <a:spLocks noGrp="1"/>
          </p:cNvSpPr>
          <p:nvPr>
            <p:ph type="ftr" sz="quarter" idx="11"/>
          </p:nvPr>
        </p:nvSpPr>
        <p:spPr>
          <a:xfrm>
            <a:off x="3124200" y="6356350"/>
            <a:ext cx="2895600" cy="365125"/>
          </a:xfrm>
          <a:prstGeom prst="rect">
            <a:avLst/>
          </a:prstGeom>
        </p:spPr>
        <p:txBody>
          <a:bodyPr/>
          <a:lstStyle>
            <a:lvl1pPr eaLnBrk="1" hangingPunct="1">
              <a:defRPr>
                <a:latin typeface="Arial" charset="0"/>
                <a:ea typeface="+mn-ea"/>
                <a:cs typeface="Arial" charset="0"/>
              </a:defRPr>
            </a:lvl1pPr>
          </a:lstStyle>
          <a:p>
            <a:pPr>
              <a:defRPr/>
            </a:pPr>
            <a:endParaRPr lang="en-US"/>
          </a:p>
        </p:txBody>
      </p:sp>
      <p:sp>
        <p:nvSpPr>
          <p:cNvPr id="7" name="Slide Number Placeholder 5">
            <a:extLst>
              <a:ext uri="{FF2B5EF4-FFF2-40B4-BE49-F238E27FC236}">
                <a16:creationId xmlns="" xmlns:a16="http://schemas.microsoft.com/office/drawing/2014/main" id="{9BC22BF2-35A7-4254-ABD6-86BADA563F46}"/>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ea typeface="ＭＳ Ｐゴシック" panose="020B0600070205080204" pitchFamily="34" charset="-128"/>
              </a:defRPr>
            </a:lvl1pPr>
          </a:lstStyle>
          <a:p>
            <a:pPr>
              <a:defRPr/>
            </a:pPr>
            <a:fld id="{C657DEE5-3FB4-48A9-9DBD-ECAE65075AC0}" type="slidenum">
              <a:rPr lang="en-US" altLang="en-US"/>
              <a:pPr>
                <a:defRPr/>
              </a:pPr>
              <a:t>‹#›</a:t>
            </a:fld>
            <a:endParaRPr lang="en-US" altLang="en-US"/>
          </a:p>
        </p:txBody>
      </p:sp>
    </p:spTree>
    <p:extLst>
      <p:ext uri="{BB962C8B-B14F-4D97-AF65-F5344CB8AC3E}">
        <p14:creationId xmlns:p14="http://schemas.microsoft.com/office/powerpoint/2010/main" val="5593524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452B262B-C28B-415E-B1F7-98579701A179}"/>
              </a:ext>
            </a:extLst>
          </p:cNvPr>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Arial" pitchFamily="34" charset="0"/>
                <a:ea typeface="ＭＳ Ｐゴシック" panose="020B0600070205080204" pitchFamily="34" charset="-128"/>
              </a:defRPr>
            </a:lvl1pPr>
          </a:lstStyle>
          <a:p>
            <a:pPr>
              <a:defRPr/>
            </a:pPr>
            <a:fld id="{3E947306-0326-47A4-82E0-37EF3C62CBCC}" type="datetimeFigureOut">
              <a:rPr lang="en-US" altLang="en-US"/>
              <a:pPr>
                <a:defRPr/>
              </a:pPr>
              <a:t>5/7/2018</a:t>
            </a:fld>
            <a:endParaRPr lang="en-US" altLang="en-US"/>
          </a:p>
        </p:txBody>
      </p:sp>
      <p:sp>
        <p:nvSpPr>
          <p:cNvPr id="5" name="Footer Placeholder 4">
            <a:extLst>
              <a:ext uri="{FF2B5EF4-FFF2-40B4-BE49-F238E27FC236}">
                <a16:creationId xmlns="" xmlns:a16="http://schemas.microsoft.com/office/drawing/2014/main" id="{166D6B5A-AC78-456E-891C-72A44AE8F89E}"/>
              </a:ext>
            </a:extLst>
          </p:cNvPr>
          <p:cNvSpPr>
            <a:spLocks noGrp="1"/>
          </p:cNvSpPr>
          <p:nvPr>
            <p:ph type="ftr" sz="quarter" idx="11"/>
          </p:nvPr>
        </p:nvSpPr>
        <p:spPr>
          <a:xfrm>
            <a:off x="3124200" y="6356350"/>
            <a:ext cx="2895600" cy="365125"/>
          </a:xfrm>
          <a:prstGeom prst="rect">
            <a:avLst/>
          </a:prstGeom>
        </p:spPr>
        <p:txBody>
          <a:bodyPr/>
          <a:lstStyle>
            <a:lvl1pPr eaLnBrk="1" hangingPunct="1">
              <a:defRPr>
                <a:latin typeface="Arial" charset="0"/>
                <a:ea typeface="+mn-ea"/>
                <a:cs typeface="Arial" charset="0"/>
              </a:defRPr>
            </a:lvl1pPr>
          </a:lstStyle>
          <a:p>
            <a:pPr>
              <a:defRPr/>
            </a:pPr>
            <a:endParaRPr lang="en-US"/>
          </a:p>
        </p:txBody>
      </p:sp>
      <p:sp>
        <p:nvSpPr>
          <p:cNvPr id="6" name="Slide Number Placeholder 5">
            <a:extLst>
              <a:ext uri="{FF2B5EF4-FFF2-40B4-BE49-F238E27FC236}">
                <a16:creationId xmlns="" xmlns:a16="http://schemas.microsoft.com/office/drawing/2014/main" id="{B0C1D7F1-8AB2-4AAD-A70A-1BF40CD57CE3}"/>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ea typeface="ＭＳ Ｐゴシック" panose="020B0600070205080204" pitchFamily="34" charset="-128"/>
              </a:defRPr>
            </a:lvl1pPr>
          </a:lstStyle>
          <a:p>
            <a:pPr>
              <a:defRPr/>
            </a:pPr>
            <a:fld id="{8401916E-4E9A-4563-B8F8-8538748B5BA8}" type="slidenum">
              <a:rPr lang="en-US" altLang="en-US"/>
              <a:pPr>
                <a:defRPr/>
              </a:pPr>
              <a:t>‹#›</a:t>
            </a:fld>
            <a:endParaRPr lang="en-US" altLang="en-US"/>
          </a:p>
        </p:txBody>
      </p:sp>
    </p:spTree>
    <p:extLst>
      <p:ext uri="{BB962C8B-B14F-4D97-AF65-F5344CB8AC3E}">
        <p14:creationId xmlns:p14="http://schemas.microsoft.com/office/powerpoint/2010/main" val="23496724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5576C2B3-14AD-416A-9DB6-099E40FD4335}"/>
              </a:ext>
            </a:extLst>
          </p:cNvPr>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Arial" pitchFamily="34" charset="0"/>
                <a:ea typeface="ＭＳ Ｐゴシック" panose="020B0600070205080204" pitchFamily="34" charset="-128"/>
              </a:defRPr>
            </a:lvl1pPr>
          </a:lstStyle>
          <a:p>
            <a:pPr>
              <a:defRPr/>
            </a:pPr>
            <a:fld id="{E6389CE5-B123-4AAF-8A1B-F31D77C35EBE}" type="datetimeFigureOut">
              <a:rPr lang="en-US" altLang="en-US"/>
              <a:pPr>
                <a:defRPr/>
              </a:pPr>
              <a:t>5/7/2018</a:t>
            </a:fld>
            <a:endParaRPr lang="en-US" altLang="en-US"/>
          </a:p>
        </p:txBody>
      </p:sp>
      <p:sp>
        <p:nvSpPr>
          <p:cNvPr id="5" name="Footer Placeholder 4">
            <a:extLst>
              <a:ext uri="{FF2B5EF4-FFF2-40B4-BE49-F238E27FC236}">
                <a16:creationId xmlns="" xmlns:a16="http://schemas.microsoft.com/office/drawing/2014/main" id="{A6C9721B-2DC0-42D3-AB62-F01F43F52556}"/>
              </a:ext>
            </a:extLst>
          </p:cNvPr>
          <p:cNvSpPr>
            <a:spLocks noGrp="1"/>
          </p:cNvSpPr>
          <p:nvPr>
            <p:ph type="ftr" sz="quarter" idx="11"/>
          </p:nvPr>
        </p:nvSpPr>
        <p:spPr>
          <a:xfrm>
            <a:off x="3124200" y="6356350"/>
            <a:ext cx="2895600" cy="365125"/>
          </a:xfrm>
          <a:prstGeom prst="rect">
            <a:avLst/>
          </a:prstGeom>
        </p:spPr>
        <p:txBody>
          <a:bodyPr/>
          <a:lstStyle>
            <a:lvl1pPr eaLnBrk="1" hangingPunct="1">
              <a:defRPr>
                <a:latin typeface="Arial" charset="0"/>
                <a:ea typeface="+mn-ea"/>
                <a:cs typeface="Arial" charset="0"/>
              </a:defRPr>
            </a:lvl1pPr>
          </a:lstStyle>
          <a:p>
            <a:pPr>
              <a:defRPr/>
            </a:pPr>
            <a:endParaRPr lang="en-US"/>
          </a:p>
        </p:txBody>
      </p:sp>
      <p:sp>
        <p:nvSpPr>
          <p:cNvPr id="6" name="Slide Number Placeholder 5">
            <a:extLst>
              <a:ext uri="{FF2B5EF4-FFF2-40B4-BE49-F238E27FC236}">
                <a16:creationId xmlns="" xmlns:a16="http://schemas.microsoft.com/office/drawing/2014/main" id="{F89488B2-A00D-484A-BFDC-6149701D3CC0}"/>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ea typeface="ＭＳ Ｐゴシック" panose="020B0600070205080204" pitchFamily="34" charset="-128"/>
              </a:defRPr>
            </a:lvl1pPr>
          </a:lstStyle>
          <a:p>
            <a:pPr>
              <a:defRPr/>
            </a:pPr>
            <a:fld id="{58E92F99-344D-4126-AE01-A2435843BA5C}" type="slidenum">
              <a:rPr lang="en-US" altLang="en-US"/>
              <a:pPr>
                <a:defRPr/>
              </a:pPr>
              <a:t>‹#›</a:t>
            </a:fld>
            <a:endParaRPr lang="en-US" altLang="en-US"/>
          </a:p>
        </p:txBody>
      </p:sp>
    </p:spTree>
    <p:extLst>
      <p:ext uri="{BB962C8B-B14F-4D97-AF65-F5344CB8AC3E}">
        <p14:creationId xmlns:p14="http://schemas.microsoft.com/office/powerpoint/2010/main" val="19990263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600200"/>
            <a:ext cx="4038600" cy="4525963"/>
          </a:xfrm>
          <a:prstGeom prst="rect">
            <a:avLst/>
          </a:prstGeom>
        </p:spPr>
        <p:txBody>
          <a:bodyPr/>
          <a:lstStyle/>
          <a:p>
            <a:pPr lvl="0"/>
            <a:endParaRPr lang="en-US" noProof="0"/>
          </a:p>
        </p:txBody>
      </p:sp>
      <p:sp>
        <p:nvSpPr>
          <p:cNvPr id="5" name="Date Placeholder 3">
            <a:extLst>
              <a:ext uri="{FF2B5EF4-FFF2-40B4-BE49-F238E27FC236}">
                <a16:creationId xmlns="" xmlns:a16="http://schemas.microsoft.com/office/drawing/2014/main" id="{3E47CD47-49CA-44B7-A354-623B93225068}"/>
              </a:ext>
            </a:extLst>
          </p:cNvPr>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Arial" pitchFamily="34" charset="0"/>
                <a:ea typeface="ＭＳ Ｐゴシック" panose="020B0600070205080204" pitchFamily="34" charset="-128"/>
              </a:defRPr>
            </a:lvl1pPr>
          </a:lstStyle>
          <a:p>
            <a:pPr>
              <a:defRPr/>
            </a:pPr>
            <a:fld id="{80A5FCE7-B0D5-4536-897E-17C282825E20}" type="datetimeFigureOut">
              <a:rPr lang="en-US" altLang="en-US"/>
              <a:pPr>
                <a:defRPr/>
              </a:pPr>
              <a:t>5/7/2018</a:t>
            </a:fld>
            <a:endParaRPr lang="en-US" altLang="en-US"/>
          </a:p>
        </p:txBody>
      </p:sp>
      <p:sp>
        <p:nvSpPr>
          <p:cNvPr id="6" name="Footer Placeholder 4">
            <a:extLst>
              <a:ext uri="{FF2B5EF4-FFF2-40B4-BE49-F238E27FC236}">
                <a16:creationId xmlns="" xmlns:a16="http://schemas.microsoft.com/office/drawing/2014/main" id="{31E2DD5F-D8A4-4DAF-9710-149125BF81B2}"/>
              </a:ext>
            </a:extLst>
          </p:cNvPr>
          <p:cNvSpPr>
            <a:spLocks noGrp="1"/>
          </p:cNvSpPr>
          <p:nvPr>
            <p:ph type="ftr" sz="quarter" idx="11"/>
          </p:nvPr>
        </p:nvSpPr>
        <p:spPr>
          <a:xfrm>
            <a:off x="3124200" y="6356350"/>
            <a:ext cx="2895600" cy="365125"/>
          </a:xfrm>
          <a:prstGeom prst="rect">
            <a:avLst/>
          </a:prstGeom>
        </p:spPr>
        <p:txBody>
          <a:bodyPr/>
          <a:lstStyle>
            <a:lvl1pPr eaLnBrk="1" hangingPunct="1">
              <a:defRPr>
                <a:latin typeface="Arial" charset="0"/>
                <a:ea typeface="+mn-ea"/>
                <a:cs typeface="Arial" charset="0"/>
              </a:defRPr>
            </a:lvl1pPr>
          </a:lstStyle>
          <a:p>
            <a:pPr>
              <a:defRPr/>
            </a:pPr>
            <a:endParaRPr lang="en-US"/>
          </a:p>
        </p:txBody>
      </p:sp>
      <p:sp>
        <p:nvSpPr>
          <p:cNvPr id="7" name="Slide Number Placeholder 5">
            <a:extLst>
              <a:ext uri="{FF2B5EF4-FFF2-40B4-BE49-F238E27FC236}">
                <a16:creationId xmlns="" xmlns:a16="http://schemas.microsoft.com/office/drawing/2014/main" id="{B51E06D3-9667-48C9-AFA8-68D44152D1EC}"/>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ea typeface="ＭＳ Ｐゴシック" panose="020B0600070205080204" pitchFamily="34" charset="-128"/>
              </a:defRPr>
            </a:lvl1pPr>
          </a:lstStyle>
          <a:p>
            <a:pPr>
              <a:defRPr/>
            </a:pPr>
            <a:fld id="{6B6906FF-0036-41F2-B251-F686B41931B3}" type="slidenum">
              <a:rPr lang="en-US" altLang="en-US"/>
              <a:pPr>
                <a:defRPr/>
              </a:pPr>
              <a:t>‹#›</a:t>
            </a:fld>
            <a:endParaRPr lang="en-US" altLang="en-US"/>
          </a:p>
        </p:txBody>
      </p:sp>
    </p:spTree>
    <p:extLst>
      <p:ext uri="{BB962C8B-B14F-4D97-AF65-F5344CB8AC3E}">
        <p14:creationId xmlns:p14="http://schemas.microsoft.com/office/powerpoint/2010/main" val="1192668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 xmlns:a16="http://schemas.microsoft.com/office/drawing/2014/main" id="{155CF166-65C9-4384-B29F-416563395F6D}"/>
              </a:ext>
            </a:extLst>
          </p:cNvPr>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Arial" pitchFamily="34" charset="0"/>
                <a:ea typeface="ＭＳ Ｐゴシック" panose="020B0600070205080204" pitchFamily="34" charset="-128"/>
              </a:defRPr>
            </a:lvl1pPr>
          </a:lstStyle>
          <a:p>
            <a:pPr>
              <a:defRPr/>
            </a:pPr>
            <a:fld id="{2DDE781B-B3EC-4481-9468-F6D06467EF2F}" type="datetimeFigureOut">
              <a:rPr lang="en-US" altLang="en-US"/>
              <a:pPr>
                <a:defRPr/>
              </a:pPr>
              <a:t>5/7/2018</a:t>
            </a:fld>
            <a:endParaRPr lang="en-US" altLang="en-US"/>
          </a:p>
        </p:txBody>
      </p:sp>
      <p:sp>
        <p:nvSpPr>
          <p:cNvPr id="6" name="Footer Placeholder 4">
            <a:extLst>
              <a:ext uri="{FF2B5EF4-FFF2-40B4-BE49-F238E27FC236}">
                <a16:creationId xmlns="" xmlns:a16="http://schemas.microsoft.com/office/drawing/2014/main" id="{2F3C1072-0DA2-4ACE-99A0-16C70B58F5AF}"/>
              </a:ext>
            </a:extLst>
          </p:cNvPr>
          <p:cNvSpPr>
            <a:spLocks noGrp="1"/>
          </p:cNvSpPr>
          <p:nvPr>
            <p:ph type="ftr" sz="quarter" idx="11"/>
          </p:nvPr>
        </p:nvSpPr>
        <p:spPr>
          <a:xfrm>
            <a:off x="3124200" y="6356350"/>
            <a:ext cx="2895600" cy="365125"/>
          </a:xfrm>
          <a:prstGeom prst="rect">
            <a:avLst/>
          </a:prstGeom>
        </p:spPr>
        <p:txBody>
          <a:bodyPr/>
          <a:lstStyle>
            <a:lvl1pPr eaLnBrk="1" hangingPunct="1">
              <a:defRPr>
                <a:latin typeface="Arial" charset="0"/>
                <a:ea typeface="+mn-ea"/>
                <a:cs typeface="Arial" charset="0"/>
              </a:defRPr>
            </a:lvl1pPr>
          </a:lstStyle>
          <a:p>
            <a:pPr>
              <a:defRPr/>
            </a:pPr>
            <a:endParaRPr lang="en-US"/>
          </a:p>
        </p:txBody>
      </p:sp>
      <p:sp>
        <p:nvSpPr>
          <p:cNvPr id="7" name="Slide Number Placeholder 5">
            <a:extLst>
              <a:ext uri="{FF2B5EF4-FFF2-40B4-BE49-F238E27FC236}">
                <a16:creationId xmlns="" xmlns:a16="http://schemas.microsoft.com/office/drawing/2014/main" id="{B98C8B1B-DA13-42D5-BB63-1A379D810AA0}"/>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ea typeface="ＭＳ Ｐゴシック" panose="020B0600070205080204" pitchFamily="34" charset="-128"/>
              </a:defRPr>
            </a:lvl1pPr>
          </a:lstStyle>
          <a:p>
            <a:pPr>
              <a:defRPr/>
            </a:pPr>
            <a:fld id="{58A289EC-3B88-4540-A74E-35AC1647ED9A}" type="slidenum">
              <a:rPr lang="en-US" altLang="en-US"/>
              <a:pPr>
                <a:defRPr/>
              </a:pPr>
              <a:t>‹#›</a:t>
            </a:fld>
            <a:endParaRPr lang="en-US" altLang="en-US"/>
          </a:p>
        </p:txBody>
      </p:sp>
    </p:spTree>
    <p:extLst>
      <p:ext uri="{BB962C8B-B14F-4D97-AF65-F5344CB8AC3E}">
        <p14:creationId xmlns:p14="http://schemas.microsoft.com/office/powerpoint/2010/main" val="39537567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C59ADB91-5467-4ED5-BA18-CA3AFB676FD6}"/>
              </a:ext>
            </a:extLst>
          </p:cNvPr>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Arial" pitchFamily="34" charset="0"/>
                <a:ea typeface="ＭＳ Ｐゴシック" panose="020B0600070205080204" pitchFamily="34" charset="-128"/>
              </a:defRPr>
            </a:lvl1pPr>
          </a:lstStyle>
          <a:p>
            <a:pPr>
              <a:defRPr/>
            </a:pPr>
            <a:fld id="{21DC3083-D4FB-438E-BD5D-479F0D725220}" type="datetimeFigureOut">
              <a:rPr lang="en-US" altLang="en-US"/>
              <a:pPr>
                <a:defRPr/>
              </a:pPr>
              <a:t>5/7/2018</a:t>
            </a:fld>
            <a:endParaRPr lang="en-US" altLang="en-US"/>
          </a:p>
        </p:txBody>
      </p:sp>
      <p:sp>
        <p:nvSpPr>
          <p:cNvPr id="5" name="Footer Placeholder 4">
            <a:extLst>
              <a:ext uri="{FF2B5EF4-FFF2-40B4-BE49-F238E27FC236}">
                <a16:creationId xmlns="" xmlns:a16="http://schemas.microsoft.com/office/drawing/2014/main" id="{757B9105-167E-443F-AFA2-B9C05AF8B0F7}"/>
              </a:ext>
            </a:extLst>
          </p:cNvPr>
          <p:cNvSpPr>
            <a:spLocks noGrp="1"/>
          </p:cNvSpPr>
          <p:nvPr>
            <p:ph type="ftr" sz="quarter" idx="11"/>
          </p:nvPr>
        </p:nvSpPr>
        <p:spPr>
          <a:xfrm>
            <a:off x="3124200" y="6356350"/>
            <a:ext cx="2895600" cy="365125"/>
          </a:xfrm>
          <a:prstGeom prst="rect">
            <a:avLst/>
          </a:prstGeom>
        </p:spPr>
        <p:txBody>
          <a:bodyPr/>
          <a:lstStyle>
            <a:lvl1pPr eaLnBrk="1" hangingPunct="1">
              <a:defRPr>
                <a:latin typeface="Arial" charset="0"/>
                <a:ea typeface="+mn-ea"/>
                <a:cs typeface="Arial" charset="0"/>
              </a:defRPr>
            </a:lvl1pPr>
          </a:lstStyle>
          <a:p>
            <a:pPr>
              <a:defRPr/>
            </a:pPr>
            <a:endParaRPr lang="en-US"/>
          </a:p>
        </p:txBody>
      </p:sp>
      <p:sp>
        <p:nvSpPr>
          <p:cNvPr id="6" name="Slide Number Placeholder 5">
            <a:extLst>
              <a:ext uri="{FF2B5EF4-FFF2-40B4-BE49-F238E27FC236}">
                <a16:creationId xmlns="" xmlns:a16="http://schemas.microsoft.com/office/drawing/2014/main" id="{8C28EA60-3085-4049-8ACD-BC69E120C2A1}"/>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ea typeface="ＭＳ Ｐゴシック" panose="020B0600070205080204" pitchFamily="34" charset="-128"/>
              </a:defRPr>
            </a:lvl1pPr>
          </a:lstStyle>
          <a:p>
            <a:pPr>
              <a:defRPr/>
            </a:pPr>
            <a:fld id="{0390272A-9125-44FA-ACD5-C715A21482CD}" type="slidenum">
              <a:rPr lang="en-US" altLang="en-US"/>
              <a:pPr>
                <a:defRPr/>
              </a:pPr>
              <a:t>‹#›</a:t>
            </a:fld>
            <a:endParaRPr lang="en-US" altLang="en-US"/>
          </a:p>
        </p:txBody>
      </p:sp>
    </p:spTree>
    <p:extLst>
      <p:ext uri="{BB962C8B-B14F-4D97-AF65-F5344CB8AC3E}">
        <p14:creationId xmlns:p14="http://schemas.microsoft.com/office/powerpoint/2010/main" val="22616680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D9F553F3-3F1F-4D93-84C3-390B57D4590A}"/>
              </a:ext>
            </a:extLst>
          </p:cNvPr>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Arial" pitchFamily="34" charset="0"/>
                <a:ea typeface="ＭＳ Ｐゴシック" panose="020B0600070205080204" pitchFamily="34" charset="-128"/>
              </a:defRPr>
            </a:lvl1pPr>
          </a:lstStyle>
          <a:p>
            <a:pPr>
              <a:defRPr/>
            </a:pPr>
            <a:fld id="{E42F2562-FECB-4795-833C-1DCF5BF3A034}" type="datetimeFigureOut">
              <a:rPr lang="en-US" altLang="en-US"/>
              <a:pPr>
                <a:defRPr/>
              </a:pPr>
              <a:t>5/7/2018</a:t>
            </a:fld>
            <a:endParaRPr lang="en-US" altLang="en-US"/>
          </a:p>
        </p:txBody>
      </p:sp>
      <p:sp>
        <p:nvSpPr>
          <p:cNvPr id="5" name="Footer Placeholder 4">
            <a:extLst>
              <a:ext uri="{FF2B5EF4-FFF2-40B4-BE49-F238E27FC236}">
                <a16:creationId xmlns="" xmlns:a16="http://schemas.microsoft.com/office/drawing/2014/main" id="{F4BEC589-92F2-4110-8570-B117FF90F7D6}"/>
              </a:ext>
            </a:extLst>
          </p:cNvPr>
          <p:cNvSpPr>
            <a:spLocks noGrp="1"/>
          </p:cNvSpPr>
          <p:nvPr>
            <p:ph type="ftr" sz="quarter" idx="11"/>
          </p:nvPr>
        </p:nvSpPr>
        <p:spPr>
          <a:xfrm>
            <a:off x="3124200" y="6356350"/>
            <a:ext cx="2895600" cy="365125"/>
          </a:xfrm>
          <a:prstGeom prst="rect">
            <a:avLst/>
          </a:prstGeom>
        </p:spPr>
        <p:txBody>
          <a:bodyPr/>
          <a:lstStyle>
            <a:lvl1pPr eaLnBrk="1" hangingPunct="1">
              <a:defRPr>
                <a:latin typeface="Arial" charset="0"/>
                <a:ea typeface="+mn-ea"/>
                <a:cs typeface="Arial" charset="0"/>
              </a:defRPr>
            </a:lvl1pPr>
          </a:lstStyle>
          <a:p>
            <a:pPr>
              <a:defRPr/>
            </a:pPr>
            <a:endParaRPr lang="en-US"/>
          </a:p>
        </p:txBody>
      </p:sp>
      <p:sp>
        <p:nvSpPr>
          <p:cNvPr id="6" name="Slide Number Placeholder 5">
            <a:extLst>
              <a:ext uri="{FF2B5EF4-FFF2-40B4-BE49-F238E27FC236}">
                <a16:creationId xmlns="" xmlns:a16="http://schemas.microsoft.com/office/drawing/2014/main" id="{B0F33501-F45A-4593-B0BA-53F4806BA78E}"/>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ea typeface="ＭＳ Ｐゴシック" panose="020B0600070205080204" pitchFamily="34" charset="-128"/>
              </a:defRPr>
            </a:lvl1pPr>
          </a:lstStyle>
          <a:p>
            <a:pPr>
              <a:defRPr/>
            </a:pPr>
            <a:fld id="{30DA5E05-7E33-46AA-AEE2-68A839EEE670}" type="slidenum">
              <a:rPr lang="en-US" altLang="en-US"/>
              <a:pPr>
                <a:defRPr/>
              </a:pPr>
              <a:t>‹#›</a:t>
            </a:fld>
            <a:endParaRPr lang="en-US" altLang="en-US"/>
          </a:p>
        </p:txBody>
      </p:sp>
    </p:spTree>
    <p:extLst>
      <p:ext uri="{BB962C8B-B14F-4D97-AF65-F5344CB8AC3E}">
        <p14:creationId xmlns:p14="http://schemas.microsoft.com/office/powerpoint/2010/main" val="42248693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 xmlns:a16="http://schemas.microsoft.com/office/drawing/2014/main" id="{0A9E4FA8-9F28-468F-8DD6-AE501019D6E4}"/>
              </a:ext>
            </a:extLst>
          </p:cNvPr>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Arial" pitchFamily="34" charset="0"/>
                <a:ea typeface="ＭＳ Ｐゴシック" panose="020B0600070205080204" pitchFamily="34" charset="-128"/>
              </a:defRPr>
            </a:lvl1pPr>
          </a:lstStyle>
          <a:p>
            <a:pPr>
              <a:defRPr/>
            </a:pPr>
            <a:fld id="{5DCD8D8B-CD0F-4FED-940F-1C55E95639A0}" type="datetimeFigureOut">
              <a:rPr lang="en-US" altLang="en-US"/>
              <a:pPr>
                <a:defRPr/>
              </a:pPr>
              <a:t>5/7/2018</a:t>
            </a:fld>
            <a:endParaRPr lang="en-US" altLang="en-US"/>
          </a:p>
        </p:txBody>
      </p:sp>
      <p:sp>
        <p:nvSpPr>
          <p:cNvPr id="6" name="Footer Placeholder 4">
            <a:extLst>
              <a:ext uri="{FF2B5EF4-FFF2-40B4-BE49-F238E27FC236}">
                <a16:creationId xmlns="" xmlns:a16="http://schemas.microsoft.com/office/drawing/2014/main" id="{6B9CEE3A-8D02-4ED2-8D1D-BD022F067E0D}"/>
              </a:ext>
            </a:extLst>
          </p:cNvPr>
          <p:cNvSpPr>
            <a:spLocks noGrp="1"/>
          </p:cNvSpPr>
          <p:nvPr>
            <p:ph type="ftr" sz="quarter" idx="11"/>
          </p:nvPr>
        </p:nvSpPr>
        <p:spPr>
          <a:xfrm>
            <a:off x="3124200" y="6356350"/>
            <a:ext cx="2895600" cy="365125"/>
          </a:xfrm>
          <a:prstGeom prst="rect">
            <a:avLst/>
          </a:prstGeom>
        </p:spPr>
        <p:txBody>
          <a:bodyPr/>
          <a:lstStyle>
            <a:lvl1pPr eaLnBrk="1" hangingPunct="1">
              <a:defRPr>
                <a:latin typeface="Arial" charset="0"/>
                <a:ea typeface="+mn-ea"/>
                <a:cs typeface="Arial" charset="0"/>
              </a:defRPr>
            </a:lvl1pPr>
          </a:lstStyle>
          <a:p>
            <a:pPr>
              <a:defRPr/>
            </a:pPr>
            <a:endParaRPr lang="en-US"/>
          </a:p>
        </p:txBody>
      </p:sp>
      <p:sp>
        <p:nvSpPr>
          <p:cNvPr id="7" name="Slide Number Placeholder 5">
            <a:extLst>
              <a:ext uri="{FF2B5EF4-FFF2-40B4-BE49-F238E27FC236}">
                <a16:creationId xmlns="" xmlns:a16="http://schemas.microsoft.com/office/drawing/2014/main" id="{FBF63A23-CA98-431D-9398-4466D366D3FB}"/>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ea typeface="ＭＳ Ｐゴシック" panose="020B0600070205080204" pitchFamily="34" charset="-128"/>
              </a:defRPr>
            </a:lvl1pPr>
          </a:lstStyle>
          <a:p>
            <a:pPr>
              <a:defRPr/>
            </a:pPr>
            <a:fld id="{4EDC1198-60B4-49AB-A521-165C3040C7D6}" type="slidenum">
              <a:rPr lang="en-US" altLang="en-US"/>
              <a:pPr>
                <a:defRPr/>
              </a:pPr>
              <a:t>‹#›</a:t>
            </a:fld>
            <a:endParaRPr lang="en-US" altLang="en-US"/>
          </a:p>
        </p:txBody>
      </p:sp>
    </p:spTree>
    <p:extLst>
      <p:ext uri="{BB962C8B-B14F-4D97-AF65-F5344CB8AC3E}">
        <p14:creationId xmlns:p14="http://schemas.microsoft.com/office/powerpoint/2010/main" val="24053224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 xmlns:a16="http://schemas.microsoft.com/office/drawing/2014/main" id="{48AD8B4E-21AA-4AF3-B8DC-697B7641449B}"/>
              </a:ext>
            </a:extLst>
          </p:cNvPr>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Arial" pitchFamily="34" charset="0"/>
                <a:ea typeface="ＭＳ Ｐゴシック" panose="020B0600070205080204" pitchFamily="34" charset="-128"/>
              </a:defRPr>
            </a:lvl1pPr>
          </a:lstStyle>
          <a:p>
            <a:pPr>
              <a:defRPr/>
            </a:pPr>
            <a:fld id="{BF51C20F-670B-4F8B-BE71-7B7C7039745A}" type="datetimeFigureOut">
              <a:rPr lang="en-US" altLang="en-US"/>
              <a:pPr>
                <a:defRPr/>
              </a:pPr>
              <a:t>5/7/2018</a:t>
            </a:fld>
            <a:endParaRPr lang="en-US" altLang="en-US"/>
          </a:p>
        </p:txBody>
      </p:sp>
      <p:sp>
        <p:nvSpPr>
          <p:cNvPr id="8" name="Footer Placeholder 4">
            <a:extLst>
              <a:ext uri="{FF2B5EF4-FFF2-40B4-BE49-F238E27FC236}">
                <a16:creationId xmlns="" xmlns:a16="http://schemas.microsoft.com/office/drawing/2014/main" id="{E17071D2-BB7D-4BB7-BB70-DDD179029FE1}"/>
              </a:ext>
            </a:extLst>
          </p:cNvPr>
          <p:cNvSpPr>
            <a:spLocks noGrp="1"/>
          </p:cNvSpPr>
          <p:nvPr>
            <p:ph type="ftr" sz="quarter" idx="11"/>
          </p:nvPr>
        </p:nvSpPr>
        <p:spPr>
          <a:xfrm>
            <a:off x="3124200" y="6356350"/>
            <a:ext cx="2895600" cy="365125"/>
          </a:xfrm>
          <a:prstGeom prst="rect">
            <a:avLst/>
          </a:prstGeom>
        </p:spPr>
        <p:txBody>
          <a:bodyPr/>
          <a:lstStyle>
            <a:lvl1pPr eaLnBrk="1" hangingPunct="1">
              <a:defRPr>
                <a:latin typeface="Arial" charset="0"/>
                <a:ea typeface="+mn-ea"/>
                <a:cs typeface="Arial" charset="0"/>
              </a:defRPr>
            </a:lvl1pPr>
          </a:lstStyle>
          <a:p>
            <a:pPr>
              <a:defRPr/>
            </a:pPr>
            <a:endParaRPr lang="en-US"/>
          </a:p>
        </p:txBody>
      </p:sp>
      <p:sp>
        <p:nvSpPr>
          <p:cNvPr id="9" name="Slide Number Placeholder 5">
            <a:extLst>
              <a:ext uri="{FF2B5EF4-FFF2-40B4-BE49-F238E27FC236}">
                <a16:creationId xmlns="" xmlns:a16="http://schemas.microsoft.com/office/drawing/2014/main" id="{9D692CD9-940E-40C0-B1F7-CD34D551EED5}"/>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ea typeface="ＭＳ Ｐゴシック" panose="020B0600070205080204" pitchFamily="34" charset="-128"/>
              </a:defRPr>
            </a:lvl1pPr>
          </a:lstStyle>
          <a:p>
            <a:pPr>
              <a:defRPr/>
            </a:pPr>
            <a:fld id="{5180C068-4EF7-4B91-90A4-E24A312E73DA}" type="slidenum">
              <a:rPr lang="en-US" altLang="en-US"/>
              <a:pPr>
                <a:defRPr/>
              </a:pPr>
              <a:t>‹#›</a:t>
            </a:fld>
            <a:endParaRPr lang="en-US" altLang="en-US"/>
          </a:p>
        </p:txBody>
      </p:sp>
    </p:spTree>
    <p:extLst>
      <p:ext uri="{BB962C8B-B14F-4D97-AF65-F5344CB8AC3E}">
        <p14:creationId xmlns:p14="http://schemas.microsoft.com/office/powerpoint/2010/main" val="2063720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83AF428E-1811-455F-A215-951F7CE1BB41}"/>
              </a:ext>
            </a:extLst>
          </p:cNvPr>
          <p:cNvSpPr>
            <a:spLocks noGrp="1"/>
          </p:cNvSpPr>
          <p:nvPr>
            <p:ph type="dt" sz="half" idx="10"/>
          </p:nvPr>
        </p:nvSpPr>
        <p:spPr/>
        <p:txBody>
          <a:bodyPr/>
          <a:lstStyle>
            <a:lvl1pPr>
              <a:defRPr/>
            </a:lvl1pPr>
          </a:lstStyle>
          <a:p>
            <a:pPr>
              <a:defRPr/>
            </a:pPr>
            <a:fld id="{00F6E8E7-5348-438B-855C-97AAB403CDD1}" type="datetimeFigureOut">
              <a:rPr lang="en-US" altLang="en-US"/>
              <a:pPr>
                <a:defRPr/>
              </a:pPr>
              <a:t>5/7/2018</a:t>
            </a:fld>
            <a:endParaRPr lang="en-US" altLang="en-US"/>
          </a:p>
        </p:txBody>
      </p:sp>
      <p:sp>
        <p:nvSpPr>
          <p:cNvPr id="5" name="Footer Placeholder 4">
            <a:extLst>
              <a:ext uri="{FF2B5EF4-FFF2-40B4-BE49-F238E27FC236}">
                <a16:creationId xmlns="" xmlns:a16="http://schemas.microsoft.com/office/drawing/2014/main" id="{55250A62-629C-4C93-871F-B0B0B227C53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 xmlns:a16="http://schemas.microsoft.com/office/drawing/2014/main" id="{68B0773D-51BE-4602-9269-C2ADE3AA2B16}"/>
              </a:ext>
            </a:extLst>
          </p:cNvPr>
          <p:cNvSpPr>
            <a:spLocks noGrp="1"/>
          </p:cNvSpPr>
          <p:nvPr>
            <p:ph type="sldNum" sz="quarter" idx="12"/>
          </p:nvPr>
        </p:nvSpPr>
        <p:spPr/>
        <p:txBody>
          <a:bodyPr/>
          <a:lstStyle>
            <a:lvl1pPr>
              <a:defRPr/>
            </a:lvl1pPr>
          </a:lstStyle>
          <a:p>
            <a:pPr>
              <a:defRPr/>
            </a:pPr>
            <a:fld id="{4C141FDE-CC2F-4086-BA88-46B65AE39D3D}" type="slidenum">
              <a:rPr lang="en-US" altLang="en-US"/>
              <a:pPr>
                <a:defRPr/>
              </a:pPr>
              <a:t>‹#›</a:t>
            </a:fld>
            <a:endParaRPr lang="en-US" altLang="en-US"/>
          </a:p>
        </p:txBody>
      </p:sp>
    </p:spTree>
    <p:extLst>
      <p:ext uri="{BB962C8B-B14F-4D97-AF65-F5344CB8AC3E}">
        <p14:creationId xmlns:p14="http://schemas.microsoft.com/office/powerpoint/2010/main" val="15240796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3">
            <a:extLst>
              <a:ext uri="{FF2B5EF4-FFF2-40B4-BE49-F238E27FC236}">
                <a16:creationId xmlns="" xmlns:a16="http://schemas.microsoft.com/office/drawing/2014/main" id="{C4636435-86C0-430F-9A0A-88135534C2D3}"/>
              </a:ext>
            </a:extLst>
          </p:cNvPr>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Arial" pitchFamily="34" charset="0"/>
                <a:ea typeface="ＭＳ Ｐゴシック" panose="020B0600070205080204" pitchFamily="34" charset="-128"/>
              </a:defRPr>
            </a:lvl1pPr>
          </a:lstStyle>
          <a:p>
            <a:pPr>
              <a:defRPr/>
            </a:pPr>
            <a:fld id="{7C5E3F8D-3965-4D6D-B992-67B70C7A3507}" type="datetimeFigureOut">
              <a:rPr lang="en-US" altLang="en-US"/>
              <a:pPr>
                <a:defRPr/>
              </a:pPr>
              <a:t>5/7/2018</a:t>
            </a:fld>
            <a:endParaRPr lang="en-US" altLang="en-US"/>
          </a:p>
        </p:txBody>
      </p:sp>
      <p:sp>
        <p:nvSpPr>
          <p:cNvPr id="4" name="Footer Placeholder 4">
            <a:extLst>
              <a:ext uri="{FF2B5EF4-FFF2-40B4-BE49-F238E27FC236}">
                <a16:creationId xmlns="" xmlns:a16="http://schemas.microsoft.com/office/drawing/2014/main" id="{874011AA-B357-40F2-B9D7-331D23831301}"/>
              </a:ext>
            </a:extLst>
          </p:cNvPr>
          <p:cNvSpPr>
            <a:spLocks noGrp="1"/>
          </p:cNvSpPr>
          <p:nvPr>
            <p:ph type="ftr" sz="quarter" idx="11"/>
          </p:nvPr>
        </p:nvSpPr>
        <p:spPr>
          <a:xfrm>
            <a:off x="3124200" y="6356350"/>
            <a:ext cx="2895600" cy="365125"/>
          </a:xfrm>
          <a:prstGeom prst="rect">
            <a:avLst/>
          </a:prstGeom>
        </p:spPr>
        <p:txBody>
          <a:bodyPr/>
          <a:lstStyle>
            <a:lvl1pPr eaLnBrk="1" hangingPunct="1">
              <a:defRPr>
                <a:latin typeface="Arial" charset="0"/>
                <a:ea typeface="+mn-ea"/>
                <a:cs typeface="Arial" charset="0"/>
              </a:defRPr>
            </a:lvl1pPr>
          </a:lstStyle>
          <a:p>
            <a:pPr>
              <a:defRPr/>
            </a:pPr>
            <a:endParaRPr lang="en-US"/>
          </a:p>
        </p:txBody>
      </p:sp>
      <p:sp>
        <p:nvSpPr>
          <p:cNvPr id="5" name="Slide Number Placeholder 5">
            <a:extLst>
              <a:ext uri="{FF2B5EF4-FFF2-40B4-BE49-F238E27FC236}">
                <a16:creationId xmlns="" xmlns:a16="http://schemas.microsoft.com/office/drawing/2014/main" id="{58143AD7-2058-4335-9A73-D9BF4C0E3B6C}"/>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ea typeface="ＭＳ Ｐゴシック" panose="020B0600070205080204" pitchFamily="34" charset="-128"/>
              </a:defRPr>
            </a:lvl1pPr>
          </a:lstStyle>
          <a:p>
            <a:pPr>
              <a:defRPr/>
            </a:pPr>
            <a:fld id="{0843F7C6-0D5F-42C3-8306-C0D655638FE8}" type="slidenum">
              <a:rPr lang="en-US" altLang="en-US"/>
              <a:pPr>
                <a:defRPr/>
              </a:pPr>
              <a:t>‹#›</a:t>
            </a:fld>
            <a:endParaRPr lang="en-US" altLang="en-US"/>
          </a:p>
        </p:txBody>
      </p:sp>
    </p:spTree>
    <p:extLst>
      <p:ext uri="{BB962C8B-B14F-4D97-AF65-F5344CB8AC3E}">
        <p14:creationId xmlns:p14="http://schemas.microsoft.com/office/powerpoint/2010/main" val="23913465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 xmlns:a16="http://schemas.microsoft.com/office/drawing/2014/main" id="{8B5C59FD-9D83-469A-858C-9FF13D86C281}"/>
              </a:ext>
            </a:extLst>
          </p:cNvPr>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Arial" pitchFamily="34" charset="0"/>
                <a:ea typeface="ＭＳ Ｐゴシック" panose="020B0600070205080204" pitchFamily="34" charset="-128"/>
              </a:defRPr>
            </a:lvl1pPr>
          </a:lstStyle>
          <a:p>
            <a:pPr>
              <a:defRPr/>
            </a:pPr>
            <a:fld id="{B9FC9F53-C98A-4D57-A013-D83AF8C6181B}" type="datetimeFigureOut">
              <a:rPr lang="en-US" altLang="en-US"/>
              <a:pPr>
                <a:defRPr/>
              </a:pPr>
              <a:t>5/7/2018</a:t>
            </a:fld>
            <a:endParaRPr lang="en-US" altLang="en-US"/>
          </a:p>
        </p:txBody>
      </p:sp>
      <p:sp>
        <p:nvSpPr>
          <p:cNvPr id="3" name="Footer Placeholder 4">
            <a:extLst>
              <a:ext uri="{FF2B5EF4-FFF2-40B4-BE49-F238E27FC236}">
                <a16:creationId xmlns="" xmlns:a16="http://schemas.microsoft.com/office/drawing/2014/main" id="{5D05D654-D18C-46BF-B482-D328864A6C60}"/>
              </a:ext>
            </a:extLst>
          </p:cNvPr>
          <p:cNvSpPr>
            <a:spLocks noGrp="1"/>
          </p:cNvSpPr>
          <p:nvPr>
            <p:ph type="ftr" sz="quarter" idx="11"/>
          </p:nvPr>
        </p:nvSpPr>
        <p:spPr>
          <a:xfrm>
            <a:off x="3124200" y="6356350"/>
            <a:ext cx="2895600" cy="365125"/>
          </a:xfrm>
          <a:prstGeom prst="rect">
            <a:avLst/>
          </a:prstGeom>
        </p:spPr>
        <p:txBody>
          <a:bodyPr/>
          <a:lstStyle>
            <a:lvl1pPr eaLnBrk="1" hangingPunct="1">
              <a:defRPr>
                <a:latin typeface="Arial" charset="0"/>
                <a:ea typeface="+mn-ea"/>
                <a:cs typeface="Arial" charset="0"/>
              </a:defRPr>
            </a:lvl1pPr>
          </a:lstStyle>
          <a:p>
            <a:pPr>
              <a:defRPr/>
            </a:pPr>
            <a:endParaRPr lang="en-US"/>
          </a:p>
        </p:txBody>
      </p:sp>
      <p:sp>
        <p:nvSpPr>
          <p:cNvPr id="4" name="Slide Number Placeholder 5">
            <a:extLst>
              <a:ext uri="{FF2B5EF4-FFF2-40B4-BE49-F238E27FC236}">
                <a16:creationId xmlns="" xmlns:a16="http://schemas.microsoft.com/office/drawing/2014/main" id="{28ACE980-C878-4313-934E-106205BAA8FA}"/>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ea typeface="ＭＳ Ｐゴシック" panose="020B0600070205080204" pitchFamily="34" charset="-128"/>
              </a:defRPr>
            </a:lvl1pPr>
          </a:lstStyle>
          <a:p>
            <a:pPr>
              <a:defRPr/>
            </a:pPr>
            <a:fld id="{9FCE31A9-474B-4388-BF7D-41FD8950DA5B}" type="slidenum">
              <a:rPr lang="en-US" altLang="en-US"/>
              <a:pPr>
                <a:defRPr/>
              </a:pPr>
              <a:t>‹#›</a:t>
            </a:fld>
            <a:endParaRPr lang="en-US" altLang="en-US"/>
          </a:p>
        </p:txBody>
      </p:sp>
    </p:spTree>
    <p:extLst>
      <p:ext uri="{BB962C8B-B14F-4D97-AF65-F5344CB8AC3E}">
        <p14:creationId xmlns:p14="http://schemas.microsoft.com/office/powerpoint/2010/main" val="2976564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 xmlns:a16="http://schemas.microsoft.com/office/drawing/2014/main" id="{A9D1DFFF-1FB0-4955-BFEB-1F7ED1281458}"/>
              </a:ext>
            </a:extLst>
          </p:cNvPr>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Arial" pitchFamily="34" charset="0"/>
                <a:ea typeface="ＭＳ Ｐゴシック" panose="020B0600070205080204" pitchFamily="34" charset="-128"/>
              </a:defRPr>
            </a:lvl1pPr>
          </a:lstStyle>
          <a:p>
            <a:pPr>
              <a:defRPr/>
            </a:pPr>
            <a:fld id="{37FB1D50-1566-4350-8201-F621954FD08E}" type="datetimeFigureOut">
              <a:rPr lang="en-US" altLang="en-US"/>
              <a:pPr>
                <a:defRPr/>
              </a:pPr>
              <a:t>5/7/2018</a:t>
            </a:fld>
            <a:endParaRPr lang="en-US" altLang="en-US"/>
          </a:p>
        </p:txBody>
      </p:sp>
      <p:sp>
        <p:nvSpPr>
          <p:cNvPr id="6" name="Footer Placeholder 4">
            <a:extLst>
              <a:ext uri="{FF2B5EF4-FFF2-40B4-BE49-F238E27FC236}">
                <a16:creationId xmlns="" xmlns:a16="http://schemas.microsoft.com/office/drawing/2014/main" id="{19606263-C8BC-4872-9F08-31CB193545A8}"/>
              </a:ext>
            </a:extLst>
          </p:cNvPr>
          <p:cNvSpPr>
            <a:spLocks noGrp="1"/>
          </p:cNvSpPr>
          <p:nvPr>
            <p:ph type="ftr" sz="quarter" idx="11"/>
          </p:nvPr>
        </p:nvSpPr>
        <p:spPr>
          <a:xfrm>
            <a:off x="3124200" y="6356350"/>
            <a:ext cx="2895600" cy="365125"/>
          </a:xfrm>
          <a:prstGeom prst="rect">
            <a:avLst/>
          </a:prstGeom>
        </p:spPr>
        <p:txBody>
          <a:bodyPr/>
          <a:lstStyle>
            <a:lvl1pPr eaLnBrk="1" hangingPunct="1">
              <a:defRPr>
                <a:latin typeface="Arial" charset="0"/>
                <a:ea typeface="+mn-ea"/>
                <a:cs typeface="Arial" charset="0"/>
              </a:defRPr>
            </a:lvl1pPr>
          </a:lstStyle>
          <a:p>
            <a:pPr>
              <a:defRPr/>
            </a:pPr>
            <a:endParaRPr lang="en-US"/>
          </a:p>
        </p:txBody>
      </p:sp>
      <p:sp>
        <p:nvSpPr>
          <p:cNvPr id="7" name="Slide Number Placeholder 5">
            <a:extLst>
              <a:ext uri="{FF2B5EF4-FFF2-40B4-BE49-F238E27FC236}">
                <a16:creationId xmlns="" xmlns:a16="http://schemas.microsoft.com/office/drawing/2014/main" id="{37D2AE61-7E3E-4DC0-A3AD-B7E868B0D438}"/>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ea typeface="ＭＳ Ｐゴシック" panose="020B0600070205080204" pitchFamily="34" charset="-128"/>
              </a:defRPr>
            </a:lvl1pPr>
          </a:lstStyle>
          <a:p>
            <a:pPr>
              <a:defRPr/>
            </a:pPr>
            <a:fld id="{BB8A0ADC-A9ED-44B5-B4B1-DA3142ACC59E}" type="slidenum">
              <a:rPr lang="en-US" altLang="en-US"/>
              <a:pPr>
                <a:defRPr/>
              </a:pPr>
              <a:t>‹#›</a:t>
            </a:fld>
            <a:endParaRPr lang="en-US" altLang="en-US"/>
          </a:p>
        </p:txBody>
      </p:sp>
    </p:spTree>
    <p:extLst>
      <p:ext uri="{BB962C8B-B14F-4D97-AF65-F5344CB8AC3E}">
        <p14:creationId xmlns:p14="http://schemas.microsoft.com/office/powerpoint/2010/main" val="3627410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 xmlns:a16="http://schemas.microsoft.com/office/drawing/2014/main" id="{7CDBCA88-1CAD-4BFA-AF9C-9DDD64842476}"/>
              </a:ext>
            </a:extLst>
          </p:cNvPr>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Arial" pitchFamily="34" charset="0"/>
                <a:ea typeface="ＭＳ Ｐゴシック" panose="020B0600070205080204" pitchFamily="34" charset="-128"/>
              </a:defRPr>
            </a:lvl1pPr>
          </a:lstStyle>
          <a:p>
            <a:pPr>
              <a:defRPr/>
            </a:pPr>
            <a:fld id="{B1A36D8A-87E2-43FF-9162-B065A02F4F4F}" type="datetimeFigureOut">
              <a:rPr lang="en-US" altLang="en-US"/>
              <a:pPr>
                <a:defRPr/>
              </a:pPr>
              <a:t>5/7/2018</a:t>
            </a:fld>
            <a:endParaRPr lang="en-US" altLang="en-US"/>
          </a:p>
        </p:txBody>
      </p:sp>
      <p:sp>
        <p:nvSpPr>
          <p:cNvPr id="6" name="Footer Placeholder 4">
            <a:extLst>
              <a:ext uri="{FF2B5EF4-FFF2-40B4-BE49-F238E27FC236}">
                <a16:creationId xmlns="" xmlns:a16="http://schemas.microsoft.com/office/drawing/2014/main" id="{968B4A8F-DAE0-4562-9B9D-55BAE820C12E}"/>
              </a:ext>
            </a:extLst>
          </p:cNvPr>
          <p:cNvSpPr>
            <a:spLocks noGrp="1"/>
          </p:cNvSpPr>
          <p:nvPr>
            <p:ph type="ftr" sz="quarter" idx="11"/>
          </p:nvPr>
        </p:nvSpPr>
        <p:spPr>
          <a:xfrm>
            <a:off x="3124200" y="6356350"/>
            <a:ext cx="2895600" cy="365125"/>
          </a:xfrm>
          <a:prstGeom prst="rect">
            <a:avLst/>
          </a:prstGeom>
        </p:spPr>
        <p:txBody>
          <a:bodyPr/>
          <a:lstStyle>
            <a:lvl1pPr eaLnBrk="1" hangingPunct="1">
              <a:defRPr>
                <a:latin typeface="Arial" charset="0"/>
                <a:ea typeface="+mn-ea"/>
                <a:cs typeface="Arial" charset="0"/>
              </a:defRPr>
            </a:lvl1pPr>
          </a:lstStyle>
          <a:p>
            <a:pPr>
              <a:defRPr/>
            </a:pPr>
            <a:endParaRPr lang="en-US"/>
          </a:p>
        </p:txBody>
      </p:sp>
      <p:sp>
        <p:nvSpPr>
          <p:cNvPr id="7" name="Slide Number Placeholder 5">
            <a:extLst>
              <a:ext uri="{FF2B5EF4-FFF2-40B4-BE49-F238E27FC236}">
                <a16:creationId xmlns="" xmlns:a16="http://schemas.microsoft.com/office/drawing/2014/main" id="{E8A0D5E0-26F6-46B3-BBF6-8C1FB077A95E}"/>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ea typeface="ＭＳ Ｐゴシック" panose="020B0600070205080204" pitchFamily="34" charset="-128"/>
              </a:defRPr>
            </a:lvl1pPr>
          </a:lstStyle>
          <a:p>
            <a:pPr>
              <a:defRPr/>
            </a:pPr>
            <a:fld id="{EDA86F6C-E3DD-4F4E-A59C-AC2FFDF1F6B3}" type="slidenum">
              <a:rPr lang="en-US" altLang="en-US"/>
              <a:pPr>
                <a:defRPr/>
              </a:pPr>
              <a:t>‹#›</a:t>
            </a:fld>
            <a:endParaRPr lang="en-US" altLang="en-US"/>
          </a:p>
        </p:txBody>
      </p:sp>
    </p:spTree>
    <p:extLst>
      <p:ext uri="{BB962C8B-B14F-4D97-AF65-F5344CB8AC3E}">
        <p14:creationId xmlns:p14="http://schemas.microsoft.com/office/powerpoint/2010/main" val="18815347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8420033F-2BDA-48C7-8BBB-7C64C9D5AB2F}"/>
              </a:ext>
            </a:extLst>
          </p:cNvPr>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Arial" pitchFamily="34" charset="0"/>
                <a:ea typeface="ＭＳ Ｐゴシック" panose="020B0600070205080204" pitchFamily="34" charset="-128"/>
              </a:defRPr>
            </a:lvl1pPr>
          </a:lstStyle>
          <a:p>
            <a:pPr>
              <a:defRPr/>
            </a:pPr>
            <a:fld id="{3B7058FF-258B-4F4F-8499-88F8222D1506}" type="datetimeFigureOut">
              <a:rPr lang="en-US" altLang="en-US"/>
              <a:pPr>
                <a:defRPr/>
              </a:pPr>
              <a:t>5/7/2018</a:t>
            </a:fld>
            <a:endParaRPr lang="en-US" altLang="en-US"/>
          </a:p>
        </p:txBody>
      </p:sp>
      <p:sp>
        <p:nvSpPr>
          <p:cNvPr id="5" name="Footer Placeholder 4">
            <a:extLst>
              <a:ext uri="{FF2B5EF4-FFF2-40B4-BE49-F238E27FC236}">
                <a16:creationId xmlns="" xmlns:a16="http://schemas.microsoft.com/office/drawing/2014/main" id="{8D2A41F7-DAD7-4CF9-9BEC-88D2B93EB5B0}"/>
              </a:ext>
            </a:extLst>
          </p:cNvPr>
          <p:cNvSpPr>
            <a:spLocks noGrp="1"/>
          </p:cNvSpPr>
          <p:nvPr>
            <p:ph type="ftr" sz="quarter" idx="11"/>
          </p:nvPr>
        </p:nvSpPr>
        <p:spPr>
          <a:xfrm>
            <a:off x="3124200" y="6356350"/>
            <a:ext cx="2895600" cy="365125"/>
          </a:xfrm>
          <a:prstGeom prst="rect">
            <a:avLst/>
          </a:prstGeom>
        </p:spPr>
        <p:txBody>
          <a:bodyPr/>
          <a:lstStyle>
            <a:lvl1pPr eaLnBrk="1" hangingPunct="1">
              <a:defRPr>
                <a:latin typeface="Arial" charset="0"/>
                <a:ea typeface="+mn-ea"/>
                <a:cs typeface="Arial" charset="0"/>
              </a:defRPr>
            </a:lvl1pPr>
          </a:lstStyle>
          <a:p>
            <a:pPr>
              <a:defRPr/>
            </a:pPr>
            <a:endParaRPr lang="en-US"/>
          </a:p>
        </p:txBody>
      </p:sp>
      <p:sp>
        <p:nvSpPr>
          <p:cNvPr id="6" name="Slide Number Placeholder 5">
            <a:extLst>
              <a:ext uri="{FF2B5EF4-FFF2-40B4-BE49-F238E27FC236}">
                <a16:creationId xmlns="" xmlns:a16="http://schemas.microsoft.com/office/drawing/2014/main" id="{D5DA6774-2E45-43EF-BDE5-A8EEA1A6FF42}"/>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ea typeface="ＭＳ Ｐゴシック" panose="020B0600070205080204" pitchFamily="34" charset="-128"/>
              </a:defRPr>
            </a:lvl1pPr>
          </a:lstStyle>
          <a:p>
            <a:pPr>
              <a:defRPr/>
            </a:pPr>
            <a:fld id="{4209F87E-E476-4FA2-B906-680D1090C7A6}" type="slidenum">
              <a:rPr lang="en-US" altLang="en-US"/>
              <a:pPr>
                <a:defRPr/>
              </a:pPr>
              <a:t>‹#›</a:t>
            </a:fld>
            <a:endParaRPr lang="en-US" altLang="en-US"/>
          </a:p>
        </p:txBody>
      </p:sp>
    </p:spTree>
    <p:extLst>
      <p:ext uri="{BB962C8B-B14F-4D97-AF65-F5344CB8AC3E}">
        <p14:creationId xmlns:p14="http://schemas.microsoft.com/office/powerpoint/2010/main" val="83909044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7FA45933-6EC4-45D7-AC30-1190161EA57F}"/>
              </a:ext>
            </a:extLst>
          </p:cNvPr>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Arial" pitchFamily="34" charset="0"/>
                <a:ea typeface="ＭＳ Ｐゴシック" panose="020B0600070205080204" pitchFamily="34" charset="-128"/>
              </a:defRPr>
            </a:lvl1pPr>
          </a:lstStyle>
          <a:p>
            <a:pPr>
              <a:defRPr/>
            </a:pPr>
            <a:fld id="{AD82D594-F39A-4171-88E8-084D45E9E1D3}" type="datetimeFigureOut">
              <a:rPr lang="en-US" altLang="en-US"/>
              <a:pPr>
                <a:defRPr/>
              </a:pPr>
              <a:t>5/7/2018</a:t>
            </a:fld>
            <a:endParaRPr lang="en-US" altLang="en-US"/>
          </a:p>
        </p:txBody>
      </p:sp>
      <p:sp>
        <p:nvSpPr>
          <p:cNvPr id="5" name="Footer Placeholder 4">
            <a:extLst>
              <a:ext uri="{FF2B5EF4-FFF2-40B4-BE49-F238E27FC236}">
                <a16:creationId xmlns="" xmlns:a16="http://schemas.microsoft.com/office/drawing/2014/main" id="{FAFE2EDF-4085-4AA5-A7A0-B2F8DD29D4F8}"/>
              </a:ext>
            </a:extLst>
          </p:cNvPr>
          <p:cNvSpPr>
            <a:spLocks noGrp="1"/>
          </p:cNvSpPr>
          <p:nvPr>
            <p:ph type="ftr" sz="quarter" idx="11"/>
          </p:nvPr>
        </p:nvSpPr>
        <p:spPr>
          <a:xfrm>
            <a:off x="3124200" y="6356350"/>
            <a:ext cx="2895600" cy="365125"/>
          </a:xfrm>
          <a:prstGeom prst="rect">
            <a:avLst/>
          </a:prstGeom>
        </p:spPr>
        <p:txBody>
          <a:bodyPr/>
          <a:lstStyle>
            <a:lvl1pPr eaLnBrk="1" hangingPunct="1">
              <a:defRPr>
                <a:latin typeface="Arial" charset="0"/>
                <a:ea typeface="+mn-ea"/>
                <a:cs typeface="Arial" charset="0"/>
              </a:defRPr>
            </a:lvl1pPr>
          </a:lstStyle>
          <a:p>
            <a:pPr>
              <a:defRPr/>
            </a:pPr>
            <a:endParaRPr lang="en-US"/>
          </a:p>
        </p:txBody>
      </p:sp>
      <p:sp>
        <p:nvSpPr>
          <p:cNvPr id="6" name="Slide Number Placeholder 5">
            <a:extLst>
              <a:ext uri="{FF2B5EF4-FFF2-40B4-BE49-F238E27FC236}">
                <a16:creationId xmlns="" xmlns:a16="http://schemas.microsoft.com/office/drawing/2014/main" id="{FD3326DD-6830-4B02-A0F3-FFCBA480319A}"/>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ea typeface="ＭＳ Ｐゴシック" panose="020B0600070205080204" pitchFamily="34" charset="-128"/>
              </a:defRPr>
            </a:lvl1pPr>
          </a:lstStyle>
          <a:p>
            <a:pPr>
              <a:defRPr/>
            </a:pPr>
            <a:fld id="{2281615E-EC2A-4806-B03C-9C5CA08EE0D4}" type="slidenum">
              <a:rPr lang="en-US" altLang="en-US"/>
              <a:pPr>
                <a:defRPr/>
              </a:pPr>
              <a:t>‹#›</a:t>
            </a:fld>
            <a:endParaRPr lang="en-US" altLang="en-US"/>
          </a:p>
        </p:txBody>
      </p:sp>
    </p:spTree>
    <p:extLst>
      <p:ext uri="{BB962C8B-B14F-4D97-AF65-F5344CB8AC3E}">
        <p14:creationId xmlns:p14="http://schemas.microsoft.com/office/powerpoint/2010/main" val="38494322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600200"/>
            <a:ext cx="4038600" cy="4525963"/>
          </a:xfrm>
          <a:prstGeom prst="rect">
            <a:avLst/>
          </a:prstGeom>
        </p:spPr>
        <p:txBody>
          <a:bodyPr/>
          <a:lstStyle/>
          <a:p>
            <a:pPr lvl="0"/>
            <a:endParaRPr lang="en-US" noProof="0"/>
          </a:p>
        </p:txBody>
      </p:sp>
      <p:sp>
        <p:nvSpPr>
          <p:cNvPr id="5" name="Date Placeholder 3">
            <a:extLst>
              <a:ext uri="{FF2B5EF4-FFF2-40B4-BE49-F238E27FC236}">
                <a16:creationId xmlns="" xmlns:a16="http://schemas.microsoft.com/office/drawing/2014/main" id="{8FC18B07-8512-4680-BFC6-581EA28CF593}"/>
              </a:ext>
            </a:extLst>
          </p:cNvPr>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Arial" pitchFamily="34" charset="0"/>
                <a:ea typeface="ＭＳ Ｐゴシック" panose="020B0600070205080204" pitchFamily="34" charset="-128"/>
              </a:defRPr>
            </a:lvl1pPr>
          </a:lstStyle>
          <a:p>
            <a:pPr>
              <a:defRPr/>
            </a:pPr>
            <a:fld id="{6A6073F9-4AD9-47BE-A680-4702EA222C08}" type="datetimeFigureOut">
              <a:rPr lang="en-US" altLang="en-US"/>
              <a:pPr>
                <a:defRPr/>
              </a:pPr>
              <a:t>5/7/2018</a:t>
            </a:fld>
            <a:endParaRPr lang="en-US" altLang="en-US"/>
          </a:p>
        </p:txBody>
      </p:sp>
      <p:sp>
        <p:nvSpPr>
          <p:cNvPr id="6" name="Footer Placeholder 4">
            <a:extLst>
              <a:ext uri="{FF2B5EF4-FFF2-40B4-BE49-F238E27FC236}">
                <a16:creationId xmlns="" xmlns:a16="http://schemas.microsoft.com/office/drawing/2014/main" id="{664A1B86-15EE-4445-924A-C8A97A2B5708}"/>
              </a:ext>
            </a:extLst>
          </p:cNvPr>
          <p:cNvSpPr>
            <a:spLocks noGrp="1"/>
          </p:cNvSpPr>
          <p:nvPr>
            <p:ph type="ftr" sz="quarter" idx="11"/>
          </p:nvPr>
        </p:nvSpPr>
        <p:spPr>
          <a:xfrm>
            <a:off x="3124200" y="6356350"/>
            <a:ext cx="2895600" cy="365125"/>
          </a:xfrm>
          <a:prstGeom prst="rect">
            <a:avLst/>
          </a:prstGeom>
        </p:spPr>
        <p:txBody>
          <a:bodyPr/>
          <a:lstStyle>
            <a:lvl1pPr eaLnBrk="1" hangingPunct="1">
              <a:defRPr>
                <a:latin typeface="Arial" charset="0"/>
                <a:ea typeface="+mn-ea"/>
                <a:cs typeface="Arial" charset="0"/>
              </a:defRPr>
            </a:lvl1pPr>
          </a:lstStyle>
          <a:p>
            <a:pPr>
              <a:defRPr/>
            </a:pPr>
            <a:endParaRPr lang="en-US"/>
          </a:p>
        </p:txBody>
      </p:sp>
      <p:sp>
        <p:nvSpPr>
          <p:cNvPr id="7" name="Slide Number Placeholder 5">
            <a:extLst>
              <a:ext uri="{FF2B5EF4-FFF2-40B4-BE49-F238E27FC236}">
                <a16:creationId xmlns="" xmlns:a16="http://schemas.microsoft.com/office/drawing/2014/main" id="{64C85C49-1B64-4840-B7CA-97DE7F971DB2}"/>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ea typeface="ＭＳ Ｐゴシック" panose="020B0600070205080204" pitchFamily="34" charset="-128"/>
              </a:defRPr>
            </a:lvl1pPr>
          </a:lstStyle>
          <a:p>
            <a:pPr>
              <a:defRPr/>
            </a:pPr>
            <a:fld id="{C9BA10BD-DCE1-487C-9629-661A677B7177}" type="slidenum">
              <a:rPr lang="en-US" altLang="en-US"/>
              <a:pPr>
                <a:defRPr/>
              </a:pPr>
              <a:t>‹#›</a:t>
            </a:fld>
            <a:endParaRPr lang="en-US" altLang="en-US"/>
          </a:p>
        </p:txBody>
      </p:sp>
    </p:spTree>
    <p:extLst>
      <p:ext uri="{BB962C8B-B14F-4D97-AF65-F5344CB8AC3E}">
        <p14:creationId xmlns:p14="http://schemas.microsoft.com/office/powerpoint/2010/main" val="213287496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 xmlns:a16="http://schemas.microsoft.com/office/drawing/2014/main" id="{31834BCC-E472-4D86-B958-2E8A18A5C8B4}"/>
              </a:ext>
            </a:extLst>
          </p:cNvPr>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Arial" pitchFamily="34" charset="0"/>
                <a:ea typeface="ＭＳ Ｐゴシック" panose="020B0600070205080204" pitchFamily="34" charset="-128"/>
              </a:defRPr>
            </a:lvl1pPr>
          </a:lstStyle>
          <a:p>
            <a:pPr>
              <a:defRPr/>
            </a:pPr>
            <a:fld id="{2CC07368-0ADD-4C3B-8F90-FBA31983B60B}" type="datetimeFigureOut">
              <a:rPr lang="en-US" altLang="en-US"/>
              <a:pPr>
                <a:defRPr/>
              </a:pPr>
              <a:t>5/7/2018</a:t>
            </a:fld>
            <a:endParaRPr lang="en-US" altLang="en-US"/>
          </a:p>
        </p:txBody>
      </p:sp>
      <p:sp>
        <p:nvSpPr>
          <p:cNvPr id="6" name="Footer Placeholder 4">
            <a:extLst>
              <a:ext uri="{FF2B5EF4-FFF2-40B4-BE49-F238E27FC236}">
                <a16:creationId xmlns="" xmlns:a16="http://schemas.microsoft.com/office/drawing/2014/main" id="{F08839FC-F1D1-43C4-B6C2-F5415D821163}"/>
              </a:ext>
            </a:extLst>
          </p:cNvPr>
          <p:cNvSpPr>
            <a:spLocks noGrp="1"/>
          </p:cNvSpPr>
          <p:nvPr>
            <p:ph type="ftr" sz="quarter" idx="11"/>
          </p:nvPr>
        </p:nvSpPr>
        <p:spPr>
          <a:xfrm>
            <a:off x="3124200" y="6356350"/>
            <a:ext cx="2895600" cy="365125"/>
          </a:xfrm>
          <a:prstGeom prst="rect">
            <a:avLst/>
          </a:prstGeom>
        </p:spPr>
        <p:txBody>
          <a:bodyPr/>
          <a:lstStyle>
            <a:lvl1pPr eaLnBrk="1" hangingPunct="1">
              <a:defRPr>
                <a:latin typeface="Arial" charset="0"/>
                <a:ea typeface="+mn-ea"/>
                <a:cs typeface="Arial" charset="0"/>
              </a:defRPr>
            </a:lvl1pPr>
          </a:lstStyle>
          <a:p>
            <a:pPr>
              <a:defRPr/>
            </a:pPr>
            <a:endParaRPr lang="en-US"/>
          </a:p>
        </p:txBody>
      </p:sp>
      <p:sp>
        <p:nvSpPr>
          <p:cNvPr id="7" name="Slide Number Placeholder 5">
            <a:extLst>
              <a:ext uri="{FF2B5EF4-FFF2-40B4-BE49-F238E27FC236}">
                <a16:creationId xmlns="" xmlns:a16="http://schemas.microsoft.com/office/drawing/2014/main" id="{C960EB4F-D168-4006-8734-E5917F5623DE}"/>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ea typeface="ＭＳ Ｐゴシック" panose="020B0600070205080204" pitchFamily="34" charset="-128"/>
              </a:defRPr>
            </a:lvl1pPr>
          </a:lstStyle>
          <a:p>
            <a:pPr>
              <a:defRPr/>
            </a:pPr>
            <a:fld id="{88B6AB70-660C-4BC7-A7C3-0A6F052BD790}" type="slidenum">
              <a:rPr lang="en-US" altLang="en-US"/>
              <a:pPr>
                <a:defRPr/>
              </a:pPr>
              <a:t>‹#›</a:t>
            </a:fld>
            <a:endParaRPr lang="en-US" altLang="en-US"/>
          </a:p>
        </p:txBody>
      </p:sp>
    </p:spTree>
    <p:extLst>
      <p:ext uri="{BB962C8B-B14F-4D97-AF65-F5344CB8AC3E}">
        <p14:creationId xmlns:p14="http://schemas.microsoft.com/office/powerpoint/2010/main" val="10735693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 xmlns:a16="http://schemas.microsoft.com/office/drawing/2014/main" id="{83AF428E-1811-455F-A215-951F7CE1BB41}"/>
              </a:ext>
            </a:extLst>
          </p:cNvPr>
          <p:cNvSpPr>
            <a:spLocks noGrp="1"/>
          </p:cNvSpPr>
          <p:nvPr>
            <p:ph type="dt" sz="half" idx="10"/>
          </p:nvPr>
        </p:nvSpPr>
        <p:spPr/>
        <p:txBody>
          <a:bodyPr/>
          <a:lstStyle>
            <a:lvl1pPr>
              <a:defRPr/>
            </a:lvl1pPr>
          </a:lstStyle>
          <a:p>
            <a:pPr>
              <a:defRPr/>
            </a:pPr>
            <a:fld id="{4626B676-7EFF-49B8-9FE8-4C15DC911667}" type="datetimeFigureOut">
              <a:rPr lang="en-US" altLang="en-US"/>
              <a:pPr>
                <a:defRPr/>
              </a:pPr>
              <a:t>5/7/2018</a:t>
            </a:fld>
            <a:endParaRPr lang="en-US" altLang="en-US"/>
          </a:p>
        </p:txBody>
      </p:sp>
      <p:sp>
        <p:nvSpPr>
          <p:cNvPr id="6" name="Footer Placeholder 4">
            <a:extLst>
              <a:ext uri="{FF2B5EF4-FFF2-40B4-BE49-F238E27FC236}">
                <a16:creationId xmlns="" xmlns:a16="http://schemas.microsoft.com/office/drawing/2014/main" id="{55250A62-629C-4C93-871F-B0B0B227C53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 xmlns:a16="http://schemas.microsoft.com/office/drawing/2014/main" id="{68B0773D-51BE-4602-9269-C2ADE3AA2B16}"/>
              </a:ext>
            </a:extLst>
          </p:cNvPr>
          <p:cNvSpPr>
            <a:spLocks noGrp="1"/>
          </p:cNvSpPr>
          <p:nvPr>
            <p:ph type="sldNum" sz="quarter" idx="12"/>
          </p:nvPr>
        </p:nvSpPr>
        <p:spPr/>
        <p:txBody>
          <a:bodyPr/>
          <a:lstStyle>
            <a:lvl1pPr>
              <a:defRPr/>
            </a:lvl1pPr>
          </a:lstStyle>
          <a:p>
            <a:pPr>
              <a:defRPr/>
            </a:pPr>
            <a:fld id="{091B18C3-1E82-4B28-B47A-7659CE6E2422}" type="slidenum">
              <a:rPr lang="en-US" altLang="en-US"/>
              <a:pPr>
                <a:defRPr/>
              </a:pPr>
              <a:t>‹#›</a:t>
            </a:fld>
            <a:endParaRPr lang="en-US" altLang="en-US"/>
          </a:p>
        </p:txBody>
      </p:sp>
    </p:spTree>
    <p:extLst>
      <p:ext uri="{BB962C8B-B14F-4D97-AF65-F5344CB8AC3E}">
        <p14:creationId xmlns:p14="http://schemas.microsoft.com/office/powerpoint/2010/main" val="24791721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 xmlns:a16="http://schemas.microsoft.com/office/drawing/2014/main" id="{83AF428E-1811-455F-A215-951F7CE1BB41}"/>
              </a:ext>
            </a:extLst>
          </p:cNvPr>
          <p:cNvSpPr>
            <a:spLocks noGrp="1"/>
          </p:cNvSpPr>
          <p:nvPr>
            <p:ph type="dt" sz="half" idx="10"/>
          </p:nvPr>
        </p:nvSpPr>
        <p:spPr/>
        <p:txBody>
          <a:bodyPr/>
          <a:lstStyle>
            <a:lvl1pPr>
              <a:defRPr/>
            </a:lvl1pPr>
          </a:lstStyle>
          <a:p>
            <a:pPr>
              <a:defRPr/>
            </a:pPr>
            <a:fld id="{6D3F297E-08F6-4ABC-8C6B-72209C42E998}" type="datetimeFigureOut">
              <a:rPr lang="en-US" altLang="en-US"/>
              <a:pPr>
                <a:defRPr/>
              </a:pPr>
              <a:t>5/7/2018</a:t>
            </a:fld>
            <a:endParaRPr lang="en-US" altLang="en-US"/>
          </a:p>
        </p:txBody>
      </p:sp>
      <p:sp>
        <p:nvSpPr>
          <p:cNvPr id="8" name="Footer Placeholder 4">
            <a:extLst>
              <a:ext uri="{FF2B5EF4-FFF2-40B4-BE49-F238E27FC236}">
                <a16:creationId xmlns="" xmlns:a16="http://schemas.microsoft.com/office/drawing/2014/main" id="{55250A62-629C-4C93-871F-B0B0B227C531}"/>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 xmlns:a16="http://schemas.microsoft.com/office/drawing/2014/main" id="{68B0773D-51BE-4602-9269-C2ADE3AA2B16}"/>
              </a:ext>
            </a:extLst>
          </p:cNvPr>
          <p:cNvSpPr>
            <a:spLocks noGrp="1"/>
          </p:cNvSpPr>
          <p:nvPr>
            <p:ph type="sldNum" sz="quarter" idx="12"/>
          </p:nvPr>
        </p:nvSpPr>
        <p:spPr/>
        <p:txBody>
          <a:bodyPr/>
          <a:lstStyle>
            <a:lvl1pPr>
              <a:defRPr/>
            </a:lvl1pPr>
          </a:lstStyle>
          <a:p>
            <a:pPr>
              <a:defRPr/>
            </a:pPr>
            <a:fld id="{6EC3E8CD-9E94-44DB-8B07-9E884CB07959}" type="slidenum">
              <a:rPr lang="en-US" altLang="en-US"/>
              <a:pPr>
                <a:defRPr/>
              </a:pPr>
              <a:t>‹#›</a:t>
            </a:fld>
            <a:endParaRPr lang="en-US" altLang="en-US"/>
          </a:p>
        </p:txBody>
      </p:sp>
    </p:spTree>
    <p:extLst>
      <p:ext uri="{BB962C8B-B14F-4D97-AF65-F5344CB8AC3E}">
        <p14:creationId xmlns:p14="http://schemas.microsoft.com/office/powerpoint/2010/main" val="15842472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 xmlns:a16="http://schemas.microsoft.com/office/drawing/2014/main" id="{83AF428E-1811-455F-A215-951F7CE1BB41}"/>
              </a:ext>
            </a:extLst>
          </p:cNvPr>
          <p:cNvSpPr>
            <a:spLocks noGrp="1"/>
          </p:cNvSpPr>
          <p:nvPr>
            <p:ph type="dt" sz="half" idx="10"/>
          </p:nvPr>
        </p:nvSpPr>
        <p:spPr/>
        <p:txBody>
          <a:bodyPr/>
          <a:lstStyle>
            <a:lvl1pPr>
              <a:defRPr/>
            </a:lvl1pPr>
          </a:lstStyle>
          <a:p>
            <a:pPr>
              <a:defRPr/>
            </a:pPr>
            <a:fld id="{0CF2B460-C320-4A81-893B-15A5492ED841}" type="datetimeFigureOut">
              <a:rPr lang="en-US" altLang="en-US"/>
              <a:pPr>
                <a:defRPr/>
              </a:pPr>
              <a:t>5/7/2018</a:t>
            </a:fld>
            <a:endParaRPr lang="en-US" altLang="en-US"/>
          </a:p>
        </p:txBody>
      </p:sp>
      <p:sp>
        <p:nvSpPr>
          <p:cNvPr id="4" name="Footer Placeholder 4">
            <a:extLst>
              <a:ext uri="{FF2B5EF4-FFF2-40B4-BE49-F238E27FC236}">
                <a16:creationId xmlns="" xmlns:a16="http://schemas.microsoft.com/office/drawing/2014/main" id="{55250A62-629C-4C93-871F-B0B0B227C531}"/>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 xmlns:a16="http://schemas.microsoft.com/office/drawing/2014/main" id="{68B0773D-51BE-4602-9269-C2ADE3AA2B16}"/>
              </a:ext>
            </a:extLst>
          </p:cNvPr>
          <p:cNvSpPr>
            <a:spLocks noGrp="1"/>
          </p:cNvSpPr>
          <p:nvPr>
            <p:ph type="sldNum" sz="quarter" idx="12"/>
          </p:nvPr>
        </p:nvSpPr>
        <p:spPr/>
        <p:txBody>
          <a:bodyPr/>
          <a:lstStyle>
            <a:lvl1pPr>
              <a:defRPr/>
            </a:lvl1pPr>
          </a:lstStyle>
          <a:p>
            <a:pPr>
              <a:defRPr/>
            </a:pPr>
            <a:fld id="{5F5D4D7E-FF10-458B-AAE6-343190F0C73E}" type="slidenum">
              <a:rPr lang="en-US" altLang="en-US"/>
              <a:pPr>
                <a:defRPr/>
              </a:pPr>
              <a:t>‹#›</a:t>
            </a:fld>
            <a:endParaRPr lang="en-US" altLang="en-US"/>
          </a:p>
        </p:txBody>
      </p:sp>
    </p:spTree>
    <p:extLst>
      <p:ext uri="{BB962C8B-B14F-4D97-AF65-F5344CB8AC3E}">
        <p14:creationId xmlns:p14="http://schemas.microsoft.com/office/powerpoint/2010/main" val="5543402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 xmlns:a16="http://schemas.microsoft.com/office/drawing/2014/main" id="{83AF428E-1811-455F-A215-951F7CE1BB41}"/>
              </a:ext>
            </a:extLst>
          </p:cNvPr>
          <p:cNvSpPr>
            <a:spLocks noGrp="1"/>
          </p:cNvSpPr>
          <p:nvPr>
            <p:ph type="dt" sz="half" idx="10"/>
          </p:nvPr>
        </p:nvSpPr>
        <p:spPr/>
        <p:txBody>
          <a:bodyPr/>
          <a:lstStyle>
            <a:lvl1pPr>
              <a:defRPr/>
            </a:lvl1pPr>
          </a:lstStyle>
          <a:p>
            <a:pPr>
              <a:defRPr/>
            </a:pPr>
            <a:fld id="{909584EC-56BC-49C9-B2A0-0990CD9963E1}" type="datetimeFigureOut">
              <a:rPr lang="en-US" altLang="en-US"/>
              <a:pPr>
                <a:defRPr/>
              </a:pPr>
              <a:t>5/7/2018</a:t>
            </a:fld>
            <a:endParaRPr lang="en-US" altLang="en-US"/>
          </a:p>
        </p:txBody>
      </p:sp>
      <p:sp>
        <p:nvSpPr>
          <p:cNvPr id="3" name="Footer Placeholder 4">
            <a:extLst>
              <a:ext uri="{FF2B5EF4-FFF2-40B4-BE49-F238E27FC236}">
                <a16:creationId xmlns="" xmlns:a16="http://schemas.microsoft.com/office/drawing/2014/main" id="{55250A62-629C-4C93-871F-B0B0B227C531}"/>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 xmlns:a16="http://schemas.microsoft.com/office/drawing/2014/main" id="{68B0773D-51BE-4602-9269-C2ADE3AA2B16}"/>
              </a:ext>
            </a:extLst>
          </p:cNvPr>
          <p:cNvSpPr>
            <a:spLocks noGrp="1"/>
          </p:cNvSpPr>
          <p:nvPr>
            <p:ph type="sldNum" sz="quarter" idx="12"/>
          </p:nvPr>
        </p:nvSpPr>
        <p:spPr/>
        <p:txBody>
          <a:bodyPr/>
          <a:lstStyle>
            <a:lvl1pPr>
              <a:defRPr/>
            </a:lvl1pPr>
          </a:lstStyle>
          <a:p>
            <a:pPr>
              <a:defRPr/>
            </a:pPr>
            <a:fld id="{D3610610-82BB-4365-9FBB-89B776949329}" type="slidenum">
              <a:rPr lang="en-US" altLang="en-US"/>
              <a:pPr>
                <a:defRPr/>
              </a:pPr>
              <a:t>‹#›</a:t>
            </a:fld>
            <a:endParaRPr lang="en-US" altLang="en-US"/>
          </a:p>
        </p:txBody>
      </p:sp>
    </p:spTree>
    <p:extLst>
      <p:ext uri="{BB962C8B-B14F-4D97-AF65-F5344CB8AC3E}">
        <p14:creationId xmlns:p14="http://schemas.microsoft.com/office/powerpoint/2010/main" val="21365517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 xmlns:a16="http://schemas.microsoft.com/office/drawing/2014/main" id="{83AF428E-1811-455F-A215-951F7CE1BB41}"/>
              </a:ext>
            </a:extLst>
          </p:cNvPr>
          <p:cNvSpPr>
            <a:spLocks noGrp="1"/>
          </p:cNvSpPr>
          <p:nvPr>
            <p:ph type="dt" sz="half" idx="10"/>
          </p:nvPr>
        </p:nvSpPr>
        <p:spPr/>
        <p:txBody>
          <a:bodyPr/>
          <a:lstStyle>
            <a:lvl1pPr>
              <a:defRPr/>
            </a:lvl1pPr>
          </a:lstStyle>
          <a:p>
            <a:pPr>
              <a:defRPr/>
            </a:pPr>
            <a:fld id="{8D25C306-A26E-480C-892B-65260007862F}" type="datetimeFigureOut">
              <a:rPr lang="en-US" altLang="en-US"/>
              <a:pPr>
                <a:defRPr/>
              </a:pPr>
              <a:t>5/7/2018</a:t>
            </a:fld>
            <a:endParaRPr lang="en-US" altLang="en-US"/>
          </a:p>
        </p:txBody>
      </p:sp>
      <p:sp>
        <p:nvSpPr>
          <p:cNvPr id="6" name="Footer Placeholder 4">
            <a:extLst>
              <a:ext uri="{FF2B5EF4-FFF2-40B4-BE49-F238E27FC236}">
                <a16:creationId xmlns="" xmlns:a16="http://schemas.microsoft.com/office/drawing/2014/main" id="{55250A62-629C-4C93-871F-B0B0B227C53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 xmlns:a16="http://schemas.microsoft.com/office/drawing/2014/main" id="{68B0773D-51BE-4602-9269-C2ADE3AA2B16}"/>
              </a:ext>
            </a:extLst>
          </p:cNvPr>
          <p:cNvSpPr>
            <a:spLocks noGrp="1"/>
          </p:cNvSpPr>
          <p:nvPr>
            <p:ph type="sldNum" sz="quarter" idx="12"/>
          </p:nvPr>
        </p:nvSpPr>
        <p:spPr/>
        <p:txBody>
          <a:bodyPr/>
          <a:lstStyle>
            <a:lvl1pPr>
              <a:defRPr/>
            </a:lvl1pPr>
          </a:lstStyle>
          <a:p>
            <a:pPr>
              <a:defRPr/>
            </a:pPr>
            <a:fld id="{64712F6B-6495-4831-B74B-792040585EFD}" type="slidenum">
              <a:rPr lang="en-US" altLang="en-US"/>
              <a:pPr>
                <a:defRPr/>
              </a:pPr>
              <a:t>‹#›</a:t>
            </a:fld>
            <a:endParaRPr lang="en-US" altLang="en-US"/>
          </a:p>
        </p:txBody>
      </p:sp>
    </p:spTree>
    <p:extLst>
      <p:ext uri="{BB962C8B-B14F-4D97-AF65-F5344CB8AC3E}">
        <p14:creationId xmlns:p14="http://schemas.microsoft.com/office/powerpoint/2010/main" val="30776260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 xmlns:a16="http://schemas.microsoft.com/office/drawing/2014/main" id="{83AF428E-1811-455F-A215-951F7CE1BB41}"/>
              </a:ext>
            </a:extLst>
          </p:cNvPr>
          <p:cNvSpPr>
            <a:spLocks noGrp="1"/>
          </p:cNvSpPr>
          <p:nvPr>
            <p:ph type="dt" sz="half" idx="10"/>
          </p:nvPr>
        </p:nvSpPr>
        <p:spPr/>
        <p:txBody>
          <a:bodyPr/>
          <a:lstStyle>
            <a:lvl1pPr>
              <a:defRPr/>
            </a:lvl1pPr>
          </a:lstStyle>
          <a:p>
            <a:pPr>
              <a:defRPr/>
            </a:pPr>
            <a:fld id="{65E1436C-CF71-4460-B7AF-287DBE25C6BB}" type="datetimeFigureOut">
              <a:rPr lang="en-US" altLang="en-US"/>
              <a:pPr>
                <a:defRPr/>
              </a:pPr>
              <a:t>5/7/2018</a:t>
            </a:fld>
            <a:endParaRPr lang="en-US" altLang="en-US"/>
          </a:p>
        </p:txBody>
      </p:sp>
      <p:sp>
        <p:nvSpPr>
          <p:cNvPr id="6" name="Footer Placeholder 4">
            <a:extLst>
              <a:ext uri="{FF2B5EF4-FFF2-40B4-BE49-F238E27FC236}">
                <a16:creationId xmlns="" xmlns:a16="http://schemas.microsoft.com/office/drawing/2014/main" id="{55250A62-629C-4C93-871F-B0B0B227C53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 xmlns:a16="http://schemas.microsoft.com/office/drawing/2014/main" id="{68B0773D-51BE-4602-9269-C2ADE3AA2B16}"/>
              </a:ext>
            </a:extLst>
          </p:cNvPr>
          <p:cNvSpPr>
            <a:spLocks noGrp="1"/>
          </p:cNvSpPr>
          <p:nvPr>
            <p:ph type="sldNum" sz="quarter" idx="12"/>
          </p:nvPr>
        </p:nvSpPr>
        <p:spPr/>
        <p:txBody>
          <a:bodyPr/>
          <a:lstStyle>
            <a:lvl1pPr>
              <a:defRPr/>
            </a:lvl1pPr>
          </a:lstStyle>
          <a:p>
            <a:pPr>
              <a:defRPr/>
            </a:pPr>
            <a:fld id="{F84217B3-7AE1-4994-A82F-987B0900BD97}" type="slidenum">
              <a:rPr lang="en-US" altLang="en-US"/>
              <a:pPr>
                <a:defRPr/>
              </a:pPr>
              <a:t>‹#›</a:t>
            </a:fld>
            <a:endParaRPr lang="en-US" altLang="en-US"/>
          </a:p>
        </p:txBody>
      </p:sp>
    </p:spTree>
    <p:extLst>
      <p:ext uri="{BB962C8B-B14F-4D97-AF65-F5344CB8AC3E}">
        <p14:creationId xmlns:p14="http://schemas.microsoft.com/office/powerpoint/2010/main" val="24749934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66CCFF"/>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a:extLst>
              <a:ext uri="{FF2B5EF4-FFF2-40B4-BE49-F238E27FC236}">
                <a16:creationId xmlns="" xmlns:a16="http://schemas.microsoft.com/office/drawing/2014/main" id="{83AF428E-1811-455F-A215-951F7CE1BB41}"/>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itchFamily="34" charset="0"/>
                <a:ea typeface="ＭＳ Ｐゴシック" panose="020B0600070205080204" pitchFamily="34" charset="-128"/>
              </a:defRPr>
            </a:lvl1pPr>
          </a:lstStyle>
          <a:p>
            <a:pPr>
              <a:defRPr/>
            </a:pPr>
            <a:fld id="{125F9B99-2D90-4E6C-9BA7-229A00110D3A}" type="datetimeFigureOut">
              <a:rPr lang="en-US" altLang="en-US"/>
              <a:pPr>
                <a:defRPr/>
              </a:pPr>
              <a:t>5/7/2018</a:t>
            </a:fld>
            <a:endParaRPr lang="en-US" altLang="en-US"/>
          </a:p>
        </p:txBody>
      </p:sp>
      <p:sp>
        <p:nvSpPr>
          <p:cNvPr id="5" name="Footer Placeholder 4">
            <a:extLst>
              <a:ext uri="{FF2B5EF4-FFF2-40B4-BE49-F238E27FC236}">
                <a16:creationId xmlns="" xmlns:a16="http://schemas.microsoft.com/office/drawing/2014/main" id="{55250A62-629C-4C93-871F-B0B0B227C531}"/>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a:extLst>
              <a:ext uri="{FF2B5EF4-FFF2-40B4-BE49-F238E27FC236}">
                <a16:creationId xmlns="" xmlns:a16="http://schemas.microsoft.com/office/drawing/2014/main" id="{68B0773D-51BE-4602-9269-C2ADE3AA2B16}"/>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ea typeface="ＭＳ Ｐゴシック" panose="020B0600070205080204" pitchFamily="34" charset="-128"/>
              </a:defRPr>
            </a:lvl1pPr>
          </a:lstStyle>
          <a:p>
            <a:pPr>
              <a:defRPr/>
            </a:pPr>
            <a:fld id="{57B66681-8466-4514-97E7-62762484BC8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080" r:id="rId1"/>
    <p:sldLayoutId id="2147484081" r:id="rId2"/>
    <p:sldLayoutId id="2147484082" r:id="rId3"/>
    <p:sldLayoutId id="2147484083" r:id="rId4"/>
    <p:sldLayoutId id="2147484084" r:id="rId5"/>
    <p:sldLayoutId id="2147484085" r:id="rId6"/>
    <p:sldLayoutId id="2147484086" r:id="rId7"/>
    <p:sldLayoutId id="2147484087" r:id="rId8"/>
    <p:sldLayoutId id="2147484088" r:id="rId9"/>
    <p:sldLayoutId id="2147484089" r:id="rId10"/>
    <p:sldLayoutId id="2147484090" r:id="rId11"/>
    <p:sldLayoutId id="2147484091" r:id="rId12"/>
    <p:sldLayoutId id="2147484092" r:id="rId13"/>
  </p:sldLayoutIdLst>
  <p:txStyles>
    <p:titleStyle>
      <a:lvl1pPr algn="ctr" rtl="0" eaLnBrk="0" fontAlgn="base" hangingPunct="0">
        <a:spcBef>
          <a:spcPct val="0"/>
        </a:spcBef>
        <a:spcAft>
          <a:spcPct val="0"/>
        </a:spcAft>
        <a:defRPr sz="4400" kern="1200">
          <a:solidFill>
            <a:schemeClr val="tx1"/>
          </a:solidFill>
          <a:latin typeface="+mj-lt"/>
          <a:ea typeface="MS PGothic" panose="020B0600070205080204" pitchFamily="34" charset="-128"/>
          <a:cs typeface="+mj-cs"/>
        </a:defRPr>
      </a:lvl1pPr>
      <a:lvl2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defRPr>
      </a:lvl2pPr>
      <a:lvl3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defRPr>
      </a:lvl3pPr>
      <a:lvl4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defRPr>
      </a:lvl4pPr>
      <a:lvl5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66CCFF"/>
        </a:solidFill>
        <a:effectLst/>
      </p:bgPr>
    </p:bg>
    <p:spTree>
      <p:nvGrpSpPr>
        <p:cNvPr id="1" name=""/>
        <p:cNvGrpSpPr/>
        <p:nvPr/>
      </p:nvGrpSpPr>
      <p:grpSpPr>
        <a:xfrm>
          <a:off x="0" y="0"/>
          <a:ext cx="0" cy="0"/>
          <a:chOff x="0" y="0"/>
          <a:chExt cx="0" cy="0"/>
        </a:xfrm>
      </p:grpSpPr>
      <p:sp>
        <p:nvSpPr>
          <p:cNvPr id="15362" name="QuestionShape">
            <a:extLst>
              <a:ext uri="{FF2B5EF4-FFF2-40B4-BE49-F238E27FC236}">
                <a16:creationId xmlns="" xmlns:a16="http://schemas.microsoft.com/office/drawing/2014/main" id="{5FBC1D0F-A4F7-495F-8964-64EEC5B875D7}"/>
              </a:ext>
            </a:extLst>
          </p:cNvPr>
          <p:cNvSpPr>
            <a:spLocks noChangeArrowheads="1"/>
          </p:cNvSpPr>
          <p:nvPr userDrawn="1"/>
        </p:nvSpPr>
        <p:spPr bwMode="auto">
          <a:xfrm>
            <a:off x="127000" y="127000"/>
            <a:ext cx="88900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defRPr/>
            </a:pPr>
            <a:r>
              <a:rPr lang="en-US" altLang="en-US" sz="4400">
                <a:latin typeface="Calibri" pitchFamily="34" charset="0"/>
              </a:rPr>
              <a:t>iRespond Question Master</a:t>
            </a:r>
          </a:p>
        </p:txBody>
      </p:sp>
      <p:sp>
        <p:nvSpPr>
          <p:cNvPr id="15363" name="AShape">
            <a:extLst>
              <a:ext uri="{FF2B5EF4-FFF2-40B4-BE49-F238E27FC236}">
                <a16:creationId xmlns="" xmlns:a16="http://schemas.microsoft.com/office/drawing/2014/main" id="{FB608D9D-4DEA-4663-BCC6-7666C81016FD}"/>
              </a:ext>
            </a:extLst>
          </p:cNvPr>
          <p:cNvSpPr>
            <a:spLocks noChangeArrowheads="1"/>
          </p:cNvSpPr>
          <p:nvPr userDrawn="1"/>
        </p:nvSpPr>
        <p:spPr bwMode="auto">
          <a:xfrm>
            <a:off x="127000" y="3111500"/>
            <a:ext cx="889000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spcBef>
                <a:spcPct val="20000"/>
              </a:spcBef>
              <a:buFont typeface="Arial" pitchFamily="34" charset="0"/>
              <a:buNone/>
              <a:defRPr/>
            </a:pPr>
            <a:r>
              <a:rPr lang="en-US" altLang="en-US" sz="3200"/>
              <a:t>A.) Response A</a:t>
            </a:r>
          </a:p>
        </p:txBody>
      </p:sp>
      <p:sp>
        <p:nvSpPr>
          <p:cNvPr id="15364" name="BShape">
            <a:extLst>
              <a:ext uri="{FF2B5EF4-FFF2-40B4-BE49-F238E27FC236}">
                <a16:creationId xmlns="" xmlns:a16="http://schemas.microsoft.com/office/drawing/2014/main" id="{9CFE0175-DCAD-40E3-AAB8-64FE1BC447B0}"/>
              </a:ext>
            </a:extLst>
          </p:cNvPr>
          <p:cNvSpPr>
            <a:spLocks noChangeArrowheads="1"/>
          </p:cNvSpPr>
          <p:nvPr userDrawn="1"/>
        </p:nvSpPr>
        <p:spPr bwMode="auto">
          <a:xfrm>
            <a:off x="127000" y="3835400"/>
            <a:ext cx="889000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spcBef>
                <a:spcPct val="20000"/>
              </a:spcBef>
              <a:buFont typeface="Arial" pitchFamily="34" charset="0"/>
              <a:buNone/>
              <a:defRPr/>
            </a:pPr>
            <a:r>
              <a:rPr lang="en-US" altLang="en-US" sz="3200"/>
              <a:t>B.) Response B</a:t>
            </a:r>
          </a:p>
        </p:txBody>
      </p:sp>
      <p:sp>
        <p:nvSpPr>
          <p:cNvPr id="15365" name="CShape">
            <a:extLst>
              <a:ext uri="{FF2B5EF4-FFF2-40B4-BE49-F238E27FC236}">
                <a16:creationId xmlns="" xmlns:a16="http://schemas.microsoft.com/office/drawing/2014/main" id="{B2FFD159-1C0D-4999-BF36-B1114FE70881}"/>
              </a:ext>
            </a:extLst>
          </p:cNvPr>
          <p:cNvSpPr>
            <a:spLocks noChangeArrowheads="1"/>
          </p:cNvSpPr>
          <p:nvPr userDrawn="1"/>
        </p:nvSpPr>
        <p:spPr bwMode="auto">
          <a:xfrm>
            <a:off x="127000" y="4559300"/>
            <a:ext cx="889000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spcBef>
                <a:spcPct val="20000"/>
              </a:spcBef>
              <a:buFont typeface="Arial" pitchFamily="34" charset="0"/>
              <a:buNone/>
              <a:defRPr/>
            </a:pPr>
            <a:r>
              <a:rPr lang="en-US" altLang="en-US" sz="3200"/>
              <a:t>C.) Response C</a:t>
            </a:r>
          </a:p>
        </p:txBody>
      </p:sp>
      <p:sp>
        <p:nvSpPr>
          <p:cNvPr id="15366" name="DShape">
            <a:extLst>
              <a:ext uri="{FF2B5EF4-FFF2-40B4-BE49-F238E27FC236}">
                <a16:creationId xmlns="" xmlns:a16="http://schemas.microsoft.com/office/drawing/2014/main" id="{63CAEB59-A1BA-47C4-9192-143614BA63D2}"/>
              </a:ext>
            </a:extLst>
          </p:cNvPr>
          <p:cNvSpPr>
            <a:spLocks noChangeArrowheads="1"/>
          </p:cNvSpPr>
          <p:nvPr userDrawn="1"/>
        </p:nvSpPr>
        <p:spPr bwMode="auto">
          <a:xfrm>
            <a:off x="127000" y="5283200"/>
            <a:ext cx="889000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spcBef>
                <a:spcPct val="20000"/>
              </a:spcBef>
              <a:buFont typeface="Arial" pitchFamily="34" charset="0"/>
              <a:buNone/>
              <a:defRPr/>
            </a:pPr>
            <a:r>
              <a:rPr lang="en-US" altLang="en-US" sz="3200"/>
              <a:t>D.) Response D</a:t>
            </a:r>
          </a:p>
        </p:txBody>
      </p:sp>
      <p:sp>
        <p:nvSpPr>
          <p:cNvPr id="15367" name="EShape">
            <a:extLst>
              <a:ext uri="{FF2B5EF4-FFF2-40B4-BE49-F238E27FC236}">
                <a16:creationId xmlns="" xmlns:a16="http://schemas.microsoft.com/office/drawing/2014/main" id="{52DD97E7-673D-42FF-B90A-00FF9F8C4649}"/>
              </a:ext>
            </a:extLst>
          </p:cNvPr>
          <p:cNvSpPr>
            <a:spLocks noChangeArrowheads="1"/>
          </p:cNvSpPr>
          <p:nvPr userDrawn="1"/>
        </p:nvSpPr>
        <p:spPr bwMode="auto">
          <a:xfrm>
            <a:off x="127000" y="6007100"/>
            <a:ext cx="889000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spcBef>
                <a:spcPct val="20000"/>
              </a:spcBef>
              <a:buFont typeface="Arial" pitchFamily="34" charset="0"/>
              <a:buNone/>
              <a:defRPr/>
            </a:pPr>
            <a:r>
              <a:rPr lang="en-US" altLang="en-US" sz="3200"/>
              <a:t>E.) Response E</a:t>
            </a:r>
          </a:p>
        </p:txBody>
      </p:sp>
      <p:sp>
        <p:nvSpPr>
          <p:cNvPr id="11" name="Percent">
            <a:extLst>
              <a:ext uri="{FF2B5EF4-FFF2-40B4-BE49-F238E27FC236}">
                <a16:creationId xmlns="" xmlns:a16="http://schemas.microsoft.com/office/drawing/2014/main" id="{2B64BF81-A975-4E09-8008-F030A7B380BC}"/>
              </a:ext>
            </a:extLst>
          </p:cNvPr>
          <p:cNvSpPr/>
          <p:nvPr userDrawn="1"/>
        </p:nvSpPr>
        <p:spPr>
          <a:xfrm>
            <a:off x="6350000" y="254000"/>
            <a:ext cx="2540000" cy="5080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400">
                <a:solidFill>
                  <a:srgbClr val="000000"/>
                </a:solidFill>
              </a:rPr>
              <a:t>Percent Complete 100%</a:t>
            </a:r>
          </a:p>
        </p:txBody>
      </p:sp>
      <p:sp>
        <p:nvSpPr>
          <p:cNvPr id="12" name="Timer">
            <a:extLst>
              <a:ext uri="{FF2B5EF4-FFF2-40B4-BE49-F238E27FC236}">
                <a16:creationId xmlns="" xmlns:a16="http://schemas.microsoft.com/office/drawing/2014/main" id="{81A016BB-6875-41B7-9A54-3C9DE44325FA}"/>
              </a:ext>
            </a:extLst>
          </p:cNvPr>
          <p:cNvSpPr/>
          <p:nvPr userDrawn="1"/>
        </p:nvSpPr>
        <p:spPr>
          <a:xfrm>
            <a:off x="254000" y="254000"/>
            <a:ext cx="2540000" cy="5080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400">
                <a:solidFill>
                  <a:srgbClr val="000000"/>
                </a:solidFill>
              </a:rPr>
              <a:t>00:30</a:t>
            </a:r>
          </a:p>
        </p:txBody>
      </p:sp>
    </p:spTree>
  </p:cSld>
  <p:clrMap bg1="lt1" tx1="dk1" bg2="lt2" tx2="dk2" accent1="accent1" accent2="accent2" accent3="accent3" accent4="accent4" accent5="accent5" accent6="accent6" hlink="hlink" folHlink="folHlink"/>
  <p:sldLayoutIdLst>
    <p:sldLayoutId id="2147484093" r:id="rId1"/>
    <p:sldLayoutId id="2147484094" r:id="rId2"/>
    <p:sldLayoutId id="2147484095" r:id="rId3"/>
    <p:sldLayoutId id="2147484096" r:id="rId4"/>
    <p:sldLayoutId id="2147484097" r:id="rId5"/>
    <p:sldLayoutId id="2147484098" r:id="rId6"/>
    <p:sldLayoutId id="2147484099" r:id="rId7"/>
    <p:sldLayoutId id="2147484100" r:id="rId8"/>
    <p:sldLayoutId id="2147484101" r:id="rId9"/>
    <p:sldLayoutId id="2147484102" r:id="rId10"/>
    <p:sldLayoutId id="2147484103" r:id="rId11"/>
    <p:sldLayoutId id="2147484104" r:id="rId12"/>
  </p:sldLayoutIdLst>
  <p:txStyles>
    <p:titleStyle>
      <a:lvl1pPr algn="ctr" rtl="0" eaLnBrk="0" fontAlgn="base" hangingPunct="0">
        <a:spcBef>
          <a:spcPct val="0"/>
        </a:spcBef>
        <a:spcAft>
          <a:spcPct val="0"/>
        </a:spcAft>
        <a:defRPr sz="4400" kern="1200">
          <a:solidFill>
            <a:schemeClr val="tx1"/>
          </a:solidFill>
          <a:latin typeface="+mj-lt"/>
          <a:ea typeface="MS PGothic" panose="020B0600070205080204" pitchFamily="34" charset="-128"/>
          <a:cs typeface="+mj-cs"/>
        </a:defRPr>
      </a:lvl1pPr>
      <a:lvl2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defRPr>
      </a:lvl2pPr>
      <a:lvl3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defRPr>
      </a:lvl3pPr>
      <a:lvl4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defRPr>
      </a:lvl4pPr>
      <a:lvl5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66CCFF"/>
        </a:solidFill>
        <a:effectLst/>
      </p:bgPr>
    </p:bg>
    <p:spTree>
      <p:nvGrpSpPr>
        <p:cNvPr id="1" name=""/>
        <p:cNvGrpSpPr/>
        <p:nvPr/>
      </p:nvGrpSpPr>
      <p:grpSpPr>
        <a:xfrm>
          <a:off x="0" y="0"/>
          <a:ext cx="0" cy="0"/>
          <a:chOff x="0" y="0"/>
          <a:chExt cx="0" cy="0"/>
        </a:xfrm>
      </p:grpSpPr>
      <p:sp>
        <p:nvSpPr>
          <p:cNvPr id="2" name="GraphShape" hidden="1">
            <a:extLst>
              <a:ext uri="{FF2B5EF4-FFF2-40B4-BE49-F238E27FC236}">
                <a16:creationId xmlns="" xmlns:a16="http://schemas.microsoft.com/office/drawing/2014/main" id="{343279AE-3BFD-4CEB-830E-5C2E64B50658}"/>
              </a:ext>
            </a:extLst>
          </p:cNvPr>
          <p:cNvSpPr/>
          <p:nvPr userDrawn="1"/>
        </p:nvSpPr>
        <p:spPr>
          <a:xfrm>
            <a:off x="127000" y="254000"/>
            <a:ext cx="1270000" cy="127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t>iRespond Graph</a:t>
            </a:r>
          </a:p>
        </p:txBody>
      </p:sp>
      <p:grpSp>
        <p:nvGrpSpPr>
          <p:cNvPr id="3075" name="CorrectBarGroup"/>
          <p:cNvGrpSpPr>
            <a:grpSpLocks/>
          </p:cNvGrpSpPr>
          <p:nvPr userDrawn="1"/>
        </p:nvGrpSpPr>
        <p:grpSpPr bwMode="auto">
          <a:xfrm>
            <a:off x="1270000" y="3175000"/>
            <a:ext cx="2667000" cy="2540000"/>
            <a:chOff x="1270000" y="3175000"/>
            <a:chExt cx="2667000" cy="2540000"/>
          </a:xfrm>
        </p:grpSpPr>
        <p:sp>
          <p:nvSpPr>
            <p:cNvPr id="7" name="CorrectBar0">
              <a:extLst>
                <a:ext uri="{FF2B5EF4-FFF2-40B4-BE49-F238E27FC236}">
                  <a16:creationId xmlns="" xmlns:a16="http://schemas.microsoft.com/office/drawing/2014/main" id="{A0FF3B67-95AE-42BB-850E-DFCCA3363F78}"/>
                </a:ext>
              </a:extLst>
            </p:cNvPr>
            <p:cNvSpPr/>
            <p:nvPr userDrawn="1"/>
          </p:nvSpPr>
          <p:spPr>
            <a:xfrm>
              <a:off x="1270000" y="3175000"/>
              <a:ext cx="1079500" cy="2540000"/>
            </a:xfrm>
            <a:prstGeom prst="rect">
              <a:avLst/>
            </a:prstGeom>
            <a:solidFill>
              <a:srgbClr val="22FF22"/>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0" name="CorrectBar1">
              <a:extLst>
                <a:ext uri="{FF2B5EF4-FFF2-40B4-BE49-F238E27FC236}">
                  <a16:creationId xmlns="" xmlns:a16="http://schemas.microsoft.com/office/drawing/2014/main" id="{F2B11FBD-974F-408E-B1EF-926299ACE1E4}"/>
                </a:ext>
              </a:extLst>
            </p:cNvPr>
            <p:cNvSpPr/>
            <p:nvPr userDrawn="1"/>
          </p:nvSpPr>
          <p:spPr>
            <a:xfrm>
              <a:off x="2857500" y="4445000"/>
              <a:ext cx="1079500" cy="1270000"/>
            </a:xfrm>
            <a:prstGeom prst="rect">
              <a:avLst/>
            </a:prstGeom>
            <a:solidFill>
              <a:srgbClr val="22FF22"/>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grpSp>
        <p:nvGrpSpPr>
          <p:cNvPr id="3076" name="PercentLabelGroup"/>
          <p:cNvGrpSpPr>
            <a:grpSpLocks/>
          </p:cNvGrpSpPr>
          <p:nvPr userDrawn="1"/>
        </p:nvGrpSpPr>
        <p:grpSpPr bwMode="auto">
          <a:xfrm>
            <a:off x="1270000" y="1270000"/>
            <a:ext cx="7429500" cy="317500"/>
            <a:chOff x="1270000" y="1270000"/>
            <a:chExt cx="7429500" cy="317500"/>
          </a:xfrm>
        </p:grpSpPr>
        <p:sp>
          <p:nvSpPr>
            <p:cNvPr id="3" name="PercentLabel0">
              <a:extLst>
                <a:ext uri="{FF2B5EF4-FFF2-40B4-BE49-F238E27FC236}">
                  <a16:creationId xmlns="" xmlns:a16="http://schemas.microsoft.com/office/drawing/2014/main" id="{44C5C41E-67F5-4E93-8E55-34BC52C602B3}"/>
                </a:ext>
              </a:extLst>
            </p:cNvPr>
            <p:cNvSpPr/>
            <p:nvPr userDrawn="1"/>
          </p:nvSpPr>
          <p:spPr>
            <a:xfrm>
              <a:off x="1270000" y="1270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eaLnBrk="1" hangingPunct="1">
                <a:defRPr/>
              </a:pPr>
              <a:r>
                <a:rPr lang="en-US" sz="2800">
                  <a:solidFill>
                    <a:srgbClr val="000000"/>
                  </a:solidFill>
                </a:rPr>
                <a:t>67%</a:t>
              </a:r>
            </a:p>
          </p:txBody>
        </p:sp>
        <p:sp>
          <p:nvSpPr>
            <p:cNvPr id="9" name="PercentLabel1">
              <a:extLst>
                <a:ext uri="{FF2B5EF4-FFF2-40B4-BE49-F238E27FC236}">
                  <a16:creationId xmlns="" xmlns:a16="http://schemas.microsoft.com/office/drawing/2014/main" id="{41F9723E-29FC-46BB-91FC-849A1E017CBE}"/>
                </a:ext>
              </a:extLst>
            </p:cNvPr>
            <p:cNvSpPr/>
            <p:nvPr userDrawn="1"/>
          </p:nvSpPr>
          <p:spPr>
            <a:xfrm>
              <a:off x="2857500" y="1270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eaLnBrk="1" hangingPunct="1">
                <a:defRPr/>
              </a:pPr>
              <a:r>
                <a:rPr lang="en-US" sz="2800">
                  <a:solidFill>
                    <a:srgbClr val="000000"/>
                  </a:solidFill>
                </a:rPr>
                <a:t>33%</a:t>
              </a:r>
            </a:p>
          </p:txBody>
        </p:sp>
        <p:sp>
          <p:nvSpPr>
            <p:cNvPr id="12" name="PercentLabel2">
              <a:extLst>
                <a:ext uri="{FF2B5EF4-FFF2-40B4-BE49-F238E27FC236}">
                  <a16:creationId xmlns="" xmlns:a16="http://schemas.microsoft.com/office/drawing/2014/main" id="{0E4B7C1D-7BAE-4389-94AF-99B360922871}"/>
                </a:ext>
              </a:extLst>
            </p:cNvPr>
            <p:cNvSpPr/>
            <p:nvPr userDrawn="1"/>
          </p:nvSpPr>
          <p:spPr>
            <a:xfrm>
              <a:off x="4445000" y="1270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eaLnBrk="1" hangingPunct="1">
                <a:defRPr/>
              </a:pPr>
              <a:r>
                <a:rPr lang="en-US" sz="2800">
                  <a:solidFill>
                    <a:srgbClr val="000000"/>
                  </a:solidFill>
                </a:rPr>
                <a:t>100%</a:t>
              </a:r>
            </a:p>
          </p:txBody>
        </p:sp>
        <p:sp>
          <p:nvSpPr>
            <p:cNvPr id="15" name="PercentLabel3">
              <a:extLst>
                <a:ext uri="{FF2B5EF4-FFF2-40B4-BE49-F238E27FC236}">
                  <a16:creationId xmlns="" xmlns:a16="http://schemas.microsoft.com/office/drawing/2014/main" id="{5D5E230B-9EEB-4057-AF99-FA65467C38B7}"/>
                </a:ext>
              </a:extLst>
            </p:cNvPr>
            <p:cNvSpPr/>
            <p:nvPr userDrawn="1"/>
          </p:nvSpPr>
          <p:spPr>
            <a:xfrm>
              <a:off x="6032500" y="1270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eaLnBrk="1" hangingPunct="1">
                <a:defRPr/>
              </a:pPr>
              <a:r>
                <a:rPr lang="en-US" sz="2800">
                  <a:solidFill>
                    <a:srgbClr val="000000"/>
                  </a:solidFill>
                </a:rPr>
                <a:t>100%</a:t>
              </a:r>
            </a:p>
          </p:txBody>
        </p:sp>
        <p:sp>
          <p:nvSpPr>
            <p:cNvPr id="18" name="PercentLabel4">
              <a:extLst>
                <a:ext uri="{FF2B5EF4-FFF2-40B4-BE49-F238E27FC236}">
                  <a16:creationId xmlns="" xmlns:a16="http://schemas.microsoft.com/office/drawing/2014/main" id="{8750A747-5B6E-458C-AD00-A656E1EDCB12}"/>
                </a:ext>
              </a:extLst>
            </p:cNvPr>
            <p:cNvSpPr/>
            <p:nvPr userDrawn="1"/>
          </p:nvSpPr>
          <p:spPr>
            <a:xfrm>
              <a:off x="7620000" y="1270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eaLnBrk="1" hangingPunct="1">
                <a:defRPr/>
              </a:pPr>
              <a:r>
                <a:rPr lang="en-US" sz="2800">
                  <a:solidFill>
                    <a:srgbClr val="000000"/>
                  </a:solidFill>
                </a:rPr>
                <a:t>67%</a:t>
              </a:r>
            </a:p>
          </p:txBody>
        </p:sp>
      </p:grpSp>
      <p:grpSp>
        <p:nvGrpSpPr>
          <p:cNvPr id="3077" name="IncorrectBarGroup"/>
          <p:cNvGrpSpPr>
            <a:grpSpLocks/>
          </p:cNvGrpSpPr>
          <p:nvPr userDrawn="1"/>
        </p:nvGrpSpPr>
        <p:grpSpPr bwMode="auto">
          <a:xfrm>
            <a:off x="4445000" y="1905000"/>
            <a:ext cx="4254500" cy="3810000"/>
            <a:chOff x="4445000" y="1905000"/>
            <a:chExt cx="4254500" cy="3810000"/>
          </a:xfrm>
        </p:grpSpPr>
        <p:sp>
          <p:nvSpPr>
            <p:cNvPr id="13" name="IncorrectBar2">
              <a:extLst>
                <a:ext uri="{FF2B5EF4-FFF2-40B4-BE49-F238E27FC236}">
                  <a16:creationId xmlns="" xmlns:a16="http://schemas.microsoft.com/office/drawing/2014/main" id="{682D6081-4147-45B7-92A2-D75575BDB812}"/>
                </a:ext>
              </a:extLst>
            </p:cNvPr>
            <p:cNvSpPr/>
            <p:nvPr userDrawn="1"/>
          </p:nvSpPr>
          <p:spPr>
            <a:xfrm>
              <a:off x="4445000" y="1905000"/>
              <a:ext cx="1079500" cy="3810000"/>
            </a:xfrm>
            <a:prstGeom prst="rect">
              <a:avLst/>
            </a:prstGeom>
            <a:solidFill>
              <a:srgbClr val="FF2222"/>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6" name="IncorrectBar3">
              <a:extLst>
                <a:ext uri="{FF2B5EF4-FFF2-40B4-BE49-F238E27FC236}">
                  <a16:creationId xmlns="" xmlns:a16="http://schemas.microsoft.com/office/drawing/2014/main" id="{427A52ED-DA7C-44CA-AC34-BF2912E32FB0}"/>
                </a:ext>
              </a:extLst>
            </p:cNvPr>
            <p:cNvSpPr/>
            <p:nvPr userDrawn="1"/>
          </p:nvSpPr>
          <p:spPr>
            <a:xfrm>
              <a:off x="6032500" y="1905000"/>
              <a:ext cx="1079500" cy="3810000"/>
            </a:xfrm>
            <a:prstGeom prst="rect">
              <a:avLst/>
            </a:prstGeom>
            <a:solidFill>
              <a:srgbClr val="FF2222"/>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9" name="IncorrectBar4">
              <a:extLst>
                <a:ext uri="{FF2B5EF4-FFF2-40B4-BE49-F238E27FC236}">
                  <a16:creationId xmlns="" xmlns:a16="http://schemas.microsoft.com/office/drawing/2014/main" id="{32BA0FF6-A56A-43D5-99D7-30BADDF3A890}"/>
                </a:ext>
              </a:extLst>
            </p:cNvPr>
            <p:cNvSpPr/>
            <p:nvPr userDrawn="1"/>
          </p:nvSpPr>
          <p:spPr>
            <a:xfrm>
              <a:off x="7620000" y="3175000"/>
              <a:ext cx="1079500" cy="2540000"/>
            </a:xfrm>
            <a:prstGeom prst="rect">
              <a:avLst/>
            </a:prstGeom>
            <a:solidFill>
              <a:srgbClr val="FF2222"/>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grpSp>
        <p:nvGrpSpPr>
          <p:cNvPr id="3078" name="XLabelGroup"/>
          <p:cNvGrpSpPr>
            <a:grpSpLocks/>
          </p:cNvGrpSpPr>
          <p:nvPr userDrawn="1"/>
        </p:nvGrpSpPr>
        <p:grpSpPr bwMode="auto">
          <a:xfrm>
            <a:off x="1270000" y="5842000"/>
            <a:ext cx="7429500" cy="317500"/>
            <a:chOff x="1270000" y="5842000"/>
            <a:chExt cx="7429500" cy="317500"/>
          </a:xfrm>
        </p:grpSpPr>
        <p:sp>
          <p:nvSpPr>
            <p:cNvPr id="8" name="XValueLabel0">
              <a:extLst>
                <a:ext uri="{FF2B5EF4-FFF2-40B4-BE49-F238E27FC236}">
                  <a16:creationId xmlns="" xmlns:a16="http://schemas.microsoft.com/office/drawing/2014/main" id="{8A40DD22-BBE7-4DC9-A17B-41232B8FDB44}"/>
                </a:ext>
              </a:extLst>
            </p:cNvPr>
            <p:cNvSpPr/>
            <p:nvPr userDrawn="1"/>
          </p:nvSpPr>
          <p:spPr>
            <a:xfrm>
              <a:off x="1270000" y="5842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eaLnBrk="1" hangingPunct="1">
                <a:defRPr/>
              </a:pPr>
              <a:r>
                <a:rPr lang="en-US" sz="2800">
                  <a:solidFill>
                    <a:srgbClr val="000000"/>
                  </a:solidFill>
                </a:rPr>
                <a:t>A*</a:t>
              </a:r>
            </a:p>
          </p:txBody>
        </p:sp>
        <p:sp>
          <p:nvSpPr>
            <p:cNvPr id="11" name="XValueLabel1">
              <a:extLst>
                <a:ext uri="{FF2B5EF4-FFF2-40B4-BE49-F238E27FC236}">
                  <a16:creationId xmlns="" xmlns:a16="http://schemas.microsoft.com/office/drawing/2014/main" id="{B63D26E7-B4C8-499A-BEA4-53A159ED93C0}"/>
                </a:ext>
              </a:extLst>
            </p:cNvPr>
            <p:cNvSpPr/>
            <p:nvPr userDrawn="1"/>
          </p:nvSpPr>
          <p:spPr>
            <a:xfrm>
              <a:off x="2857500" y="5842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eaLnBrk="1" hangingPunct="1">
                <a:defRPr/>
              </a:pPr>
              <a:r>
                <a:rPr lang="en-US" sz="2800">
                  <a:solidFill>
                    <a:srgbClr val="000000"/>
                  </a:solidFill>
                </a:rPr>
                <a:t>B*</a:t>
              </a:r>
            </a:p>
          </p:txBody>
        </p:sp>
        <p:sp>
          <p:nvSpPr>
            <p:cNvPr id="14" name="XValueLabel2">
              <a:extLst>
                <a:ext uri="{FF2B5EF4-FFF2-40B4-BE49-F238E27FC236}">
                  <a16:creationId xmlns="" xmlns:a16="http://schemas.microsoft.com/office/drawing/2014/main" id="{AD3CA44F-1FE8-48B5-AC61-2214119E9CCD}"/>
                </a:ext>
              </a:extLst>
            </p:cNvPr>
            <p:cNvSpPr/>
            <p:nvPr userDrawn="1"/>
          </p:nvSpPr>
          <p:spPr>
            <a:xfrm>
              <a:off x="4445000" y="5842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eaLnBrk="1" hangingPunct="1">
                <a:defRPr/>
              </a:pPr>
              <a:r>
                <a:rPr lang="en-US" sz="2800">
                  <a:solidFill>
                    <a:srgbClr val="000000"/>
                  </a:solidFill>
                </a:rPr>
                <a:t>C</a:t>
              </a:r>
            </a:p>
          </p:txBody>
        </p:sp>
        <p:sp>
          <p:nvSpPr>
            <p:cNvPr id="17" name="XValueLabel3">
              <a:extLst>
                <a:ext uri="{FF2B5EF4-FFF2-40B4-BE49-F238E27FC236}">
                  <a16:creationId xmlns="" xmlns:a16="http://schemas.microsoft.com/office/drawing/2014/main" id="{EF2069EE-A1ED-4BE9-97D2-26EB1EC2AAB3}"/>
                </a:ext>
              </a:extLst>
            </p:cNvPr>
            <p:cNvSpPr/>
            <p:nvPr userDrawn="1"/>
          </p:nvSpPr>
          <p:spPr>
            <a:xfrm>
              <a:off x="6032500" y="5842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eaLnBrk="1" hangingPunct="1">
                <a:defRPr/>
              </a:pPr>
              <a:r>
                <a:rPr lang="en-US" sz="2800">
                  <a:solidFill>
                    <a:srgbClr val="000000"/>
                  </a:solidFill>
                </a:rPr>
                <a:t>D</a:t>
              </a:r>
            </a:p>
          </p:txBody>
        </p:sp>
        <p:sp>
          <p:nvSpPr>
            <p:cNvPr id="20" name="XValueLabel4">
              <a:extLst>
                <a:ext uri="{FF2B5EF4-FFF2-40B4-BE49-F238E27FC236}">
                  <a16:creationId xmlns="" xmlns:a16="http://schemas.microsoft.com/office/drawing/2014/main" id="{83F733A0-02F3-487B-A1C2-701FD6F5683E}"/>
                </a:ext>
              </a:extLst>
            </p:cNvPr>
            <p:cNvSpPr/>
            <p:nvPr userDrawn="1"/>
          </p:nvSpPr>
          <p:spPr>
            <a:xfrm>
              <a:off x="7620000" y="5842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eaLnBrk="1" hangingPunct="1">
                <a:defRPr/>
              </a:pPr>
              <a:r>
                <a:rPr lang="en-US" sz="2800">
                  <a:solidFill>
                    <a:srgbClr val="000000"/>
                  </a:solidFill>
                </a:rPr>
                <a:t>E</a:t>
              </a:r>
            </a:p>
          </p:txBody>
        </p:sp>
      </p:grpSp>
      <p:grpSp>
        <p:nvGrpSpPr>
          <p:cNvPr id="3079" name="AxisLineGroup"/>
          <p:cNvGrpSpPr>
            <a:grpSpLocks/>
          </p:cNvGrpSpPr>
          <p:nvPr userDrawn="1"/>
        </p:nvGrpSpPr>
        <p:grpSpPr bwMode="auto">
          <a:xfrm>
            <a:off x="889000" y="1587500"/>
            <a:ext cx="8001000" cy="4127500"/>
            <a:chOff x="889000" y="1587500"/>
            <a:chExt cx="8001000" cy="4127500"/>
          </a:xfrm>
        </p:grpSpPr>
        <p:cxnSp>
          <p:nvCxnSpPr>
            <p:cNvPr id="21" name="XAxisLine">
              <a:extLst>
                <a:ext uri="{FF2B5EF4-FFF2-40B4-BE49-F238E27FC236}">
                  <a16:creationId xmlns="" xmlns:a16="http://schemas.microsoft.com/office/drawing/2014/main" id="{26C40E28-F70E-4645-8AED-724922208DC1}"/>
                </a:ext>
              </a:extLst>
            </p:cNvPr>
            <p:cNvCxnSpPr/>
            <p:nvPr userDrawn="1"/>
          </p:nvCxnSpPr>
          <p:spPr>
            <a:xfrm>
              <a:off x="889000" y="5715000"/>
              <a:ext cx="8001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2" name="YAxisLine">
              <a:extLst>
                <a:ext uri="{FF2B5EF4-FFF2-40B4-BE49-F238E27FC236}">
                  <a16:creationId xmlns="" xmlns:a16="http://schemas.microsoft.com/office/drawing/2014/main" id="{2009A392-BCAD-4363-8956-F849BC2DA10B}"/>
                </a:ext>
              </a:extLst>
            </p:cNvPr>
            <p:cNvCxnSpPr/>
            <p:nvPr userDrawn="1"/>
          </p:nvCxnSpPr>
          <p:spPr>
            <a:xfrm>
              <a:off x="1016000" y="1587500"/>
              <a:ext cx="0" cy="412750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3" name="YAxisTick0">
              <a:extLst>
                <a:ext uri="{FF2B5EF4-FFF2-40B4-BE49-F238E27FC236}">
                  <a16:creationId xmlns="" xmlns:a16="http://schemas.microsoft.com/office/drawing/2014/main" id="{1FCE55F3-AD62-49F2-97C5-28C46F3014F7}"/>
                </a:ext>
              </a:extLst>
            </p:cNvPr>
            <p:cNvCxnSpPr/>
            <p:nvPr userDrawn="1"/>
          </p:nvCxnSpPr>
          <p:spPr>
            <a:xfrm>
              <a:off x="889000" y="5715000"/>
              <a:ext cx="254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5" name="YAxisTick1">
              <a:extLst>
                <a:ext uri="{FF2B5EF4-FFF2-40B4-BE49-F238E27FC236}">
                  <a16:creationId xmlns="" xmlns:a16="http://schemas.microsoft.com/office/drawing/2014/main" id="{0FFAED87-0710-4871-B970-B3491D636F64}"/>
                </a:ext>
              </a:extLst>
            </p:cNvPr>
            <p:cNvCxnSpPr/>
            <p:nvPr userDrawn="1"/>
          </p:nvCxnSpPr>
          <p:spPr>
            <a:xfrm>
              <a:off x="889000" y="4445000"/>
              <a:ext cx="254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7" name="YAxisTick2">
              <a:extLst>
                <a:ext uri="{FF2B5EF4-FFF2-40B4-BE49-F238E27FC236}">
                  <a16:creationId xmlns="" xmlns:a16="http://schemas.microsoft.com/office/drawing/2014/main" id="{74B0853A-EB60-408F-AB38-0B9CC35EBD92}"/>
                </a:ext>
              </a:extLst>
            </p:cNvPr>
            <p:cNvCxnSpPr/>
            <p:nvPr userDrawn="1"/>
          </p:nvCxnSpPr>
          <p:spPr>
            <a:xfrm>
              <a:off x="889000" y="3175000"/>
              <a:ext cx="254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9" name="YAxisTick3">
              <a:extLst>
                <a:ext uri="{FF2B5EF4-FFF2-40B4-BE49-F238E27FC236}">
                  <a16:creationId xmlns="" xmlns:a16="http://schemas.microsoft.com/office/drawing/2014/main" id="{A143BBCB-C4D9-40EB-9082-2A373BAAA9EF}"/>
                </a:ext>
              </a:extLst>
            </p:cNvPr>
            <p:cNvCxnSpPr/>
            <p:nvPr userDrawn="1"/>
          </p:nvCxnSpPr>
          <p:spPr>
            <a:xfrm>
              <a:off x="889000" y="1905000"/>
              <a:ext cx="254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3080" name="YLabelGroup"/>
          <p:cNvGrpSpPr>
            <a:grpSpLocks/>
          </p:cNvGrpSpPr>
          <p:nvPr userDrawn="1"/>
        </p:nvGrpSpPr>
        <p:grpSpPr bwMode="auto">
          <a:xfrm>
            <a:off x="254000" y="1841500"/>
            <a:ext cx="762000" cy="3937000"/>
            <a:chOff x="254000" y="1841500"/>
            <a:chExt cx="762000" cy="3937000"/>
          </a:xfrm>
        </p:grpSpPr>
        <p:sp>
          <p:nvSpPr>
            <p:cNvPr id="24" name="YValueLabel0">
              <a:extLst>
                <a:ext uri="{FF2B5EF4-FFF2-40B4-BE49-F238E27FC236}">
                  <a16:creationId xmlns="" xmlns:a16="http://schemas.microsoft.com/office/drawing/2014/main" id="{A11580AA-94B6-470F-A2FD-A674885B00FA}"/>
                </a:ext>
              </a:extLst>
            </p:cNvPr>
            <p:cNvSpPr/>
            <p:nvPr userDrawn="1"/>
          </p:nvSpPr>
          <p:spPr>
            <a:xfrm>
              <a:off x="254000" y="5651500"/>
              <a:ext cx="762000" cy="1270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000">
                  <a:solidFill>
                    <a:srgbClr val="000000"/>
                  </a:solidFill>
                </a:rPr>
                <a:t>0</a:t>
              </a:r>
            </a:p>
          </p:txBody>
        </p:sp>
        <p:sp>
          <p:nvSpPr>
            <p:cNvPr id="26" name="YValueLabel1">
              <a:extLst>
                <a:ext uri="{FF2B5EF4-FFF2-40B4-BE49-F238E27FC236}">
                  <a16:creationId xmlns="" xmlns:a16="http://schemas.microsoft.com/office/drawing/2014/main" id="{68BBCCDD-903A-454B-BA99-79F97A37645C}"/>
                </a:ext>
              </a:extLst>
            </p:cNvPr>
            <p:cNvSpPr/>
            <p:nvPr userDrawn="1"/>
          </p:nvSpPr>
          <p:spPr>
            <a:xfrm>
              <a:off x="254000" y="4381500"/>
              <a:ext cx="762000" cy="1270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000">
                  <a:solidFill>
                    <a:srgbClr val="000000"/>
                  </a:solidFill>
                </a:rPr>
                <a:t>1</a:t>
              </a:r>
            </a:p>
          </p:txBody>
        </p:sp>
        <p:sp>
          <p:nvSpPr>
            <p:cNvPr id="28" name="YValueLabel2">
              <a:extLst>
                <a:ext uri="{FF2B5EF4-FFF2-40B4-BE49-F238E27FC236}">
                  <a16:creationId xmlns="" xmlns:a16="http://schemas.microsoft.com/office/drawing/2014/main" id="{DAA9D7D4-3804-4C81-910C-D77366C252FA}"/>
                </a:ext>
              </a:extLst>
            </p:cNvPr>
            <p:cNvSpPr/>
            <p:nvPr userDrawn="1"/>
          </p:nvSpPr>
          <p:spPr>
            <a:xfrm>
              <a:off x="254000" y="3111500"/>
              <a:ext cx="762000" cy="1270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000">
                  <a:solidFill>
                    <a:srgbClr val="000000"/>
                  </a:solidFill>
                </a:rPr>
                <a:t>2</a:t>
              </a:r>
            </a:p>
          </p:txBody>
        </p:sp>
        <p:sp>
          <p:nvSpPr>
            <p:cNvPr id="30" name="YValueLabel3">
              <a:extLst>
                <a:ext uri="{FF2B5EF4-FFF2-40B4-BE49-F238E27FC236}">
                  <a16:creationId xmlns="" xmlns:a16="http://schemas.microsoft.com/office/drawing/2014/main" id="{4F67C665-31FA-4617-9944-EC6D5F038357}"/>
                </a:ext>
              </a:extLst>
            </p:cNvPr>
            <p:cNvSpPr/>
            <p:nvPr userDrawn="1"/>
          </p:nvSpPr>
          <p:spPr>
            <a:xfrm>
              <a:off x="254000" y="1841500"/>
              <a:ext cx="762000" cy="1270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000">
                  <a:solidFill>
                    <a:srgbClr val="000000"/>
                  </a:solidFill>
                </a:rPr>
                <a:t>3</a:t>
              </a:r>
            </a:p>
          </p:txBody>
        </p:sp>
      </p:grpSp>
    </p:spTree>
  </p:cSld>
  <p:clrMap bg1="lt1" tx1="dk1" bg2="lt2" tx2="dk2" accent1="accent1" accent2="accent2" accent3="accent3" accent4="accent4" accent5="accent5" accent6="accent6" hlink="hlink" folHlink="folHlink"/>
  <p:sldLayoutIdLst>
    <p:sldLayoutId id="2147484105" r:id="rId1"/>
    <p:sldLayoutId id="2147484106" r:id="rId2"/>
    <p:sldLayoutId id="2147484107" r:id="rId3"/>
    <p:sldLayoutId id="2147484108" r:id="rId4"/>
    <p:sldLayoutId id="2147484109" r:id="rId5"/>
    <p:sldLayoutId id="2147484110" r:id="rId6"/>
    <p:sldLayoutId id="2147484111" r:id="rId7"/>
    <p:sldLayoutId id="2147484112" r:id="rId8"/>
    <p:sldLayoutId id="2147484113" r:id="rId9"/>
    <p:sldLayoutId id="2147484114" r:id="rId10"/>
    <p:sldLayoutId id="2147484115" r:id="rId11"/>
    <p:sldLayoutId id="2147484116" r:id="rId12"/>
  </p:sldLayoutIdLst>
  <p:txStyles>
    <p:titleStyle>
      <a:lvl1pPr algn="ctr" rtl="0" eaLnBrk="0" fontAlgn="base" hangingPunct="0">
        <a:spcBef>
          <a:spcPct val="0"/>
        </a:spcBef>
        <a:spcAft>
          <a:spcPct val="0"/>
        </a:spcAft>
        <a:defRPr sz="4400" kern="1200">
          <a:solidFill>
            <a:schemeClr val="tx1"/>
          </a:solidFill>
          <a:latin typeface="+mj-lt"/>
          <a:ea typeface="MS PGothic" panose="020B0600070205080204" pitchFamily="34" charset="-128"/>
          <a:cs typeface="+mj-cs"/>
        </a:defRPr>
      </a:lvl1pPr>
      <a:lvl2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defRPr>
      </a:lvl2pPr>
      <a:lvl3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defRPr>
      </a:lvl3pPr>
      <a:lvl4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defRPr>
      </a:lvl4pPr>
      <a:lvl5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www.wisc-online.com/objects/index.asp?objID=AP1302" TargetMode="Externa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4.xml"/><Relationship Id="rId4" Type="http://schemas.openxmlformats.org/officeDocument/2006/relationships/image" Target="../media/image36.png"/></Relationships>
</file>

<file path=ppt/slides/_rels/slide3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png"/><Relationship Id="rId1" Type="http://schemas.openxmlformats.org/officeDocument/2006/relationships/slideLayout" Target="../slideLayouts/slideLayout7.xml"/><Relationship Id="rId4" Type="http://schemas.openxmlformats.org/officeDocument/2006/relationships/image" Target="../media/image49.jpeg"/></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hyperlink" Target="http://www.pbs.org/wgbh/evolution/educators/lessons/lesson6/act1.html" TargetMode="External"/><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png"/><Relationship Id="rId1" Type="http://schemas.openxmlformats.org/officeDocument/2006/relationships/slideLayout" Target="../slideLayouts/slideLayout13.xml"/><Relationship Id="rId4" Type="http://schemas.openxmlformats.org/officeDocument/2006/relationships/image" Target="../media/image54.png"/></Relationships>
</file>

<file path=ppt/slides/_rels/slide5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hyperlink" Target="http://spektrumku.files.wordpress.com/2008/11/ape_cladogram.jpg" TargetMode="Externa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http/::www.ekcsk12.org:faculty:jbuckley:regbio:practicemidterm6_files:image016.jpg" TargetMode="External"/><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audio" Target="../media/audio1.bin"/><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60.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jpeg"/><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4.xml"/><Relationship Id="rId4" Type="http://schemas.openxmlformats.org/officeDocument/2006/relationships/image" Target="../media/image67.jpeg"/></Relationships>
</file>

<file path=ppt/slides/_rels/slide64.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png"/><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jpeg"/><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image" Target="../media/image77.png"/><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8" Type="http://schemas.openxmlformats.org/officeDocument/2006/relationships/image" Target="../media/image86.png"/><Relationship Id="rId3" Type="http://schemas.openxmlformats.org/officeDocument/2006/relationships/image" Target="../media/image81.jpeg"/><Relationship Id="rId7" Type="http://schemas.openxmlformats.org/officeDocument/2006/relationships/image" Target="../media/image85.png"/><Relationship Id="rId2" Type="http://schemas.openxmlformats.org/officeDocument/2006/relationships/image" Target="../media/image80.jpeg"/><Relationship Id="rId1" Type="http://schemas.openxmlformats.org/officeDocument/2006/relationships/slideLayout" Target="../slideLayouts/slideLayout4.xml"/><Relationship Id="rId6" Type="http://schemas.openxmlformats.org/officeDocument/2006/relationships/image" Target="../media/image84.png"/><Relationship Id="rId5" Type="http://schemas.openxmlformats.org/officeDocument/2006/relationships/image" Target="../media/image83.jpeg"/><Relationship Id="rId4" Type="http://schemas.openxmlformats.org/officeDocument/2006/relationships/image" Target="../media/image82.png"/><Relationship Id="rId9" Type="http://schemas.openxmlformats.org/officeDocument/2006/relationships/image" Target="../media/image87.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89.gif"/><Relationship Id="rId2" Type="http://schemas.openxmlformats.org/officeDocument/2006/relationships/image" Target="../media/image88.gif"/><Relationship Id="rId1" Type="http://schemas.openxmlformats.org/officeDocument/2006/relationships/slideLayout" Target="../slideLayouts/slideLayout13.xml"/><Relationship Id="rId5" Type="http://schemas.openxmlformats.org/officeDocument/2006/relationships/image" Target="../media/image91.gif"/><Relationship Id="rId4" Type="http://schemas.openxmlformats.org/officeDocument/2006/relationships/image" Target="../media/image90.gif"/></Relationships>
</file>

<file path=ppt/slides/_rels/slide84.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image" Target="../media/image92.jpeg"/><Relationship Id="rId1" Type="http://schemas.openxmlformats.org/officeDocument/2006/relationships/slideLayout" Target="../slideLayouts/slideLayout13.xml"/><Relationship Id="rId5" Type="http://schemas.openxmlformats.org/officeDocument/2006/relationships/image" Target="../media/image95.jpeg"/><Relationship Id="rId4" Type="http://schemas.openxmlformats.org/officeDocument/2006/relationships/image" Target="../media/image94.jpeg"/></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altLang="en-US" sz="3200" smtClean="0"/>
              <a:t>Bio EOC Review</a:t>
            </a:r>
          </a:p>
        </p:txBody>
      </p:sp>
      <p:pic>
        <p:nvPicPr>
          <p:cNvPr id="30723" name="Picture Placeholder 4"/>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9184" r="9184"/>
          <a:stretch>
            <a:fillRect/>
          </a:stretch>
        </p:blipFill>
        <p:spPr>
          <a:xfrm>
            <a:off x="0" y="0"/>
            <a:ext cx="9144000" cy="4814888"/>
          </a:xfrm>
        </p:spPr>
      </p:pic>
      <p:sp>
        <p:nvSpPr>
          <p:cNvPr id="30724" name="Text Placeholder 3"/>
          <p:cNvSpPr>
            <a:spLocks noGrp="1"/>
          </p:cNvSpPr>
          <p:nvPr>
            <p:ph type="body" sz="half" idx="2"/>
          </p:nvPr>
        </p:nvSpPr>
        <p:spPr/>
        <p:txBody>
          <a:bodyPr/>
          <a:lstStyle/>
          <a:p>
            <a:r>
              <a:rPr lang="en-US" altLang="en-US" sz="2000" smtClean="0"/>
              <a:t>S. Phillips- 2015; 2016; 2017</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 xmlns:a16="http://schemas.microsoft.com/office/drawing/2014/main" id="{3A622D66-DB44-455F-8413-7E8EEEA7AB62}"/>
              </a:ext>
            </a:extLst>
          </p:cNvPr>
          <p:cNvGraphicFramePr>
            <a:graphicFrameLocks noGrp="1"/>
          </p:cNvGraphicFramePr>
          <p:nvPr>
            <p:ph idx="1"/>
          </p:nvPr>
        </p:nvGraphicFramePr>
        <p:xfrm>
          <a:off x="1066800" y="0"/>
          <a:ext cx="6743700" cy="6599239"/>
        </p:xfrm>
        <a:graphic>
          <a:graphicData uri="http://schemas.openxmlformats.org/drawingml/2006/table">
            <a:tbl>
              <a:tblPr firstRow="1" bandRow="1">
                <a:tableStyleId>{5C22544A-7EE6-4342-B048-85BDC9FD1C3A}</a:tableStyleId>
              </a:tblPr>
              <a:tblGrid>
                <a:gridCol w="2247900">
                  <a:extLst>
                    <a:ext uri="{9D8B030D-6E8A-4147-A177-3AD203B41FA5}">
                      <a16:colId xmlns="" xmlns:a16="http://schemas.microsoft.com/office/drawing/2014/main" val="20000"/>
                    </a:ext>
                  </a:extLst>
                </a:gridCol>
                <a:gridCol w="2247900">
                  <a:extLst>
                    <a:ext uri="{9D8B030D-6E8A-4147-A177-3AD203B41FA5}">
                      <a16:colId xmlns="" xmlns:a16="http://schemas.microsoft.com/office/drawing/2014/main" val="20001"/>
                    </a:ext>
                  </a:extLst>
                </a:gridCol>
                <a:gridCol w="2247900">
                  <a:extLst>
                    <a:ext uri="{9D8B030D-6E8A-4147-A177-3AD203B41FA5}">
                      <a16:colId xmlns="" xmlns:a16="http://schemas.microsoft.com/office/drawing/2014/main" val="20002"/>
                    </a:ext>
                  </a:extLst>
                </a:gridCol>
              </a:tblGrid>
              <a:tr h="640111">
                <a:tc>
                  <a:txBody>
                    <a:bodyPr/>
                    <a:lstStyle/>
                    <a:p>
                      <a:pPr algn="ctr"/>
                      <a:r>
                        <a:rPr lang="en-US" sz="1800" dirty="0"/>
                        <a:t>Organelle Structure</a:t>
                      </a:r>
                    </a:p>
                  </a:txBody>
                  <a:tcPr marT="45722" marB="45722"/>
                </a:tc>
                <a:tc>
                  <a:txBody>
                    <a:bodyPr/>
                    <a:lstStyle/>
                    <a:p>
                      <a:pPr algn="ctr"/>
                      <a:r>
                        <a:rPr lang="en-US" sz="1800" dirty="0"/>
                        <a:t>Organelle</a:t>
                      </a:r>
                      <a:r>
                        <a:rPr lang="en-US" sz="1800" baseline="0" dirty="0"/>
                        <a:t> Function</a:t>
                      </a:r>
                      <a:endParaRPr lang="en-US" sz="1800" dirty="0"/>
                    </a:p>
                  </a:txBody>
                  <a:tcPr marT="45722" marB="45722"/>
                </a:tc>
                <a:tc>
                  <a:txBody>
                    <a:bodyPr/>
                    <a:lstStyle/>
                    <a:p>
                      <a:pPr algn="ctr"/>
                      <a:r>
                        <a:rPr lang="en-US" sz="1800" dirty="0"/>
                        <a:t>Plant,</a:t>
                      </a:r>
                      <a:r>
                        <a:rPr lang="en-US" sz="1800" baseline="0" dirty="0"/>
                        <a:t> Animal, or Both?</a:t>
                      </a:r>
                      <a:endParaRPr lang="en-US" sz="1800" dirty="0"/>
                    </a:p>
                  </a:txBody>
                  <a:tcPr marT="45722" marB="45722"/>
                </a:tc>
                <a:extLst>
                  <a:ext uri="{0D108BD9-81ED-4DB2-BD59-A6C34878D82A}">
                    <a16:rowId xmlns="" xmlns:a16="http://schemas.microsoft.com/office/drawing/2014/main" val="10000"/>
                  </a:ext>
                </a:extLst>
              </a:tr>
              <a:tr h="457222">
                <a:tc>
                  <a:txBody>
                    <a:bodyPr/>
                    <a:lstStyle/>
                    <a:p>
                      <a:r>
                        <a:rPr lang="en-US" sz="1200" dirty="0"/>
                        <a:t>Nucleus</a:t>
                      </a:r>
                    </a:p>
                  </a:txBody>
                  <a:tcPr marT="45722" marB="45722"/>
                </a:tc>
                <a:tc>
                  <a:txBody>
                    <a:bodyPr/>
                    <a:lstStyle/>
                    <a:p>
                      <a:r>
                        <a:rPr lang="en-US" sz="1200" dirty="0"/>
                        <a:t>Stores DNA, controls cell processes</a:t>
                      </a:r>
                    </a:p>
                  </a:txBody>
                  <a:tcPr marT="45722" marB="45722"/>
                </a:tc>
                <a:tc>
                  <a:txBody>
                    <a:bodyPr/>
                    <a:lstStyle/>
                    <a:p>
                      <a:r>
                        <a:rPr lang="en-US" sz="1200" dirty="0"/>
                        <a:t>Both</a:t>
                      </a:r>
                    </a:p>
                  </a:txBody>
                  <a:tcPr marT="45722" marB="45722"/>
                </a:tc>
                <a:extLst>
                  <a:ext uri="{0D108BD9-81ED-4DB2-BD59-A6C34878D82A}">
                    <a16:rowId xmlns="" xmlns:a16="http://schemas.microsoft.com/office/drawing/2014/main" val="10001"/>
                  </a:ext>
                </a:extLst>
              </a:tr>
              <a:tr h="370858">
                <a:tc>
                  <a:txBody>
                    <a:bodyPr/>
                    <a:lstStyle/>
                    <a:p>
                      <a:r>
                        <a:rPr lang="en-US" sz="1200" dirty="0"/>
                        <a:t>Nucleolus</a:t>
                      </a:r>
                    </a:p>
                  </a:txBody>
                  <a:tcPr marT="45722" marB="45722"/>
                </a:tc>
                <a:tc>
                  <a:txBody>
                    <a:bodyPr/>
                    <a:lstStyle/>
                    <a:p>
                      <a:r>
                        <a:rPr lang="en-US" sz="1200" dirty="0"/>
                        <a:t>Makes </a:t>
                      </a:r>
                      <a:r>
                        <a:rPr lang="en-US" sz="1200" dirty="0" err="1"/>
                        <a:t>ribosomes</a:t>
                      </a:r>
                      <a:r>
                        <a:rPr lang="en-US" sz="1200" dirty="0"/>
                        <a:t> </a:t>
                      </a:r>
                    </a:p>
                  </a:txBody>
                  <a:tcPr marT="45722" marB="45722"/>
                </a:tc>
                <a:tc>
                  <a:txBody>
                    <a:bodyPr/>
                    <a:lstStyle/>
                    <a:p>
                      <a:r>
                        <a:rPr lang="en-US" sz="1200" dirty="0"/>
                        <a:t>Both</a:t>
                      </a:r>
                    </a:p>
                  </a:txBody>
                  <a:tcPr marT="45722" marB="45722"/>
                </a:tc>
                <a:extLst>
                  <a:ext uri="{0D108BD9-81ED-4DB2-BD59-A6C34878D82A}">
                    <a16:rowId xmlns="" xmlns:a16="http://schemas.microsoft.com/office/drawing/2014/main" val="10002"/>
                  </a:ext>
                </a:extLst>
              </a:tr>
              <a:tr h="457222">
                <a:tc>
                  <a:txBody>
                    <a:bodyPr/>
                    <a:lstStyle/>
                    <a:p>
                      <a:endParaRPr lang="en-US" sz="1200" dirty="0"/>
                    </a:p>
                    <a:p>
                      <a:r>
                        <a:rPr lang="en-US" sz="1200" dirty="0" err="1"/>
                        <a:t>Ribosomes</a:t>
                      </a:r>
                      <a:endParaRPr lang="en-US" sz="1200" dirty="0"/>
                    </a:p>
                  </a:txBody>
                  <a:tcPr marT="45722" marB="45722"/>
                </a:tc>
                <a:tc>
                  <a:txBody>
                    <a:bodyPr/>
                    <a:lstStyle/>
                    <a:p>
                      <a:r>
                        <a:rPr lang="en-US" sz="1200" dirty="0"/>
                        <a:t>Smallest</a:t>
                      </a:r>
                      <a:r>
                        <a:rPr lang="en-US" sz="1200" baseline="0" dirty="0"/>
                        <a:t> organelle, site of protein synthesis</a:t>
                      </a:r>
                      <a:endParaRPr lang="en-US" sz="1200" dirty="0"/>
                    </a:p>
                  </a:txBody>
                  <a:tcPr marT="45722" marB="45722"/>
                </a:tc>
                <a:tc>
                  <a:txBody>
                    <a:bodyPr/>
                    <a:lstStyle/>
                    <a:p>
                      <a:r>
                        <a:rPr lang="en-US" sz="1200" dirty="0"/>
                        <a:t>Both</a:t>
                      </a:r>
                    </a:p>
                  </a:txBody>
                  <a:tcPr marT="45722" marB="45722"/>
                </a:tc>
                <a:extLst>
                  <a:ext uri="{0D108BD9-81ED-4DB2-BD59-A6C34878D82A}">
                    <a16:rowId xmlns="" xmlns:a16="http://schemas.microsoft.com/office/drawing/2014/main" val="10003"/>
                  </a:ext>
                </a:extLst>
              </a:tr>
              <a:tr h="457222">
                <a:tc>
                  <a:txBody>
                    <a:bodyPr/>
                    <a:lstStyle/>
                    <a:p>
                      <a:r>
                        <a:rPr lang="en-US" sz="1200" dirty="0"/>
                        <a:t>Endoplasmic reticulum</a:t>
                      </a:r>
                    </a:p>
                  </a:txBody>
                  <a:tcPr marT="45722" marB="45722"/>
                </a:tc>
                <a:tc>
                  <a:txBody>
                    <a:bodyPr/>
                    <a:lstStyle/>
                    <a:p>
                      <a:r>
                        <a:rPr lang="en-US" sz="1200" dirty="0"/>
                        <a:t>Long channels</a:t>
                      </a:r>
                      <a:r>
                        <a:rPr lang="en-US" sz="1200" baseline="0" dirty="0"/>
                        <a:t> where </a:t>
                      </a:r>
                      <a:r>
                        <a:rPr lang="en-US" sz="1200" baseline="0" dirty="0" err="1"/>
                        <a:t>ribosomes</a:t>
                      </a:r>
                      <a:r>
                        <a:rPr lang="en-US" sz="1200" baseline="0" dirty="0"/>
                        <a:t> pass while they make proteins</a:t>
                      </a:r>
                      <a:endParaRPr lang="en-US" sz="1200" dirty="0"/>
                    </a:p>
                  </a:txBody>
                  <a:tcPr marT="45722" marB="45722"/>
                </a:tc>
                <a:tc>
                  <a:txBody>
                    <a:bodyPr/>
                    <a:lstStyle/>
                    <a:p>
                      <a:r>
                        <a:rPr lang="en-US" sz="1200" dirty="0"/>
                        <a:t>Both</a:t>
                      </a:r>
                    </a:p>
                  </a:txBody>
                  <a:tcPr marT="45722" marB="45722"/>
                </a:tc>
                <a:extLst>
                  <a:ext uri="{0D108BD9-81ED-4DB2-BD59-A6C34878D82A}">
                    <a16:rowId xmlns="" xmlns:a16="http://schemas.microsoft.com/office/drawing/2014/main" val="10004"/>
                  </a:ext>
                </a:extLst>
              </a:tr>
              <a:tr h="640111">
                <a:tc>
                  <a:txBody>
                    <a:bodyPr/>
                    <a:lstStyle/>
                    <a:p>
                      <a:r>
                        <a:rPr lang="en-US" sz="1200" dirty="0"/>
                        <a:t>Golgi body</a:t>
                      </a:r>
                    </a:p>
                  </a:txBody>
                  <a:tcPr marT="45722" marB="45722"/>
                </a:tc>
                <a:tc>
                  <a:txBody>
                    <a:bodyPr/>
                    <a:lstStyle/>
                    <a:p>
                      <a:r>
                        <a:rPr lang="en-US" sz="1200" dirty="0"/>
                        <a:t>Takes proteins</a:t>
                      </a:r>
                      <a:r>
                        <a:rPr lang="en-US" sz="1200" baseline="0" dirty="0"/>
                        <a:t> from </a:t>
                      </a:r>
                      <a:r>
                        <a:rPr lang="en-US" sz="1200" baseline="0" dirty="0" err="1"/>
                        <a:t>ribosomes</a:t>
                      </a:r>
                      <a:r>
                        <a:rPr lang="en-US" sz="1200" baseline="0" dirty="0"/>
                        <a:t>, reorganizes &amp; repackages them to leave cell</a:t>
                      </a:r>
                      <a:endParaRPr lang="en-US" sz="1200" dirty="0"/>
                    </a:p>
                  </a:txBody>
                  <a:tcPr marT="45722" marB="45722"/>
                </a:tc>
                <a:tc>
                  <a:txBody>
                    <a:bodyPr/>
                    <a:lstStyle/>
                    <a:p>
                      <a:r>
                        <a:rPr lang="en-US" sz="1200" dirty="0"/>
                        <a:t>Both</a:t>
                      </a:r>
                    </a:p>
                  </a:txBody>
                  <a:tcPr marT="45722" marB="45722"/>
                </a:tc>
                <a:extLst>
                  <a:ext uri="{0D108BD9-81ED-4DB2-BD59-A6C34878D82A}">
                    <a16:rowId xmlns="" xmlns:a16="http://schemas.microsoft.com/office/drawing/2014/main" val="10005"/>
                  </a:ext>
                </a:extLst>
              </a:tr>
              <a:tr h="457222">
                <a:tc>
                  <a:txBody>
                    <a:bodyPr/>
                    <a:lstStyle/>
                    <a:p>
                      <a:r>
                        <a:rPr lang="en-US" sz="1200" dirty="0" err="1"/>
                        <a:t>Lysosomes</a:t>
                      </a:r>
                      <a:endParaRPr lang="en-US" sz="1200" dirty="0"/>
                    </a:p>
                  </a:txBody>
                  <a:tcPr marT="45722" marB="45722"/>
                </a:tc>
                <a:tc>
                  <a:txBody>
                    <a:bodyPr/>
                    <a:lstStyle/>
                    <a:p>
                      <a:r>
                        <a:rPr lang="en-US" sz="1200" dirty="0"/>
                        <a:t>Store digestive enzymes to clean</a:t>
                      </a:r>
                      <a:r>
                        <a:rPr lang="en-US" sz="1200" baseline="0" dirty="0"/>
                        <a:t> up dead cell parts, bacteria, etc</a:t>
                      </a:r>
                      <a:endParaRPr lang="en-US" sz="1200" dirty="0"/>
                    </a:p>
                  </a:txBody>
                  <a:tcPr marT="45722" marB="45722"/>
                </a:tc>
                <a:tc>
                  <a:txBody>
                    <a:bodyPr/>
                    <a:lstStyle/>
                    <a:p>
                      <a:r>
                        <a:rPr lang="en-US" sz="1200" dirty="0"/>
                        <a:t>Animal</a:t>
                      </a:r>
                    </a:p>
                  </a:txBody>
                  <a:tcPr marT="45722" marB="45722"/>
                </a:tc>
                <a:extLst>
                  <a:ext uri="{0D108BD9-81ED-4DB2-BD59-A6C34878D82A}">
                    <a16:rowId xmlns="" xmlns:a16="http://schemas.microsoft.com/office/drawing/2014/main" val="10006"/>
                  </a:ext>
                </a:extLst>
              </a:tr>
              <a:tr h="370858">
                <a:tc>
                  <a:txBody>
                    <a:bodyPr/>
                    <a:lstStyle/>
                    <a:p>
                      <a:r>
                        <a:rPr lang="en-US" sz="1200" dirty="0"/>
                        <a:t>Vacuole</a:t>
                      </a:r>
                    </a:p>
                  </a:txBody>
                  <a:tcPr marT="45722" marB="45722"/>
                </a:tc>
                <a:tc>
                  <a:txBody>
                    <a:bodyPr/>
                    <a:lstStyle/>
                    <a:p>
                      <a:r>
                        <a:rPr lang="en-US" sz="1200" dirty="0"/>
                        <a:t>Stores water, waste, food, etc</a:t>
                      </a:r>
                    </a:p>
                  </a:txBody>
                  <a:tcPr marT="45722" marB="45722"/>
                </a:tc>
                <a:tc>
                  <a:txBody>
                    <a:bodyPr/>
                    <a:lstStyle/>
                    <a:p>
                      <a:r>
                        <a:rPr lang="en-US" sz="1200" dirty="0"/>
                        <a:t>Both   (Plant</a:t>
                      </a:r>
                      <a:r>
                        <a:rPr lang="en-US" sz="1200" baseline="0" dirty="0"/>
                        <a:t> has 1 large vacuole)</a:t>
                      </a:r>
                      <a:endParaRPr lang="en-US" sz="1200" dirty="0"/>
                    </a:p>
                  </a:txBody>
                  <a:tcPr marT="45722" marB="45722"/>
                </a:tc>
                <a:extLst>
                  <a:ext uri="{0D108BD9-81ED-4DB2-BD59-A6C34878D82A}">
                    <a16:rowId xmlns="" xmlns:a16="http://schemas.microsoft.com/office/drawing/2014/main" val="10007"/>
                  </a:ext>
                </a:extLst>
              </a:tr>
              <a:tr h="457222">
                <a:tc>
                  <a:txBody>
                    <a:bodyPr/>
                    <a:lstStyle/>
                    <a:p>
                      <a:r>
                        <a:rPr lang="en-US" sz="1200" dirty="0"/>
                        <a:t>Cell membrane</a:t>
                      </a:r>
                    </a:p>
                  </a:txBody>
                  <a:tcPr marT="45722" marB="45722"/>
                </a:tc>
                <a:tc>
                  <a:txBody>
                    <a:bodyPr/>
                    <a:lstStyle/>
                    <a:p>
                      <a:r>
                        <a:rPr lang="en-US" sz="1200" dirty="0"/>
                        <a:t>Controls what goes in &amp; out of cell; maintains homeostasis</a:t>
                      </a:r>
                    </a:p>
                  </a:txBody>
                  <a:tcPr marT="45722" marB="45722"/>
                </a:tc>
                <a:tc>
                  <a:txBody>
                    <a:bodyPr/>
                    <a:lstStyle/>
                    <a:p>
                      <a:r>
                        <a:rPr lang="en-US" sz="1200" dirty="0"/>
                        <a:t>Both</a:t>
                      </a:r>
                    </a:p>
                  </a:txBody>
                  <a:tcPr marT="45722" marB="45722"/>
                </a:tc>
                <a:extLst>
                  <a:ext uri="{0D108BD9-81ED-4DB2-BD59-A6C34878D82A}">
                    <a16:rowId xmlns="" xmlns:a16="http://schemas.microsoft.com/office/drawing/2014/main" val="10008"/>
                  </a:ext>
                </a:extLst>
              </a:tr>
              <a:tr h="823000">
                <a:tc>
                  <a:txBody>
                    <a:bodyPr/>
                    <a:lstStyle/>
                    <a:p>
                      <a:r>
                        <a:rPr lang="en-US" sz="1200" dirty="0"/>
                        <a:t>Mitochondria</a:t>
                      </a:r>
                    </a:p>
                  </a:txBody>
                  <a:tcPr marT="45722" marB="45722"/>
                </a:tc>
                <a:tc>
                  <a:txBody>
                    <a:bodyPr/>
                    <a:lstStyle/>
                    <a:p>
                      <a:r>
                        <a:rPr lang="en-US" sz="1200" dirty="0"/>
                        <a:t>Makes ATP from food we eat &amp; stores ATP (energy storage molecule); site of cellular</a:t>
                      </a:r>
                      <a:r>
                        <a:rPr lang="en-US" sz="1200" baseline="0" dirty="0"/>
                        <a:t> respiration</a:t>
                      </a:r>
                      <a:endParaRPr lang="en-US" sz="1200" dirty="0"/>
                    </a:p>
                  </a:txBody>
                  <a:tcPr marT="45722" marB="45722"/>
                </a:tc>
                <a:tc>
                  <a:txBody>
                    <a:bodyPr/>
                    <a:lstStyle/>
                    <a:p>
                      <a:r>
                        <a:rPr lang="en-US" sz="1200" dirty="0"/>
                        <a:t>Both</a:t>
                      </a:r>
                    </a:p>
                  </a:txBody>
                  <a:tcPr marT="45722" marB="45722"/>
                </a:tc>
                <a:extLst>
                  <a:ext uri="{0D108BD9-81ED-4DB2-BD59-A6C34878D82A}">
                    <a16:rowId xmlns="" xmlns:a16="http://schemas.microsoft.com/office/drawing/2014/main" val="10009"/>
                  </a:ext>
                </a:extLst>
              </a:tr>
              <a:tr h="457222">
                <a:tc>
                  <a:txBody>
                    <a:bodyPr/>
                    <a:lstStyle/>
                    <a:p>
                      <a:r>
                        <a:rPr lang="en-US" sz="1200" dirty="0"/>
                        <a:t>Chloroplast</a:t>
                      </a:r>
                    </a:p>
                  </a:txBody>
                  <a:tcPr marT="45722" marB="45722"/>
                </a:tc>
                <a:tc>
                  <a:txBody>
                    <a:bodyPr/>
                    <a:lstStyle/>
                    <a:p>
                      <a:r>
                        <a:rPr lang="en-US" sz="1200" dirty="0"/>
                        <a:t>Traps</a:t>
                      </a:r>
                      <a:r>
                        <a:rPr lang="en-US" sz="1200" baseline="0" dirty="0"/>
                        <a:t> light and makes sugar for plant; site of photosynthesis</a:t>
                      </a:r>
                      <a:endParaRPr lang="en-US" sz="1200" dirty="0"/>
                    </a:p>
                  </a:txBody>
                  <a:tcPr marT="45722" marB="45722"/>
                </a:tc>
                <a:tc>
                  <a:txBody>
                    <a:bodyPr/>
                    <a:lstStyle/>
                    <a:p>
                      <a:r>
                        <a:rPr lang="en-US" sz="1200" dirty="0"/>
                        <a:t>Plant</a:t>
                      </a:r>
                    </a:p>
                  </a:txBody>
                  <a:tcPr marT="45722" marB="45722"/>
                </a:tc>
                <a:extLst>
                  <a:ext uri="{0D108BD9-81ED-4DB2-BD59-A6C34878D82A}">
                    <a16:rowId xmlns="" xmlns:a16="http://schemas.microsoft.com/office/drawing/2014/main" val="10010"/>
                  </a:ext>
                </a:extLst>
              </a:tr>
              <a:tr h="640111">
                <a:tc>
                  <a:txBody>
                    <a:bodyPr/>
                    <a:lstStyle/>
                    <a:p>
                      <a:r>
                        <a:rPr lang="en-US" sz="1200" dirty="0"/>
                        <a:t>Cell Wall</a:t>
                      </a:r>
                    </a:p>
                  </a:txBody>
                  <a:tcPr marT="45722" marB="45722"/>
                </a:tc>
                <a:tc>
                  <a:txBody>
                    <a:bodyPr/>
                    <a:lstStyle/>
                    <a:p>
                      <a:r>
                        <a:rPr lang="en-US" sz="1200" dirty="0"/>
                        <a:t>Outermost</a:t>
                      </a:r>
                      <a:r>
                        <a:rPr lang="en-US" sz="1200" baseline="0" dirty="0"/>
                        <a:t> boundary of plant cell; gives support &amp; protection; made of cellulose</a:t>
                      </a:r>
                      <a:endParaRPr lang="en-US" sz="1200" dirty="0"/>
                    </a:p>
                  </a:txBody>
                  <a:tcPr marT="45722" marB="45722"/>
                </a:tc>
                <a:tc>
                  <a:txBody>
                    <a:bodyPr/>
                    <a:lstStyle/>
                    <a:p>
                      <a:r>
                        <a:rPr lang="en-US" sz="1200" dirty="0"/>
                        <a:t>Plant</a:t>
                      </a:r>
                    </a:p>
                  </a:txBody>
                  <a:tcPr marT="45722" marB="45722"/>
                </a:tc>
                <a:extLst>
                  <a:ext uri="{0D108BD9-81ED-4DB2-BD59-A6C34878D82A}">
                    <a16:rowId xmlns="" xmlns:a16="http://schemas.microsoft.com/office/drawing/2014/main" val="10011"/>
                  </a:ext>
                </a:extLst>
              </a:tr>
              <a:tr h="370858">
                <a:tc>
                  <a:txBody>
                    <a:bodyPr/>
                    <a:lstStyle/>
                    <a:p>
                      <a:r>
                        <a:rPr lang="en-US" sz="1200" dirty="0" err="1"/>
                        <a:t>Centriole</a:t>
                      </a:r>
                      <a:endParaRPr lang="en-US" sz="1200" dirty="0"/>
                    </a:p>
                  </a:txBody>
                  <a:tcPr marT="45722" marB="45722"/>
                </a:tc>
                <a:tc>
                  <a:txBody>
                    <a:bodyPr/>
                    <a:lstStyle/>
                    <a:p>
                      <a:r>
                        <a:rPr lang="en-US" sz="1200" dirty="0"/>
                        <a:t>Used in cell</a:t>
                      </a:r>
                      <a:r>
                        <a:rPr lang="en-US" sz="1200" baseline="0" dirty="0"/>
                        <a:t> division</a:t>
                      </a:r>
                      <a:endParaRPr lang="en-US" sz="1200" dirty="0"/>
                    </a:p>
                  </a:txBody>
                  <a:tcPr marT="45722" marB="45722"/>
                </a:tc>
                <a:tc>
                  <a:txBody>
                    <a:bodyPr/>
                    <a:lstStyle/>
                    <a:p>
                      <a:r>
                        <a:rPr lang="en-US" sz="1200" dirty="0"/>
                        <a:t>Animal</a:t>
                      </a:r>
                    </a:p>
                  </a:txBody>
                  <a:tcPr marT="45722" marB="45722"/>
                </a:tc>
                <a:extLst>
                  <a:ext uri="{0D108BD9-81ED-4DB2-BD59-A6C34878D82A}">
                    <a16:rowId xmlns="" xmlns:a16="http://schemas.microsoft.com/office/drawing/2014/main" val="10012"/>
                  </a:ext>
                </a:extLst>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155E139-C2C1-438E-99F2-30C5736E0A38}"/>
              </a:ext>
            </a:extLst>
          </p:cNvPr>
          <p:cNvSpPr>
            <a:spLocks noGrp="1"/>
          </p:cNvSpPr>
          <p:nvPr>
            <p:ph type="title"/>
          </p:nvPr>
        </p:nvSpPr>
        <p:spPr/>
        <p:txBody>
          <a:bodyPr rtlCol="0">
            <a:normAutofit fontScale="90000"/>
          </a:bodyPr>
          <a:lstStyle/>
          <a:p>
            <a:pPr eaLnBrk="1" fontAlgn="auto" hangingPunct="1">
              <a:spcAft>
                <a:spcPts val="0"/>
              </a:spcAft>
              <a:defRPr/>
            </a:pPr>
            <a:r>
              <a:rPr lang="en-US" dirty="0">
                <a:ea typeface="+mj-ea"/>
              </a:rPr>
              <a:t>How do molecules get in and out of cell?</a:t>
            </a:r>
          </a:p>
        </p:txBody>
      </p:sp>
      <p:sp>
        <p:nvSpPr>
          <p:cNvPr id="3" name="Content Placeholder 2">
            <a:extLst>
              <a:ext uri="{FF2B5EF4-FFF2-40B4-BE49-F238E27FC236}">
                <a16:creationId xmlns="" xmlns:a16="http://schemas.microsoft.com/office/drawing/2014/main" id="{BE2B4C65-B580-458E-BE5D-056BD9A197BF}"/>
              </a:ext>
            </a:extLst>
          </p:cNvPr>
          <p:cNvSpPr>
            <a:spLocks noGrp="1"/>
          </p:cNvSpPr>
          <p:nvPr>
            <p:ph sz="half" idx="1"/>
          </p:nvPr>
        </p:nvSpPr>
        <p:spPr/>
        <p:txBody>
          <a:bodyPr rtlCol="0">
            <a:normAutofit fontScale="92500" lnSpcReduction="20000"/>
          </a:bodyPr>
          <a:lstStyle/>
          <a:p>
            <a:pPr eaLnBrk="1" fontAlgn="auto" hangingPunct="1">
              <a:spcAft>
                <a:spcPts val="0"/>
              </a:spcAft>
              <a:defRPr/>
            </a:pPr>
            <a:r>
              <a:rPr lang="en-US" dirty="0">
                <a:ea typeface="+mn-ea"/>
              </a:rPr>
              <a:t>Cells need to be small so necessary molecules can get in and out- otherwise cell would ‘starve’ or molecules needed by body would be too slow leaving cell.  </a:t>
            </a:r>
          </a:p>
          <a:p>
            <a:pPr eaLnBrk="1" fontAlgn="auto" hangingPunct="1">
              <a:spcAft>
                <a:spcPts val="0"/>
              </a:spcAft>
              <a:defRPr/>
            </a:pPr>
            <a:r>
              <a:rPr lang="en-US" dirty="0">
                <a:ea typeface="+mn-ea"/>
              </a:rPr>
              <a:t>Molecules pass thru the cell membrane </a:t>
            </a:r>
          </a:p>
          <a:p>
            <a:pPr eaLnBrk="1" fontAlgn="auto" hangingPunct="1">
              <a:spcAft>
                <a:spcPts val="0"/>
              </a:spcAft>
              <a:defRPr/>
            </a:pPr>
            <a:r>
              <a:rPr lang="en-US" dirty="0">
                <a:ea typeface="+mn-ea"/>
              </a:rPr>
              <a:t>Cell membrane is </a:t>
            </a:r>
            <a:r>
              <a:rPr lang="en-US" b="1" dirty="0">
                <a:ea typeface="+mn-ea"/>
              </a:rPr>
              <a:t>selectively permeable-</a:t>
            </a:r>
            <a:r>
              <a:rPr lang="en-US" dirty="0">
                <a:ea typeface="+mn-ea"/>
              </a:rPr>
              <a:t> controls</a:t>
            </a:r>
            <a:r>
              <a:rPr lang="en-US" b="1" dirty="0">
                <a:ea typeface="+mn-ea"/>
              </a:rPr>
              <a:t> </a:t>
            </a:r>
            <a:r>
              <a:rPr lang="en-US" dirty="0">
                <a:ea typeface="+mn-ea"/>
              </a:rPr>
              <a:t>what substances can go in &amp; out of the cell </a:t>
            </a:r>
          </a:p>
        </p:txBody>
      </p:sp>
      <p:pic>
        <p:nvPicPr>
          <p:cNvPr id="40964" name="Picture 2" descr="http://kvhs.nbed.nb.ca/gallant/biology/cell_membran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828800"/>
            <a:ext cx="4295775" cy="375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p:cNvSpPr>
          <p:nvPr>
            <p:ph type="title"/>
          </p:nvPr>
        </p:nvSpPr>
        <p:spPr>
          <a:xfrm>
            <a:off x="381000" y="0"/>
            <a:ext cx="8229600" cy="1143000"/>
          </a:xfrm>
        </p:spPr>
        <p:txBody>
          <a:bodyPr/>
          <a:lstStyle/>
          <a:p>
            <a:pPr eaLnBrk="1" hangingPunct="1"/>
            <a:r>
              <a:rPr lang="en-US" altLang="en-US" smtClean="0"/>
              <a:t>Structure of the Cell Membrane</a:t>
            </a:r>
          </a:p>
        </p:txBody>
      </p:sp>
      <p:sp>
        <p:nvSpPr>
          <p:cNvPr id="41987" name="Rectangle 3"/>
          <p:cNvSpPr>
            <a:spLocks noGrp="1"/>
          </p:cNvSpPr>
          <p:nvPr>
            <p:ph type="body" sz="half" idx="1"/>
          </p:nvPr>
        </p:nvSpPr>
        <p:spPr>
          <a:xfrm>
            <a:off x="381000" y="914400"/>
            <a:ext cx="8305800" cy="2133600"/>
          </a:xfrm>
        </p:spPr>
        <p:txBody>
          <a:bodyPr/>
          <a:lstStyle/>
          <a:p>
            <a:pPr eaLnBrk="1" hangingPunct="1">
              <a:lnSpc>
                <a:spcPct val="80000"/>
              </a:lnSpc>
            </a:pPr>
            <a:r>
              <a:rPr lang="en-US" altLang="en-US" sz="2000" b="1" smtClean="0"/>
              <a:t>Phospholipids-</a:t>
            </a:r>
            <a:r>
              <a:rPr lang="en-US" altLang="en-US" sz="2000" smtClean="0"/>
              <a:t> phosphate head and 2 lipid tails that make up the majority of the cell membrane.  Create a Bilayer with </a:t>
            </a:r>
            <a:r>
              <a:rPr lang="en-US" altLang="en-US" sz="2000" b="1" smtClean="0"/>
              <a:t>hydrophilic</a:t>
            </a:r>
            <a:r>
              <a:rPr lang="en-US" altLang="en-US" sz="2000" smtClean="0"/>
              <a:t> (water loving) heads on the outside and </a:t>
            </a:r>
            <a:r>
              <a:rPr lang="en-US" altLang="en-US" sz="2000" b="1" smtClean="0"/>
              <a:t>hydrophobic</a:t>
            </a:r>
            <a:r>
              <a:rPr lang="en-US" altLang="en-US" sz="2000" smtClean="0"/>
              <a:t> (water hating) tails on the inside.</a:t>
            </a:r>
          </a:p>
          <a:p>
            <a:pPr eaLnBrk="1" hangingPunct="1">
              <a:lnSpc>
                <a:spcPct val="80000"/>
              </a:lnSpc>
            </a:pPr>
            <a:r>
              <a:rPr lang="en-US" altLang="en-US" sz="2000" b="1" smtClean="0"/>
              <a:t>Channel protein-</a:t>
            </a:r>
            <a:r>
              <a:rPr lang="en-US" altLang="en-US" sz="2000" smtClean="0"/>
              <a:t> used in passive transport to let molecules thru.</a:t>
            </a:r>
          </a:p>
          <a:p>
            <a:pPr eaLnBrk="1" hangingPunct="1">
              <a:lnSpc>
                <a:spcPct val="80000"/>
              </a:lnSpc>
            </a:pPr>
            <a:r>
              <a:rPr lang="en-US" altLang="en-US" sz="2000" b="1" smtClean="0"/>
              <a:t>Carrier protein-</a:t>
            </a:r>
            <a:r>
              <a:rPr lang="en-US" altLang="en-US" sz="2000" smtClean="0"/>
              <a:t> opens and closes to let molecules thru.</a:t>
            </a:r>
          </a:p>
          <a:p>
            <a:pPr eaLnBrk="1" hangingPunct="1">
              <a:lnSpc>
                <a:spcPct val="80000"/>
              </a:lnSpc>
            </a:pPr>
            <a:r>
              <a:rPr lang="en-US" altLang="en-US" sz="2000" b="1" smtClean="0"/>
              <a:t>Receptor proteins-</a:t>
            </a:r>
            <a:r>
              <a:rPr lang="en-US" altLang="en-US" sz="2000" smtClean="0"/>
              <a:t> receive messages from the outside and sends them to the inside to create a response inside the cell.</a:t>
            </a:r>
          </a:p>
        </p:txBody>
      </p:sp>
      <p:pic>
        <p:nvPicPr>
          <p:cNvPr id="41988" name="Picture 6" descr="cell_membra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895600"/>
            <a:ext cx="76200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pPr eaLnBrk="1" hangingPunct="1"/>
            <a:r>
              <a:rPr lang="en-US" altLang="en-US" smtClean="0"/>
              <a:t>Diffusion</a:t>
            </a:r>
          </a:p>
        </p:txBody>
      </p:sp>
      <p:sp>
        <p:nvSpPr>
          <p:cNvPr id="43011" name="Content Placeholder 2"/>
          <p:cNvSpPr>
            <a:spLocks noGrp="1"/>
          </p:cNvSpPr>
          <p:nvPr>
            <p:ph sz="half" idx="1"/>
          </p:nvPr>
        </p:nvSpPr>
        <p:spPr/>
        <p:txBody>
          <a:bodyPr/>
          <a:lstStyle/>
          <a:p>
            <a:pPr eaLnBrk="1" hangingPunct="1"/>
            <a:r>
              <a:rPr lang="en-US" altLang="en-US" smtClean="0"/>
              <a:t>Molecules move from high to low concentration with the concentration gradient (natural flow of molecules; like a river)</a:t>
            </a:r>
          </a:p>
          <a:p>
            <a:pPr eaLnBrk="1" hangingPunct="1"/>
            <a:r>
              <a:rPr lang="en-US" altLang="en-US" smtClean="0"/>
              <a:t>Eventually molecules spread out evenly and reach </a:t>
            </a:r>
            <a:r>
              <a:rPr lang="en-US" altLang="en-US" b="1" smtClean="0"/>
              <a:t>dynamic equilibrium</a:t>
            </a:r>
            <a:r>
              <a:rPr lang="en-US" altLang="en-US" smtClean="0"/>
              <a:t>.</a:t>
            </a:r>
          </a:p>
        </p:txBody>
      </p:sp>
      <p:pic>
        <p:nvPicPr>
          <p:cNvPr id="43012" name="Picture 2" descr="http://www.yachtinternational.de/english/diffusion-animated.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2819400"/>
            <a:ext cx="28575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pPr eaLnBrk="1" hangingPunct="1"/>
            <a:r>
              <a:rPr lang="en-US" altLang="en-US" smtClean="0"/>
              <a:t>Two types of Transport thru Cell</a:t>
            </a:r>
          </a:p>
        </p:txBody>
      </p:sp>
      <p:pic>
        <p:nvPicPr>
          <p:cNvPr id="44035" name="Picture 2" descr="http://www.bio.miami.edu/~cmallery/150/memb/c8.7x17.transpor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676400"/>
            <a:ext cx="5238750" cy="404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pPr eaLnBrk="1" hangingPunct="1"/>
            <a:r>
              <a:rPr lang="en-US" altLang="en-US" smtClean="0"/>
              <a:t>Passive transport</a:t>
            </a:r>
          </a:p>
        </p:txBody>
      </p:sp>
      <p:sp>
        <p:nvSpPr>
          <p:cNvPr id="45059" name="Content Placeholder 2"/>
          <p:cNvSpPr>
            <a:spLocks noGrp="1"/>
          </p:cNvSpPr>
          <p:nvPr>
            <p:ph sz="half" idx="1"/>
          </p:nvPr>
        </p:nvSpPr>
        <p:spPr>
          <a:xfrm>
            <a:off x="457200" y="1600200"/>
            <a:ext cx="4038600" cy="4953000"/>
          </a:xfrm>
        </p:spPr>
        <p:txBody>
          <a:bodyPr/>
          <a:lstStyle/>
          <a:p>
            <a:pPr eaLnBrk="1" hangingPunct="1"/>
            <a:r>
              <a:rPr lang="en-US" altLang="en-US" smtClean="0"/>
              <a:t>Molecules move from high to low</a:t>
            </a:r>
          </a:p>
          <a:p>
            <a:pPr eaLnBrk="1" hangingPunct="1"/>
            <a:r>
              <a:rPr lang="en-US" altLang="en-US" smtClean="0"/>
              <a:t>Goes WITH concentration gradient</a:t>
            </a:r>
          </a:p>
          <a:p>
            <a:pPr eaLnBrk="1" hangingPunct="1"/>
            <a:r>
              <a:rPr lang="en-US" altLang="en-US" smtClean="0"/>
              <a:t>No energy needed</a:t>
            </a:r>
          </a:p>
          <a:p>
            <a:pPr eaLnBrk="1" hangingPunct="1"/>
            <a:r>
              <a:rPr lang="en-US" altLang="en-US" smtClean="0"/>
              <a:t>EX:  </a:t>
            </a:r>
          </a:p>
          <a:p>
            <a:pPr lvl="1" eaLnBrk="1" hangingPunct="1"/>
            <a:r>
              <a:rPr lang="en-US" altLang="en-US" smtClean="0"/>
              <a:t>Diffusion</a:t>
            </a:r>
          </a:p>
          <a:p>
            <a:pPr lvl="1" eaLnBrk="1" hangingPunct="1"/>
            <a:r>
              <a:rPr lang="en-US" altLang="en-US" smtClean="0"/>
              <a:t>Facilitated Diffusion (uses protein to pass through)</a:t>
            </a:r>
          </a:p>
          <a:p>
            <a:pPr lvl="1" eaLnBrk="1" hangingPunct="1"/>
            <a:r>
              <a:rPr lang="en-US" altLang="en-US" smtClean="0"/>
              <a:t>Osmosis</a:t>
            </a:r>
          </a:p>
        </p:txBody>
      </p:sp>
      <p:pic>
        <p:nvPicPr>
          <p:cNvPr id="45060" name="Picture 2" descr="http://www.bio.miami.edu/~cmallery/150/memb/c8.7x15.facilitated.diffus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1752600"/>
            <a:ext cx="4276725" cy="404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457200" y="274638"/>
            <a:ext cx="6096000" cy="1143000"/>
          </a:xfrm>
        </p:spPr>
        <p:txBody>
          <a:bodyPr/>
          <a:lstStyle/>
          <a:p>
            <a:pPr eaLnBrk="1" hangingPunct="1"/>
            <a:r>
              <a:rPr lang="en-US" altLang="en-US" smtClean="0"/>
              <a:t>Active Transport</a:t>
            </a:r>
          </a:p>
        </p:txBody>
      </p:sp>
      <p:sp>
        <p:nvSpPr>
          <p:cNvPr id="3" name="Content Placeholder 2">
            <a:extLst>
              <a:ext uri="{FF2B5EF4-FFF2-40B4-BE49-F238E27FC236}">
                <a16:creationId xmlns="" xmlns:a16="http://schemas.microsoft.com/office/drawing/2014/main" id="{CA2913E0-D0A5-4E4D-A37D-D51D5315D6A9}"/>
              </a:ext>
            </a:extLst>
          </p:cNvPr>
          <p:cNvSpPr>
            <a:spLocks noGrp="1"/>
          </p:cNvSpPr>
          <p:nvPr>
            <p:ph idx="1"/>
          </p:nvPr>
        </p:nvSpPr>
        <p:spPr>
          <a:xfrm>
            <a:off x="0" y="1600200"/>
            <a:ext cx="8229600" cy="4525963"/>
          </a:xfrm>
        </p:spPr>
        <p:txBody>
          <a:bodyPr rtlCol="0">
            <a:normAutofit lnSpcReduction="10000"/>
          </a:bodyPr>
          <a:lstStyle/>
          <a:p>
            <a:pPr eaLnBrk="1" fontAlgn="auto" hangingPunct="1">
              <a:spcAft>
                <a:spcPts val="0"/>
              </a:spcAft>
              <a:defRPr/>
            </a:pPr>
            <a:r>
              <a:rPr lang="en-US" dirty="0">
                <a:ea typeface="+mn-ea"/>
              </a:rPr>
              <a:t>From low to high concentration</a:t>
            </a:r>
          </a:p>
          <a:p>
            <a:pPr eaLnBrk="1" fontAlgn="auto" hangingPunct="1">
              <a:spcAft>
                <a:spcPts val="0"/>
              </a:spcAft>
              <a:defRPr/>
            </a:pPr>
            <a:r>
              <a:rPr lang="en-US" dirty="0">
                <a:ea typeface="+mn-ea"/>
              </a:rPr>
              <a:t>Goes AGAINST concentration gradient</a:t>
            </a:r>
          </a:p>
          <a:p>
            <a:pPr eaLnBrk="1" fontAlgn="auto" hangingPunct="1">
              <a:spcAft>
                <a:spcPts val="0"/>
              </a:spcAft>
              <a:defRPr/>
            </a:pPr>
            <a:r>
              <a:rPr lang="en-US" dirty="0">
                <a:ea typeface="+mn-ea"/>
              </a:rPr>
              <a:t>Requires energy</a:t>
            </a:r>
          </a:p>
          <a:p>
            <a:pPr eaLnBrk="1" fontAlgn="auto" hangingPunct="1">
              <a:spcAft>
                <a:spcPts val="0"/>
              </a:spcAft>
              <a:defRPr/>
            </a:pPr>
            <a:r>
              <a:rPr lang="en-US" dirty="0">
                <a:ea typeface="+mn-ea"/>
              </a:rPr>
              <a:t>Ex:  </a:t>
            </a:r>
          </a:p>
          <a:p>
            <a:pPr lvl="1" eaLnBrk="1" fontAlgn="auto" hangingPunct="1">
              <a:spcAft>
                <a:spcPts val="0"/>
              </a:spcAft>
              <a:defRPr/>
            </a:pPr>
            <a:r>
              <a:rPr lang="en-US" dirty="0" err="1">
                <a:ea typeface="+mn-ea"/>
              </a:rPr>
              <a:t>Endocytosis</a:t>
            </a:r>
            <a:r>
              <a:rPr lang="en-US" dirty="0">
                <a:ea typeface="+mn-ea"/>
              </a:rPr>
              <a:t>- bringing large molecules in</a:t>
            </a:r>
          </a:p>
          <a:p>
            <a:pPr lvl="2" eaLnBrk="1" fontAlgn="auto" hangingPunct="1">
              <a:spcAft>
                <a:spcPts val="0"/>
              </a:spcAft>
              <a:defRPr/>
            </a:pPr>
            <a:r>
              <a:rPr lang="en-US" dirty="0" err="1">
                <a:ea typeface="+mn-ea"/>
              </a:rPr>
              <a:t>Phagocytosis</a:t>
            </a:r>
            <a:r>
              <a:rPr lang="en-US" dirty="0">
                <a:ea typeface="+mn-ea"/>
              </a:rPr>
              <a:t>- solid</a:t>
            </a:r>
          </a:p>
          <a:p>
            <a:pPr lvl="2" eaLnBrk="1" fontAlgn="auto" hangingPunct="1">
              <a:spcAft>
                <a:spcPts val="0"/>
              </a:spcAft>
              <a:defRPr/>
            </a:pPr>
            <a:r>
              <a:rPr lang="en-US" dirty="0" err="1">
                <a:ea typeface="+mn-ea"/>
              </a:rPr>
              <a:t>Pinocytosis</a:t>
            </a:r>
            <a:r>
              <a:rPr lang="en-US" dirty="0">
                <a:ea typeface="+mn-ea"/>
              </a:rPr>
              <a:t>- liquid</a:t>
            </a:r>
          </a:p>
          <a:p>
            <a:pPr lvl="1" eaLnBrk="1" fontAlgn="auto" hangingPunct="1">
              <a:spcAft>
                <a:spcPts val="0"/>
              </a:spcAft>
              <a:defRPr/>
            </a:pPr>
            <a:r>
              <a:rPr lang="en-US" dirty="0" err="1">
                <a:ea typeface="+mn-ea"/>
              </a:rPr>
              <a:t>Exocytosis</a:t>
            </a:r>
            <a:r>
              <a:rPr lang="en-US" dirty="0">
                <a:ea typeface="+mn-ea"/>
              </a:rPr>
              <a:t>- releases </a:t>
            </a:r>
          </a:p>
          <a:p>
            <a:pPr lvl="1" eaLnBrk="1" fontAlgn="auto" hangingPunct="1">
              <a:spcAft>
                <a:spcPts val="0"/>
              </a:spcAft>
              <a:buFont typeface="Arial" panose="020B0604020202020204" pitchFamily="34" charset="0"/>
              <a:buNone/>
              <a:defRPr/>
            </a:pPr>
            <a:r>
              <a:rPr lang="en-US" dirty="0">
                <a:ea typeface="+mn-ea"/>
              </a:rPr>
              <a:t>large molecules from cell</a:t>
            </a:r>
          </a:p>
        </p:txBody>
      </p:sp>
      <p:pic>
        <p:nvPicPr>
          <p:cNvPr id="46084" name="Picture 2" descr="http://virtualbiologytutor.co.uk/images/active_transpor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0"/>
            <a:ext cx="3048000" cy="216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5" name="Picture 4" descr="http://cellbiology.med.unsw.edu.au/units/images/endocytosis_type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4267200"/>
            <a:ext cx="41148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490C81B-88AA-4CEE-AB52-1BAE282B60A1}"/>
              </a:ext>
            </a:extLst>
          </p:cNvPr>
          <p:cNvSpPr>
            <a:spLocks noGrp="1"/>
          </p:cNvSpPr>
          <p:nvPr>
            <p:ph type="title"/>
          </p:nvPr>
        </p:nvSpPr>
        <p:spPr/>
        <p:txBody>
          <a:bodyPr rtlCol="0">
            <a:normAutofit fontScale="90000"/>
          </a:bodyPr>
          <a:lstStyle/>
          <a:p>
            <a:pPr eaLnBrk="1" fontAlgn="auto" hangingPunct="1">
              <a:spcAft>
                <a:spcPts val="0"/>
              </a:spcAft>
              <a:defRPr/>
            </a:pPr>
            <a:r>
              <a:rPr lang="en-US" dirty="0">
                <a:ea typeface="+mj-ea"/>
              </a:rPr>
              <a:t>Osmosis- diffusion of water molecules from high to low concentration</a:t>
            </a:r>
          </a:p>
        </p:txBody>
      </p:sp>
      <p:pic>
        <p:nvPicPr>
          <p:cNvPr id="47107" name="Picture 2" descr="http://kentsimmons.uwinnipeg.ca/cm1504/Image130.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447800"/>
            <a:ext cx="7620000" cy="466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pPr eaLnBrk="1" hangingPunct="1"/>
            <a:r>
              <a:rPr lang="en-US" altLang="en-US" smtClean="0"/>
              <a:t>Osmosis</a:t>
            </a:r>
          </a:p>
        </p:txBody>
      </p:sp>
      <p:sp>
        <p:nvSpPr>
          <p:cNvPr id="49155" name="Content Placeholder 2"/>
          <p:cNvSpPr>
            <a:spLocks noGrp="1"/>
          </p:cNvSpPr>
          <p:nvPr>
            <p:ph sz="half" idx="1"/>
          </p:nvPr>
        </p:nvSpPr>
        <p:spPr/>
        <p:txBody>
          <a:bodyPr/>
          <a:lstStyle/>
          <a:p>
            <a:pPr eaLnBrk="1" hangingPunct="1">
              <a:lnSpc>
                <a:spcPct val="90000"/>
              </a:lnSpc>
            </a:pPr>
            <a:r>
              <a:rPr lang="en-US" altLang="en-US" sz="2600" b="1" smtClean="0"/>
              <a:t>Hypertonic</a:t>
            </a:r>
            <a:r>
              <a:rPr lang="en-US" altLang="en-US" sz="2600" smtClean="0"/>
              <a:t> solution- </a:t>
            </a:r>
            <a:r>
              <a:rPr lang="ja-JP" altLang="en-US" sz="2600" smtClean="0"/>
              <a:t>“</a:t>
            </a:r>
            <a:r>
              <a:rPr lang="en-US" altLang="ja-JP" sz="2600" smtClean="0"/>
              <a:t>above strength</a:t>
            </a:r>
            <a:r>
              <a:rPr lang="ja-JP" altLang="en-US" sz="2600" smtClean="0"/>
              <a:t>”</a:t>
            </a:r>
            <a:r>
              <a:rPr lang="en-US" altLang="ja-JP" sz="2600" smtClean="0"/>
              <a:t>= too much solute (salt) outside cell.  Water moves to salty side.</a:t>
            </a:r>
          </a:p>
          <a:p>
            <a:pPr eaLnBrk="1" hangingPunct="1">
              <a:lnSpc>
                <a:spcPct val="90000"/>
              </a:lnSpc>
            </a:pPr>
            <a:r>
              <a:rPr lang="en-US" altLang="en-US" sz="2600" b="1" smtClean="0"/>
              <a:t>Hypotonic</a:t>
            </a:r>
            <a:r>
              <a:rPr lang="en-US" altLang="en-US" sz="2600" smtClean="0"/>
              <a:t> solution- </a:t>
            </a:r>
            <a:r>
              <a:rPr lang="ja-JP" altLang="en-US" sz="2600" smtClean="0"/>
              <a:t>“</a:t>
            </a:r>
            <a:r>
              <a:rPr lang="en-US" altLang="ja-JP" sz="2600" smtClean="0"/>
              <a:t>below strength</a:t>
            </a:r>
            <a:r>
              <a:rPr lang="ja-JP" altLang="en-US" sz="2600" smtClean="0"/>
              <a:t>”</a:t>
            </a:r>
            <a:r>
              <a:rPr lang="en-US" altLang="ja-JP" sz="2600" smtClean="0"/>
              <a:t> = more salt inside cell so water follows and goes into cell</a:t>
            </a:r>
          </a:p>
          <a:p>
            <a:pPr eaLnBrk="1" hangingPunct="1">
              <a:lnSpc>
                <a:spcPct val="90000"/>
              </a:lnSpc>
            </a:pPr>
            <a:r>
              <a:rPr lang="en-US" altLang="en-US" sz="2600" b="1" smtClean="0"/>
              <a:t>Isotonic-</a:t>
            </a:r>
            <a:r>
              <a:rPr lang="en-US" altLang="en-US" sz="2600" smtClean="0"/>
              <a:t> </a:t>
            </a:r>
            <a:r>
              <a:rPr lang="ja-JP" altLang="en-US" sz="2600" smtClean="0"/>
              <a:t>“</a:t>
            </a:r>
            <a:r>
              <a:rPr lang="en-US" altLang="ja-JP" sz="2600" smtClean="0"/>
              <a:t>equal</a:t>
            </a:r>
            <a:r>
              <a:rPr lang="ja-JP" altLang="en-US" sz="2600" smtClean="0"/>
              <a:t>”</a:t>
            </a:r>
            <a:r>
              <a:rPr lang="en-US" altLang="ja-JP" sz="2600" smtClean="0"/>
              <a:t> strength of salt and water.</a:t>
            </a:r>
            <a:endParaRPr lang="en-US" altLang="en-US" sz="2600" smtClean="0"/>
          </a:p>
        </p:txBody>
      </p:sp>
      <p:pic>
        <p:nvPicPr>
          <p:cNvPr id="49156" name="Picture 2" descr="http://www.biologycorner.com/resources/osmosi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5175" y="1828800"/>
            <a:ext cx="4568825" cy="320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457200" y="274638"/>
            <a:ext cx="4114800" cy="1143000"/>
          </a:xfrm>
        </p:spPr>
        <p:txBody>
          <a:bodyPr/>
          <a:lstStyle/>
          <a:p>
            <a:pPr eaLnBrk="1" hangingPunct="1"/>
            <a:r>
              <a:rPr lang="en-US" altLang="en-US" smtClean="0"/>
              <a:t>Cell Energy</a:t>
            </a:r>
          </a:p>
        </p:txBody>
      </p:sp>
      <p:sp>
        <p:nvSpPr>
          <p:cNvPr id="50179" name="Content Placeholder 2"/>
          <p:cNvSpPr>
            <a:spLocks noGrp="1"/>
          </p:cNvSpPr>
          <p:nvPr>
            <p:ph sz="half" idx="1"/>
          </p:nvPr>
        </p:nvSpPr>
        <p:spPr/>
        <p:txBody>
          <a:bodyPr/>
          <a:lstStyle/>
          <a:p>
            <a:pPr eaLnBrk="1" hangingPunct="1"/>
            <a:r>
              <a:rPr lang="en-US" altLang="en-US" b="1" smtClean="0"/>
              <a:t>Photosynthesis-</a:t>
            </a:r>
            <a:r>
              <a:rPr lang="en-US" altLang="en-US" smtClean="0"/>
              <a:t> how plants trap light energy and turn it into chemical energy</a:t>
            </a:r>
          </a:p>
          <a:p>
            <a:pPr eaLnBrk="1" hangingPunct="1"/>
            <a:r>
              <a:rPr lang="en-US" altLang="en-US" b="1" smtClean="0"/>
              <a:t>Cellular Respiration- </a:t>
            </a:r>
            <a:r>
              <a:rPr lang="en-US" altLang="en-US" smtClean="0"/>
              <a:t>how plants &amp; animals turn the chemical energy from plants into ATP- energy storage molecule.</a:t>
            </a:r>
          </a:p>
        </p:txBody>
      </p:sp>
      <p:pic>
        <p:nvPicPr>
          <p:cNvPr id="50180" name="Picture 2" descr="http://kentsimmons.uwinnipeg.ca/cm1504/Image150.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81000"/>
            <a:ext cx="398145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1" name="TextBox 11"/>
          <p:cNvSpPr txBox="1">
            <a:spLocks noChangeArrowheads="1"/>
          </p:cNvSpPr>
          <p:nvPr/>
        </p:nvSpPr>
        <p:spPr bwMode="auto">
          <a:xfrm>
            <a:off x="7315200" y="3352800"/>
            <a:ext cx="762000" cy="276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1200"/>
              <a:t>(Sugar)</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66"/>
        </a:solidFill>
        <a:effectLst/>
      </p:bgPr>
    </p:bg>
    <p:spTree>
      <p:nvGrpSpPr>
        <p:cNvPr id="1" name=""/>
        <p:cNvGrpSpPr/>
        <p:nvPr/>
      </p:nvGrpSpPr>
      <p:grpSpPr>
        <a:xfrm>
          <a:off x="0" y="0"/>
          <a:ext cx="0" cy="0"/>
          <a:chOff x="0" y="0"/>
          <a:chExt cx="0" cy="0"/>
        </a:xfrm>
      </p:grpSpPr>
      <p:sp>
        <p:nvSpPr>
          <p:cNvPr id="31746" name="Title 3"/>
          <p:cNvSpPr>
            <a:spLocks noGrp="1"/>
          </p:cNvSpPr>
          <p:nvPr>
            <p:ph type="ctrTitle"/>
          </p:nvPr>
        </p:nvSpPr>
        <p:spPr>
          <a:xfrm>
            <a:off x="685800" y="228600"/>
            <a:ext cx="7772400" cy="1470025"/>
          </a:xfrm>
        </p:spPr>
        <p:txBody>
          <a:bodyPr/>
          <a:lstStyle/>
          <a:p>
            <a:pPr eaLnBrk="1" hangingPunct="1"/>
            <a:r>
              <a:rPr lang="en-US" altLang="en-US" smtClean="0">
                <a:latin typeface="Arial Black" panose="020B0A04020102020204" pitchFamily="34" charset="0"/>
              </a:rPr>
              <a:t>CELLS</a:t>
            </a:r>
          </a:p>
        </p:txBody>
      </p:sp>
      <p:sp>
        <p:nvSpPr>
          <p:cNvPr id="31747" name="Subtitle 4"/>
          <p:cNvSpPr>
            <a:spLocks noGrp="1"/>
          </p:cNvSpPr>
          <p:nvPr>
            <p:ph type="subTitle" idx="1"/>
          </p:nvPr>
        </p:nvSpPr>
        <p:spPr>
          <a:xfrm>
            <a:off x="304800" y="1524000"/>
            <a:ext cx="8610600" cy="1752600"/>
          </a:xfrm>
        </p:spPr>
        <p:txBody>
          <a:bodyPr/>
          <a:lstStyle/>
          <a:p>
            <a:pPr marL="190500" indent="-190500" algn="l">
              <a:lnSpc>
                <a:spcPct val="80000"/>
              </a:lnSpc>
            </a:pPr>
            <a:r>
              <a:rPr lang="en-US" altLang="en-US" sz="1800" b="1" u="sng" smtClean="0">
                <a:solidFill>
                  <a:schemeClr val="tx1"/>
                </a:solidFill>
              </a:rPr>
              <a:t>Georgia Performance Standards (GPS):</a:t>
            </a:r>
          </a:p>
          <a:p>
            <a:pPr marL="190500" indent="-190500" algn="l">
              <a:lnSpc>
                <a:spcPct val="80000"/>
              </a:lnSpc>
            </a:pPr>
            <a:endParaRPr lang="en-US" altLang="en-US" sz="1800" b="1" u="sng" smtClean="0">
              <a:solidFill>
                <a:schemeClr val="tx1"/>
              </a:solidFill>
            </a:endParaRPr>
          </a:p>
          <a:p>
            <a:pPr marL="190500" indent="-190500" algn="l">
              <a:lnSpc>
                <a:spcPct val="80000"/>
              </a:lnSpc>
            </a:pPr>
            <a:r>
              <a:rPr lang="en-US" altLang="en-US" sz="1800" i="1" smtClean="0">
                <a:solidFill>
                  <a:schemeClr val="tx1"/>
                </a:solidFill>
              </a:rPr>
              <a:t>SB1.  Students will analyze the nature of the relationships between structures and functions in living cells. </a:t>
            </a:r>
          </a:p>
          <a:p>
            <a:pPr marL="190500" indent="-190500" algn="l">
              <a:lnSpc>
                <a:spcPct val="80000"/>
              </a:lnSpc>
            </a:pPr>
            <a:endParaRPr lang="en-US" altLang="en-US" sz="1800" i="1" smtClean="0">
              <a:solidFill>
                <a:schemeClr val="tx1"/>
              </a:solidFill>
            </a:endParaRPr>
          </a:p>
          <a:p>
            <a:pPr marL="190500" indent="-190500" algn="l">
              <a:lnSpc>
                <a:spcPct val="80000"/>
              </a:lnSpc>
              <a:buFont typeface="Arial" panose="020B0604020202020204" pitchFamily="34" charset="0"/>
              <a:buAutoNum type="alphaLcPeriod"/>
            </a:pPr>
            <a:r>
              <a:rPr lang="en-US" altLang="en-US" sz="1800" smtClean="0">
                <a:solidFill>
                  <a:schemeClr val="tx1"/>
                </a:solidFill>
              </a:rPr>
              <a:t>Explain the role of cell organelles for both prokaryotic and eukaryotic cells, including the cell membrane, in maintaining homeostasis and cell reproduction.</a:t>
            </a:r>
          </a:p>
          <a:p>
            <a:pPr marL="190500" indent="-190500" algn="l">
              <a:lnSpc>
                <a:spcPct val="80000"/>
              </a:lnSpc>
              <a:buFont typeface="Arial" panose="020B0604020202020204" pitchFamily="34" charset="0"/>
              <a:buAutoNum type="alphaLcPeriod"/>
            </a:pPr>
            <a:r>
              <a:rPr lang="en-US" altLang="en-US" sz="1800" smtClean="0">
                <a:solidFill>
                  <a:schemeClr val="tx1"/>
                </a:solidFill>
              </a:rPr>
              <a:t>Explain how enzymes function as catalysts.</a:t>
            </a:r>
          </a:p>
          <a:p>
            <a:pPr marL="190500" indent="-190500" algn="l">
              <a:lnSpc>
                <a:spcPct val="80000"/>
              </a:lnSpc>
              <a:buFont typeface="Arial" panose="020B0604020202020204" pitchFamily="34" charset="0"/>
              <a:buAutoNum type="alphaLcPeriod"/>
            </a:pPr>
            <a:r>
              <a:rPr lang="en-US" altLang="en-US" sz="1800" smtClean="0">
                <a:solidFill>
                  <a:schemeClr val="tx1"/>
                </a:solidFill>
              </a:rPr>
              <a:t>Identify the function of the four major macromolecules (i.e., carbohydrates, proteins, lipids, nucleic acids).</a:t>
            </a:r>
          </a:p>
          <a:p>
            <a:pPr marL="190500" indent="-190500" algn="l">
              <a:lnSpc>
                <a:spcPct val="80000"/>
              </a:lnSpc>
              <a:buFont typeface="Arial" panose="020B0604020202020204" pitchFamily="34" charset="0"/>
              <a:buAutoNum type="alphaLcPeriod"/>
            </a:pPr>
            <a:r>
              <a:rPr lang="en-US" altLang="en-US" sz="1800" smtClean="0">
                <a:solidFill>
                  <a:schemeClr val="tx1"/>
                </a:solidFill>
              </a:rPr>
              <a:t>Explain the impact of water on life processes (i.e., osmosis, diffusion).</a:t>
            </a:r>
            <a:br>
              <a:rPr lang="en-US" altLang="en-US" sz="1800" smtClean="0">
                <a:solidFill>
                  <a:schemeClr val="tx1"/>
                </a:solidFill>
              </a:rPr>
            </a:br>
            <a:endParaRPr lang="en-US" altLang="en-US" sz="1800" smtClean="0">
              <a:solidFill>
                <a:schemeClr val="tx1"/>
              </a:solidFill>
            </a:endParaRPr>
          </a:p>
          <a:p>
            <a:pPr marL="190500" indent="-190500" algn="l">
              <a:lnSpc>
                <a:spcPct val="80000"/>
              </a:lnSpc>
              <a:buFont typeface="Arial" panose="020B0604020202020204" pitchFamily="34" charset="0"/>
              <a:buAutoNum type="alphaLcPeriod"/>
            </a:pPr>
            <a:endParaRPr lang="en-US" altLang="en-US" sz="1800" smtClean="0">
              <a:solidFill>
                <a:schemeClr val="tx1"/>
              </a:solidFill>
            </a:endParaRPr>
          </a:p>
          <a:p>
            <a:pPr marL="190500" indent="-190500" algn="l">
              <a:lnSpc>
                <a:spcPct val="80000"/>
              </a:lnSpc>
            </a:pPr>
            <a:r>
              <a:rPr lang="en-US" altLang="en-US" sz="1800" i="1" smtClean="0">
                <a:solidFill>
                  <a:schemeClr val="tx1"/>
                </a:solidFill>
              </a:rPr>
              <a:t>SB3. Students will derive the relationship between single-celled and multi-celled organisms and the increasing complexity of systems. </a:t>
            </a:r>
          </a:p>
          <a:p>
            <a:pPr marL="190500" indent="-190500" algn="l">
              <a:lnSpc>
                <a:spcPct val="80000"/>
              </a:lnSpc>
            </a:pPr>
            <a:r>
              <a:rPr lang="en-US" altLang="en-US" sz="1800" smtClean="0">
                <a:solidFill>
                  <a:schemeClr val="tx1"/>
                </a:solidFill>
              </a:rPr>
              <a:t> </a:t>
            </a:r>
            <a:br>
              <a:rPr lang="en-US" altLang="en-US" sz="1800" smtClean="0">
                <a:solidFill>
                  <a:schemeClr val="tx1"/>
                </a:solidFill>
              </a:rPr>
            </a:br>
            <a:r>
              <a:rPr lang="en-US" altLang="en-US" sz="1800" smtClean="0">
                <a:solidFill>
                  <a:schemeClr val="tx1"/>
                </a:solidFill>
              </a:rPr>
              <a:t>a. Explain the cycling of energy through the processes of photosynthesis and respiration.</a:t>
            </a:r>
            <a:br>
              <a:rPr lang="en-US" altLang="en-US" sz="1800" smtClean="0">
                <a:solidFill>
                  <a:schemeClr val="tx1"/>
                </a:solidFill>
              </a:rPr>
            </a:br>
            <a:endParaRPr lang="en-US" altLang="en-US" sz="1800" smtClean="0">
              <a:solidFill>
                <a:schemeClr val="tx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5" descr="eq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838200"/>
            <a:ext cx="7467600" cy="466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66"/>
        </a:solidFill>
        <a:effectLst/>
      </p:bgPr>
    </p:bg>
    <p:spTree>
      <p:nvGrpSpPr>
        <p:cNvPr id="1" name=""/>
        <p:cNvGrpSpPr/>
        <p:nvPr/>
      </p:nvGrpSpPr>
      <p:grpSpPr>
        <a:xfrm>
          <a:off x="0" y="0"/>
          <a:ext cx="0" cy="0"/>
          <a:chOff x="0" y="0"/>
          <a:chExt cx="0" cy="0"/>
        </a:xfrm>
      </p:grpSpPr>
      <p:sp>
        <p:nvSpPr>
          <p:cNvPr id="52226" name="Title 4"/>
          <p:cNvSpPr>
            <a:spLocks noGrp="1"/>
          </p:cNvSpPr>
          <p:nvPr>
            <p:ph type="ctrTitle"/>
          </p:nvPr>
        </p:nvSpPr>
        <p:spPr>
          <a:xfrm>
            <a:off x="533400" y="228600"/>
            <a:ext cx="7772400" cy="990600"/>
          </a:xfrm>
        </p:spPr>
        <p:txBody>
          <a:bodyPr/>
          <a:lstStyle/>
          <a:p>
            <a:pPr eaLnBrk="1" hangingPunct="1"/>
            <a:r>
              <a:rPr lang="en-US" altLang="en-US" smtClean="0">
                <a:latin typeface="Arial Black" panose="020B0A04020102020204" pitchFamily="34" charset="0"/>
              </a:rPr>
              <a:t>GENETICS</a:t>
            </a:r>
          </a:p>
        </p:txBody>
      </p:sp>
      <p:sp>
        <p:nvSpPr>
          <p:cNvPr id="52227" name="Subtitle 5"/>
          <p:cNvSpPr>
            <a:spLocks noGrp="1"/>
          </p:cNvSpPr>
          <p:nvPr>
            <p:ph type="subTitle" idx="1"/>
          </p:nvPr>
        </p:nvSpPr>
        <p:spPr>
          <a:xfrm>
            <a:off x="533400" y="1371600"/>
            <a:ext cx="8610600" cy="3810000"/>
          </a:xfrm>
        </p:spPr>
        <p:txBody>
          <a:bodyPr/>
          <a:lstStyle/>
          <a:p>
            <a:pPr marL="609600" indent="-609600" algn="l">
              <a:lnSpc>
                <a:spcPct val="80000"/>
              </a:lnSpc>
            </a:pPr>
            <a:r>
              <a:rPr lang="en-US" altLang="en-US" sz="1800" b="1" u="sng" smtClean="0">
                <a:solidFill>
                  <a:schemeClr val="tx1"/>
                </a:solidFill>
              </a:rPr>
              <a:t>Georgia Performance Standards (GPS)</a:t>
            </a:r>
          </a:p>
          <a:p>
            <a:pPr marL="609600" indent="-609600" algn="l">
              <a:lnSpc>
                <a:spcPct val="80000"/>
              </a:lnSpc>
            </a:pPr>
            <a:endParaRPr lang="en-US" altLang="en-US" sz="1800" b="1" u="sng" smtClean="0">
              <a:solidFill>
                <a:schemeClr val="tx1"/>
              </a:solidFill>
            </a:endParaRPr>
          </a:p>
          <a:p>
            <a:pPr marL="609600" indent="-609600" algn="l">
              <a:lnSpc>
                <a:spcPct val="80000"/>
              </a:lnSpc>
            </a:pPr>
            <a:r>
              <a:rPr lang="en-US" altLang="en-US" sz="1800" i="1" smtClean="0">
                <a:solidFill>
                  <a:schemeClr val="tx1"/>
                </a:solidFill>
              </a:rPr>
              <a:t>SB2. Students will analyze how biological traits are passed on to successive generations. </a:t>
            </a:r>
          </a:p>
          <a:p>
            <a:pPr marL="609600" indent="-609600" algn="l">
              <a:lnSpc>
                <a:spcPct val="80000"/>
              </a:lnSpc>
            </a:pPr>
            <a:endParaRPr lang="en-US" altLang="en-US" sz="1800" i="1" smtClean="0">
              <a:solidFill>
                <a:schemeClr val="tx1"/>
              </a:solidFill>
            </a:endParaRPr>
          </a:p>
          <a:p>
            <a:pPr marL="609600" indent="-609600" algn="l">
              <a:lnSpc>
                <a:spcPct val="80000"/>
              </a:lnSpc>
              <a:buFont typeface="Arial" panose="020B0604020202020204" pitchFamily="34" charset="0"/>
              <a:buAutoNum type="alphaLcPeriod"/>
            </a:pPr>
            <a:r>
              <a:rPr lang="en-US" altLang="en-US" sz="1800" smtClean="0">
                <a:solidFill>
                  <a:schemeClr val="tx1"/>
                </a:solidFill>
              </a:rPr>
              <a:t>Distinguish between DNA and RNA</a:t>
            </a:r>
          </a:p>
          <a:p>
            <a:pPr marL="609600" indent="-609600" algn="l">
              <a:lnSpc>
                <a:spcPct val="80000"/>
              </a:lnSpc>
              <a:buFont typeface="Arial" panose="020B0604020202020204" pitchFamily="34" charset="0"/>
              <a:buAutoNum type="alphaLcPeriod"/>
            </a:pPr>
            <a:r>
              <a:rPr lang="en-US" altLang="en-US" sz="1800" smtClean="0">
                <a:solidFill>
                  <a:schemeClr val="tx1"/>
                </a:solidFill>
              </a:rPr>
              <a:t>Explain the role of DNA in storing and transmitting cellular information.</a:t>
            </a:r>
          </a:p>
          <a:p>
            <a:pPr marL="609600" indent="-609600" algn="l">
              <a:lnSpc>
                <a:spcPct val="80000"/>
              </a:lnSpc>
              <a:buFont typeface="Arial" panose="020B0604020202020204" pitchFamily="34" charset="0"/>
              <a:buAutoNum type="alphaLcPeriod"/>
            </a:pPr>
            <a:r>
              <a:rPr lang="en-US" altLang="en-US" sz="1800" smtClean="0">
                <a:solidFill>
                  <a:schemeClr val="tx1"/>
                </a:solidFill>
              </a:rPr>
              <a:t>Using Mendel</a:t>
            </a:r>
            <a:r>
              <a:rPr lang="ja-JP" altLang="en-US" sz="1800" smtClean="0">
                <a:solidFill>
                  <a:schemeClr val="tx1"/>
                </a:solidFill>
              </a:rPr>
              <a:t>’</a:t>
            </a:r>
            <a:r>
              <a:rPr lang="en-US" altLang="ja-JP" sz="1800" smtClean="0">
                <a:solidFill>
                  <a:schemeClr val="tx1"/>
                </a:solidFill>
              </a:rPr>
              <a:t>s laws, explain the role of meiosis in reproductive variability.</a:t>
            </a:r>
          </a:p>
          <a:p>
            <a:pPr marL="609600" indent="-609600" algn="l">
              <a:lnSpc>
                <a:spcPct val="80000"/>
              </a:lnSpc>
              <a:buFont typeface="Arial" panose="020B0604020202020204" pitchFamily="34" charset="0"/>
              <a:buAutoNum type="alphaLcPeriod"/>
            </a:pPr>
            <a:r>
              <a:rPr lang="en-US" altLang="en-US" sz="1800" smtClean="0">
                <a:solidFill>
                  <a:schemeClr val="tx1"/>
                </a:solidFill>
              </a:rPr>
              <a:t>Describe the relationships between changes in DNA and potential appearance of new traits including </a:t>
            </a:r>
          </a:p>
          <a:p>
            <a:pPr marL="609600" indent="-609600" algn="l">
              <a:lnSpc>
                <a:spcPct val="80000"/>
              </a:lnSpc>
            </a:pPr>
            <a:r>
              <a:rPr lang="en-US" altLang="en-US" sz="1800" smtClean="0">
                <a:solidFill>
                  <a:schemeClr val="tx1"/>
                </a:solidFill>
              </a:rPr>
              <a:t>		Alterations during replication. </a:t>
            </a:r>
          </a:p>
          <a:p>
            <a:pPr marL="990600" lvl="1" indent="-533400" algn="l">
              <a:lnSpc>
                <a:spcPct val="80000"/>
              </a:lnSpc>
            </a:pPr>
            <a:r>
              <a:rPr lang="en-US" altLang="en-US" sz="1800" smtClean="0">
                <a:solidFill>
                  <a:schemeClr val="tx1"/>
                </a:solidFill>
              </a:rPr>
              <a:t>		Insertions </a:t>
            </a:r>
          </a:p>
          <a:p>
            <a:pPr marL="990600" lvl="1" indent="-533400" algn="l">
              <a:lnSpc>
                <a:spcPct val="80000"/>
              </a:lnSpc>
            </a:pPr>
            <a:r>
              <a:rPr lang="en-US" altLang="en-US" sz="1800" smtClean="0">
                <a:solidFill>
                  <a:schemeClr val="tx1"/>
                </a:solidFill>
              </a:rPr>
              <a:t>		Deletions </a:t>
            </a:r>
          </a:p>
          <a:p>
            <a:pPr marL="990600" lvl="1" indent="-533400" algn="l">
              <a:lnSpc>
                <a:spcPct val="80000"/>
              </a:lnSpc>
            </a:pPr>
            <a:r>
              <a:rPr lang="en-US" altLang="en-US" sz="1800" smtClean="0">
                <a:solidFill>
                  <a:schemeClr val="tx1"/>
                </a:solidFill>
              </a:rPr>
              <a:t>		Substitutions</a:t>
            </a:r>
          </a:p>
          <a:p>
            <a:pPr marL="609600" indent="-609600" algn="l">
              <a:lnSpc>
                <a:spcPct val="80000"/>
              </a:lnSpc>
            </a:pPr>
            <a:r>
              <a:rPr lang="en-US" altLang="en-US" sz="1800" smtClean="0">
                <a:solidFill>
                  <a:schemeClr val="tx1"/>
                </a:solidFill>
              </a:rPr>
              <a:t>		Mutagenic factors that can alter DNA. </a:t>
            </a:r>
          </a:p>
          <a:p>
            <a:pPr marL="990600" lvl="1" indent="-533400" algn="l">
              <a:lnSpc>
                <a:spcPct val="80000"/>
              </a:lnSpc>
            </a:pPr>
            <a:r>
              <a:rPr lang="en-US" altLang="en-US" sz="1800" smtClean="0">
                <a:solidFill>
                  <a:schemeClr val="tx1"/>
                </a:solidFill>
              </a:rPr>
              <a:t>		High energy radiation (x-rays and ultraviolet) </a:t>
            </a:r>
          </a:p>
          <a:p>
            <a:pPr marL="990600" lvl="1" indent="-533400" algn="l">
              <a:lnSpc>
                <a:spcPct val="80000"/>
              </a:lnSpc>
            </a:pPr>
            <a:r>
              <a:rPr lang="en-US" altLang="en-US" sz="1800" smtClean="0">
                <a:solidFill>
                  <a:schemeClr val="tx1"/>
                </a:solidFill>
              </a:rPr>
              <a:t>		Chemical</a:t>
            </a:r>
          </a:p>
          <a:p>
            <a:pPr marL="609600" indent="-609600" algn="l">
              <a:lnSpc>
                <a:spcPct val="80000"/>
              </a:lnSpc>
              <a:buFont typeface="Arial" panose="020B0604020202020204" pitchFamily="34" charset="0"/>
              <a:buAutoNum type="alphaLcPeriod" startAt="5"/>
            </a:pPr>
            <a:r>
              <a:rPr lang="en-US" altLang="en-US" sz="1800" smtClean="0">
                <a:solidFill>
                  <a:schemeClr val="tx1"/>
                </a:solidFill>
              </a:rPr>
              <a:t>Compare the advantages of sexual reproduction and asexual reproduction in different situations.</a:t>
            </a:r>
          </a:p>
          <a:p>
            <a:pPr marL="609600" indent="-609600" algn="l">
              <a:lnSpc>
                <a:spcPct val="80000"/>
              </a:lnSpc>
              <a:buFont typeface="Arial" panose="020B0604020202020204" pitchFamily="34" charset="0"/>
              <a:buAutoNum type="alphaLcPeriod" startAt="5"/>
            </a:pPr>
            <a:r>
              <a:rPr lang="en-US" altLang="en-US" sz="1800" smtClean="0">
                <a:solidFill>
                  <a:schemeClr val="tx1"/>
                </a:solidFill>
              </a:rPr>
              <a:t>Examine the use of DNA technology in forensics, medicine, and agriculture</a:t>
            </a:r>
          </a:p>
          <a:p>
            <a:pPr marL="609600" indent="-609600" eaLnBrk="1" hangingPunct="1">
              <a:lnSpc>
                <a:spcPct val="80000"/>
              </a:lnSpc>
            </a:pPr>
            <a:endParaRPr lang="en-US" altLang="en-US" sz="1800" smtClean="0">
              <a:solidFill>
                <a:srgbClr val="898989"/>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pPr eaLnBrk="1" hangingPunct="1"/>
            <a:r>
              <a:rPr lang="en-US" altLang="en-US" smtClean="0"/>
              <a:t>DNA vs. RNA</a:t>
            </a:r>
          </a:p>
        </p:txBody>
      </p:sp>
      <p:sp>
        <p:nvSpPr>
          <p:cNvPr id="3" name="Content Placeholder 2">
            <a:extLst>
              <a:ext uri="{FF2B5EF4-FFF2-40B4-BE49-F238E27FC236}">
                <a16:creationId xmlns="" xmlns:a16="http://schemas.microsoft.com/office/drawing/2014/main" id="{7E987735-B2B8-431A-8C2B-68360CCAAC37}"/>
              </a:ext>
            </a:extLst>
          </p:cNvPr>
          <p:cNvSpPr>
            <a:spLocks noGrp="1"/>
          </p:cNvSpPr>
          <p:nvPr>
            <p:ph sz="half" idx="1"/>
          </p:nvPr>
        </p:nvSpPr>
        <p:spPr>
          <a:xfrm>
            <a:off x="457200" y="1143000"/>
            <a:ext cx="4038600" cy="4525963"/>
          </a:xfrm>
        </p:spPr>
        <p:txBody>
          <a:bodyPr rtlCol="0">
            <a:normAutofit fontScale="85000" lnSpcReduction="10000"/>
          </a:bodyPr>
          <a:lstStyle/>
          <a:p>
            <a:pPr eaLnBrk="1" fontAlgn="auto" hangingPunct="1">
              <a:spcAft>
                <a:spcPts val="0"/>
              </a:spcAft>
              <a:defRPr/>
            </a:pPr>
            <a:r>
              <a:rPr lang="en-US" dirty="0">
                <a:ea typeface="+mn-ea"/>
              </a:rPr>
              <a:t>Deoxyribonucleic acid</a:t>
            </a:r>
          </a:p>
          <a:p>
            <a:pPr eaLnBrk="1" fontAlgn="auto" hangingPunct="1">
              <a:spcAft>
                <a:spcPts val="0"/>
              </a:spcAft>
              <a:defRPr/>
            </a:pPr>
            <a:r>
              <a:rPr lang="en-US" dirty="0">
                <a:ea typeface="+mn-ea"/>
              </a:rPr>
              <a:t>Double helix</a:t>
            </a:r>
          </a:p>
          <a:p>
            <a:pPr eaLnBrk="1" fontAlgn="auto" hangingPunct="1">
              <a:spcAft>
                <a:spcPts val="0"/>
              </a:spcAft>
              <a:defRPr/>
            </a:pPr>
            <a:r>
              <a:rPr lang="en-US" dirty="0">
                <a:ea typeface="+mn-ea"/>
              </a:rPr>
              <a:t>Original, complete instructions stay in nucleus</a:t>
            </a:r>
          </a:p>
          <a:p>
            <a:pPr eaLnBrk="1" fontAlgn="auto" hangingPunct="1">
              <a:spcAft>
                <a:spcPts val="0"/>
              </a:spcAft>
              <a:defRPr/>
            </a:pPr>
            <a:r>
              <a:rPr lang="en-US" dirty="0">
                <a:ea typeface="+mn-ea"/>
              </a:rPr>
              <a:t>Made up of Nucleotides</a:t>
            </a:r>
          </a:p>
          <a:p>
            <a:pPr eaLnBrk="1" fontAlgn="auto" hangingPunct="1">
              <a:spcAft>
                <a:spcPts val="0"/>
              </a:spcAft>
              <a:defRPr/>
            </a:pPr>
            <a:r>
              <a:rPr lang="en-US" dirty="0">
                <a:ea typeface="+mn-ea"/>
              </a:rPr>
              <a:t>Nucleotides made up of</a:t>
            </a:r>
          </a:p>
          <a:p>
            <a:pPr lvl="1" eaLnBrk="1" fontAlgn="auto" hangingPunct="1">
              <a:spcAft>
                <a:spcPts val="0"/>
              </a:spcAft>
              <a:defRPr/>
            </a:pPr>
            <a:r>
              <a:rPr lang="en-US" dirty="0" err="1">
                <a:ea typeface="+mn-ea"/>
              </a:rPr>
              <a:t>Deoxyribose</a:t>
            </a:r>
            <a:r>
              <a:rPr lang="en-US" dirty="0">
                <a:ea typeface="+mn-ea"/>
              </a:rPr>
              <a:t> sugar</a:t>
            </a:r>
          </a:p>
          <a:p>
            <a:pPr lvl="1" eaLnBrk="1" fontAlgn="auto" hangingPunct="1">
              <a:spcAft>
                <a:spcPts val="0"/>
              </a:spcAft>
              <a:defRPr/>
            </a:pPr>
            <a:r>
              <a:rPr lang="en-US" dirty="0">
                <a:ea typeface="+mn-ea"/>
              </a:rPr>
              <a:t>Phosphates</a:t>
            </a:r>
          </a:p>
          <a:p>
            <a:pPr lvl="1" eaLnBrk="1" fontAlgn="auto" hangingPunct="1">
              <a:spcAft>
                <a:spcPts val="0"/>
              </a:spcAft>
              <a:defRPr/>
            </a:pPr>
            <a:r>
              <a:rPr lang="en-US" dirty="0">
                <a:ea typeface="+mn-ea"/>
              </a:rPr>
              <a:t>Nitrogen bases</a:t>
            </a:r>
          </a:p>
          <a:p>
            <a:pPr lvl="2" eaLnBrk="1" fontAlgn="auto" hangingPunct="1">
              <a:spcAft>
                <a:spcPts val="0"/>
              </a:spcAft>
              <a:defRPr/>
            </a:pPr>
            <a:r>
              <a:rPr lang="en-US" dirty="0">
                <a:ea typeface="+mn-ea"/>
              </a:rPr>
              <a:t>Cytosine</a:t>
            </a:r>
          </a:p>
          <a:p>
            <a:pPr lvl="2" eaLnBrk="1" fontAlgn="auto" hangingPunct="1">
              <a:spcAft>
                <a:spcPts val="0"/>
              </a:spcAft>
              <a:defRPr/>
            </a:pPr>
            <a:r>
              <a:rPr lang="en-US" dirty="0">
                <a:ea typeface="+mn-ea"/>
              </a:rPr>
              <a:t>Guanine</a:t>
            </a:r>
          </a:p>
          <a:p>
            <a:pPr lvl="2" eaLnBrk="1" fontAlgn="auto" hangingPunct="1">
              <a:spcAft>
                <a:spcPts val="0"/>
              </a:spcAft>
              <a:defRPr/>
            </a:pPr>
            <a:r>
              <a:rPr lang="en-US" dirty="0">
                <a:ea typeface="+mn-ea"/>
              </a:rPr>
              <a:t>Adenine</a:t>
            </a:r>
          </a:p>
          <a:p>
            <a:pPr lvl="2" eaLnBrk="1" fontAlgn="auto" hangingPunct="1">
              <a:spcAft>
                <a:spcPts val="0"/>
              </a:spcAft>
              <a:defRPr/>
            </a:pPr>
            <a:r>
              <a:rPr lang="en-US" dirty="0">
                <a:ea typeface="+mn-ea"/>
              </a:rPr>
              <a:t>Thymine</a:t>
            </a:r>
          </a:p>
          <a:p>
            <a:pPr lvl="2" eaLnBrk="1" fontAlgn="auto" hangingPunct="1">
              <a:spcAft>
                <a:spcPts val="0"/>
              </a:spcAft>
              <a:buFont typeface="Arial" panose="020B0604020202020204" pitchFamily="34" charset="0"/>
              <a:buNone/>
              <a:defRPr/>
            </a:pPr>
            <a:endParaRPr lang="en-US" dirty="0">
              <a:ea typeface="+mn-ea"/>
            </a:endParaRPr>
          </a:p>
          <a:p>
            <a:pPr eaLnBrk="1" fontAlgn="auto" hangingPunct="1">
              <a:spcAft>
                <a:spcPts val="0"/>
              </a:spcAft>
              <a:defRPr/>
            </a:pPr>
            <a:endParaRPr lang="en-US" dirty="0">
              <a:ea typeface="+mn-ea"/>
            </a:endParaRPr>
          </a:p>
        </p:txBody>
      </p:sp>
      <p:sp>
        <p:nvSpPr>
          <p:cNvPr id="53252" name="Content Placeholder 3"/>
          <p:cNvSpPr>
            <a:spLocks noGrp="1"/>
          </p:cNvSpPr>
          <p:nvPr>
            <p:ph sz="half" idx="2"/>
          </p:nvPr>
        </p:nvSpPr>
        <p:spPr>
          <a:xfrm>
            <a:off x="4648200" y="1219200"/>
            <a:ext cx="4038600" cy="4525963"/>
          </a:xfrm>
        </p:spPr>
        <p:txBody>
          <a:bodyPr/>
          <a:lstStyle/>
          <a:p>
            <a:pPr eaLnBrk="1" hangingPunct="1">
              <a:lnSpc>
                <a:spcPct val="90000"/>
              </a:lnSpc>
            </a:pPr>
            <a:r>
              <a:rPr lang="en-US" altLang="en-US" sz="2400" smtClean="0"/>
              <a:t>Ribonucleic acid</a:t>
            </a:r>
          </a:p>
          <a:p>
            <a:pPr eaLnBrk="1" hangingPunct="1">
              <a:lnSpc>
                <a:spcPct val="90000"/>
              </a:lnSpc>
            </a:pPr>
            <a:r>
              <a:rPr lang="en-US" altLang="en-US" sz="2400" smtClean="0"/>
              <a:t>Single strand</a:t>
            </a:r>
          </a:p>
          <a:p>
            <a:pPr eaLnBrk="1" hangingPunct="1">
              <a:lnSpc>
                <a:spcPct val="90000"/>
              </a:lnSpc>
            </a:pPr>
            <a:r>
              <a:rPr lang="en-US" altLang="en-US" sz="2400" smtClean="0"/>
              <a:t>Copy of instructions that can leave nucleus</a:t>
            </a:r>
          </a:p>
          <a:p>
            <a:pPr eaLnBrk="1" hangingPunct="1">
              <a:lnSpc>
                <a:spcPct val="90000"/>
              </a:lnSpc>
            </a:pPr>
            <a:r>
              <a:rPr lang="en-US" altLang="en-US" sz="2400" smtClean="0"/>
              <a:t>Made up of Nucleotides</a:t>
            </a:r>
          </a:p>
          <a:p>
            <a:pPr eaLnBrk="1" hangingPunct="1">
              <a:lnSpc>
                <a:spcPct val="90000"/>
              </a:lnSpc>
            </a:pPr>
            <a:r>
              <a:rPr lang="en-US" altLang="en-US" sz="2400" smtClean="0"/>
              <a:t>Nucleotides made up of</a:t>
            </a:r>
          </a:p>
          <a:p>
            <a:pPr lvl="1" eaLnBrk="1" hangingPunct="1">
              <a:lnSpc>
                <a:spcPct val="90000"/>
              </a:lnSpc>
            </a:pPr>
            <a:r>
              <a:rPr lang="en-US" altLang="en-US" sz="2000" smtClean="0"/>
              <a:t>Ribose sugar</a:t>
            </a:r>
          </a:p>
          <a:p>
            <a:pPr lvl="1" eaLnBrk="1" hangingPunct="1">
              <a:lnSpc>
                <a:spcPct val="90000"/>
              </a:lnSpc>
            </a:pPr>
            <a:r>
              <a:rPr lang="en-US" altLang="en-US" sz="2000" smtClean="0"/>
              <a:t>Phosphates</a:t>
            </a:r>
          </a:p>
          <a:p>
            <a:pPr lvl="1" eaLnBrk="1" hangingPunct="1">
              <a:lnSpc>
                <a:spcPct val="90000"/>
              </a:lnSpc>
            </a:pPr>
            <a:r>
              <a:rPr lang="en-US" altLang="en-US" sz="2000" smtClean="0"/>
              <a:t>Nitrogen bases</a:t>
            </a:r>
          </a:p>
          <a:p>
            <a:pPr lvl="2" eaLnBrk="1" hangingPunct="1">
              <a:lnSpc>
                <a:spcPct val="90000"/>
              </a:lnSpc>
            </a:pPr>
            <a:r>
              <a:rPr lang="en-US" altLang="en-US" sz="1700" smtClean="0"/>
              <a:t>Cytosine</a:t>
            </a:r>
          </a:p>
          <a:p>
            <a:pPr lvl="2" eaLnBrk="1" hangingPunct="1">
              <a:lnSpc>
                <a:spcPct val="90000"/>
              </a:lnSpc>
            </a:pPr>
            <a:r>
              <a:rPr lang="en-US" altLang="en-US" sz="1700" smtClean="0"/>
              <a:t>Guanine</a:t>
            </a:r>
          </a:p>
          <a:p>
            <a:pPr lvl="2" eaLnBrk="1" hangingPunct="1">
              <a:lnSpc>
                <a:spcPct val="90000"/>
              </a:lnSpc>
            </a:pPr>
            <a:r>
              <a:rPr lang="en-US" altLang="en-US" sz="1700" smtClean="0"/>
              <a:t>Adenine</a:t>
            </a:r>
          </a:p>
          <a:p>
            <a:pPr lvl="2" eaLnBrk="1" hangingPunct="1">
              <a:lnSpc>
                <a:spcPct val="90000"/>
              </a:lnSpc>
            </a:pPr>
            <a:r>
              <a:rPr lang="en-US" altLang="en-US" sz="1700" smtClean="0"/>
              <a:t>Uracil</a:t>
            </a:r>
          </a:p>
          <a:p>
            <a:pPr lvl="2" eaLnBrk="1" hangingPunct="1">
              <a:lnSpc>
                <a:spcPct val="90000"/>
              </a:lnSpc>
              <a:buFont typeface="Arial" panose="020B0604020202020204" pitchFamily="34" charset="0"/>
              <a:buNone/>
            </a:pPr>
            <a:endParaRPr lang="en-US" altLang="en-US" sz="1700" smtClean="0"/>
          </a:p>
        </p:txBody>
      </p:sp>
      <p:sp>
        <p:nvSpPr>
          <p:cNvPr id="53253" name="Text Box 6"/>
          <p:cNvSpPr txBox="1">
            <a:spLocks noChangeArrowheads="1"/>
          </p:cNvSpPr>
          <p:nvPr/>
        </p:nvSpPr>
        <p:spPr bwMode="auto">
          <a:xfrm>
            <a:off x="0" y="5638800"/>
            <a:ext cx="9144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50000"/>
              </a:spcBef>
              <a:buFontTx/>
              <a:buNone/>
            </a:pPr>
            <a:r>
              <a:rPr lang="en-US" altLang="en-US" sz="1800">
                <a:latin typeface="Arial" panose="020B0604020202020204" pitchFamily="34" charset="0"/>
              </a:rPr>
              <a:t>RNA uses uracil, instead of thymine, when it is transcribed from DNA.  This uracil molecule signifies that it is RNA trying to leave the nucleus with DNA’s ‘message’ (as mRNA) and not DNA.</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http://images1.clinicaltools.com/images/gene/dna_versus_rna_reversed_lar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9525"/>
            <a:ext cx="6019800" cy="684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pPr eaLnBrk="1" hangingPunct="1"/>
            <a:r>
              <a:rPr lang="en-US" altLang="en-US" smtClean="0"/>
              <a:t>Protein synthesis</a:t>
            </a:r>
          </a:p>
        </p:txBody>
      </p:sp>
      <p:sp>
        <p:nvSpPr>
          <p:cNvPr id="3" name="Content Placeholder 2">
            <a:extLst>
              <a:ext uri="{FF2B5EF4-FFF2-40B4-BE49-F238E27FC236}">
                <a16:creationId xmlns="" xmlns:a16="http://schemas.microsoft.com/office/drawing/2014/main" id="{1DD0C775-B187-4FBC-AFB6-066FCE558383}"/>
              </a:ext>
            </a:extLst>
          </p:cNvPr>
          <p:cNvSpPr>
            <a:spLocks noGrp="1"/>
          </p:cNvSpPr>
          <p:nvPr>
            <p:ph sz="half" idx="1"/>
          </p:nvPr>
        </p:nvSpPr>
        <p:spPr/>
        <p:txBody>
          <a:bodyPr rtlCol="0">
            <a:normAutofit fontScale="55000" lnSpcReduction="20000"/>
          </a:bodyPr>
          <a:lstStyle/>
          <a:p>
            <a:pPr eaLnBrk="1" fontAlgn="auto" hangingPunct="1">
              <a:spcAft>
                <a:spcPts val="0"/>
              </a:spcAft>
              <a:buFont typeface="Arial" panose="020B0604020202020204" pitchFamily="34" charset="0"/>
              <a:buNone/>
              <a:defRPr/>
            </a:pPr>
            <a:r>
              <a:rPr lang="en-US" b="1" dirty="0">
                <a:ea typeface="+mn-ea"/>
              </a:rPr>
              <a:t>Transcription</a:t>
            </a:r>
          </a:p>
          <a:p>
            <a:pPr eaLnBrk="1" fontAlgn="auto" hangingPunct="1">
              <a:spcAft>
                <a:spcPts val="0"/>
              </a:spcAft>
              <a:defRPr/>
            </a:pPr>
            <a:r>
              <a:rPr lang="en-US" dirty="0">
                <a:ea typeface="+mn-ea"/>
              </a:rPr>
              <a:t>mRNA makes a copy of segment of DNA</a:t>
            </a:r>
          </a:p>
          <a:p>
            <a:pPr eaLnBrk="1" fontAlgn="auto" hangingPunct="1">
              <a:spcAft>
                <a:spcPts val="0"/>
              </a:spcAft>
              <a:defRPr/>
            </a:pPr>
            <a:r>
              <a:rPr lang="en-US" dirty="0">
                <a:ea typeface="+mn-ea"/>
              </a:rPr>
              <a:t>mRNA leaves nucleus and ‘attaches’ to ribosome.</a:t>
            </a:r>
          </a:p>
          <a:p>
            <a:pPr eaLnBrk="1" fontAlgn="auto" hangingPunct="1">
              <a:spcAft>
                <a:spcPts val="0"/>
              </a:spcAft>
              <a:buFont typeface="Arial" panose="020B0604020202020204" pitchFamily="34" charset="0"/>
              <a:buNone/>
              <a:defRPr/>
            </a:pPr>
            <a:r>
              <a:rPr lang="en-US" b="1" dirty="0">
                <a:ea typeface="+mn-ea"/>
              </a:rPr>
              <a:t>Translation</a:t>
            </a:r>
          </a:p>
          <a:p>
            <a:pPr eaLnBrk="1" fontAlgn="auto" hangingPunct="1">
              <a:spcAft>
                <a:spcPts val="0"/>
              </a:spcAft>
              <a:defRPr/>
            </a:pPr>
            <a:r>
              <a:rPr lang="en-US" dirty="0">
                <a:ea typeface="+mn-ea"/>
              </a:rPr>
              <a:t>Ribosome reads mRNA code (in triplets) and “calls for” matching amino acids. </a:t>
            </a:r>
          </a:p>
          <a:p>
            <a:pPr eaLnBrk="1" fontAlgn="auto" hangingPunct="1">
              <a:spcAft>
                <a:spcPts val="0"/>
              </a:spcAft>
              <a:defRPr/>
            </a:pPr>
            <a:r>
              <a:rPr lang="en-US" dirty="0" err="1">
                <a:ea typeface="+mn-ea"/>
              </a:rPr>
              <a:t>tRNA</a:t>
            </a:r>
            <a:r>
              <a:rPr lang="en-US" dirty="0">
                <a:ea typeface="+mn-ea"/>
              </a:rPr>
              <a:t> “understands the call” and brings the correct </a:t>
            </a:r>
            <a:r>
              <a:rPr lang="en-US" dirty="0" err="1">
                <a:ea typeface="+mn-ea"/>
              </a:rPr>
              <a:t>aa</a:t>
            </a:r>
            <a:r>
              <a:rPr lang="en-US" dirty="0">
                <a:ea typeface="+mn-ea"/>
              </a:rPr>
              <a:t> from cytoplasm to ribosome</a:t>
            </a:r>
          </a:p>
          <a:p>
            <a:pPr eaLnBrk="1" fontAlgn="auto" hangingPunct="1">
              <a:spcAft>
                <a:spcPts val="0"/>
              </a:spcAft>
              <a:defRPr/>
            </a:pPr>
            <a:r>
              <a:rPr lang="en-US" dirty="0">
                <a:ea typeface="+mn-ea"/>
              </a:rPr>
              <a:t>Amino acids link (bond) together to form polypeptide chain</a:t>
            </a:r>
          </a:p>
          <a:p>
            <a:pPr eaLnBrk="1" fontAlgn="auto" hangingPunct="1">
              <a:spcAft>
                <a:spcPts val="0"/>
              </a:spcAft>
              <a:defRPr/>
            </a:pPr>
            <a:r>
              <a:rPr lang="en-US" dirty="0">
                <a:ea typeface="+mn-ea"/>
              </a:rPr>
              <a:t>Polypeptide chains bond to become protein.  The </a:t>
            </a:r>
            <a:r>
              <a:rPr lang="en-US" dirty="0" err="1">
                <a:ea typeface="+mn-ea"/>
              </a:rPr>
              <a:t>golgi</a:t>
            </a:r>
            <a:r>
              <a:rPr lang="en-US" dirty="0">
                <a:ea typeface="+mn-ea"/>
              </a:rPr>
              <a:t> bodies then process and package the protein in vesicles, which may stay and ‘do work’ in the cell, or be shipped out (exocytosis) to other cells.  </a:t>
            </a:r>
          </a:p>
        </p:txBody>
      </p:sp>
      <p:sp>
        <p:nvSpPr>
          <p:cNvPr id="55300" name="TextBox 5"/>
          <p:cNvSpPr txBox="1">
            <a:spLocks noChangeArrowheads="1"/>
          </p:cNvSpPr>
          <p:nvPr/>
        </p:nvSpPr>
        <p:spPr bwMode="auto">
          <a:xfrm>
            <a:off x="4724400" y="6172200"/>
            <a:ext cx="3962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1800">
                <a:hlinkClick r:id="rId2"/>
              </a:rPr>
              <a:t>Protein Synthesis Animation/Tutorial</a:t>
            </a:r>
            <a:endParaRPr lang="en-US" altLang="en-US" sz="1800"/>
          </a:p>
        </p:txBody>
      </p:sp>
      <p:pic>
        <p:nvPicPr>
          <p:cNvPr id="55301" name="Picture 4" descr="http://www.le.ac.uk/ge/genie/vgec/images/cellproces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600200"/>
            <a:ext cx="3609975" cy="409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http://www.nicksnowden.net/images/protein%20synthesis%20transla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381000"/>
            <a:ext cx="6286500" cy="623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3" name="TextBox 5"/>
          <p:cNvSpPr txBox="1">
            <a:spLocks noChangeArrowheads="1"/>
          </p:cNvSpPr>
          <p:nvPr/>
        </p:nvSpPr>
        <p:spPr bwMode="auto">
          <a:xfrm>
            <a:off x="228600" y="1828800"/>
            <a:ext cx="1828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1800"/>
              <a:t>PROTEIN SYNTHESIS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8350C27-2861-44A8-9ADD-2B284B6F98E5}"/>
              </a:ext>
            </a:extLst>
          </p:cNvPr>
          <p:cNvSpPr>
            <a:spLocks noGrp="1"/>
          </p:cNvSpPr>
          <p:nvPr>
            <p:ph type="title"/>
          </p:nvPr>
        </p:nvSpPr>
        <p:spPr/>
        <p:txBody>
          <a:bodyPr rtlCol="0">
            <a:normAutofit fontScale="90000"/>
          </a:bodyPr>
          <a:lstStyle/>
          <a:p>
            <a:pPr eaLnBrk="1" fontAlgn="auto" hangingPunct="1">
              <a:spcAft>
                <a:spcPts val="0"/>
              </a:spcAft>
              <a:defRPr/>
            </a:pPr>
            <a:r>
              <a:rPr lang="en-US" dirty="0">
                <a:ea typeface="+mj-ea"/>
              </a:rPr>
              <a:t>How does the cell know which amino acids to bring in?</a:t>
            </a:r>
          </a:p>
        </p:txBody>
      </p:sp>
      <p:sp>
        <p:nvSpPr>
          <p:cNvPr id="57347" name="Content Placeholder 2"/>
          <p:cNvSpPr>
            <a:spLocks noGrp="1"/>
          </p:cNvSpPr>
          <p:nvPr>
            <p:ph sz="half" idx="1"/>
          </p:nvPr>
        </p:nvSpPr>
        <p:spPr/>
        <p:txBody>
          <a:bodyPr/>
          <a:lstStyle/>
          <a:p>
            <a:pPr eaLnBrk="1" hangingPunct="1">
              <a:lnSpc>
                <a:spcPct val="90000"/>
              </a:lnSpc>
            </a:pPr>
            <a:r>
              <a:rPr lang="en-US" altLang="en-US" sz="2400" smtClean="0"/>
              <a:t>mRNA is written with letters (like a secret code) which are set up in groups of 3’</a:t>
            </a:r>
            <a:r>
              <a:rPr lang="en-US" altLang="ja-JP" sz="2400" smtClean="0"/>
              <a:t>s called codons.</a:t>
            </a:r>
          </a:p>
          <a:p>
            <a:pPr eaLnBrk="1" hangingPunct="1">
              <a:lnSpc>
                <a:spcPct val="90000"/>
              </a:lnSpc>
            </a:pPr>
            <a:r>
              <a:rPr lang="en-US" altLang="en-US" sz="2400" smtClean="0"/>
              <a:t>Ribosome reads the codons and tRNA brings in the matching amino acids</a:t>
            </a:r>
          </a:p>
          <a:p>
            <a:pPr eaLnBrk="1" hangingPunct="1">
              <a:lnSpc>
                <a:spcPct val="90000"/>
              </a:lnSpc>
            </a:pPr>
            <a:r>
              <a:rPr lang="en-US" altLang="en-US" sz="2400" smtClean="0"/>
              <a:t>Decipher this codon:</a:t>
            </a:r>
          </a:p>
          <a:p>
            <a:pPr eaLnBrk="1" hangingPunct="1">
              <a:lnSpc>
                <a:spcPct val="90000"/>
              </a:lnSpc>
              <a:buFont typeface="Arial" panose="020B0604020202020204" pitchFamily="34" charset="0"/>
              <a:buNone/>
            </a:pPr>
            <a:endParaRPr lang="en-US" altLang="en-US" sz="2400" smtClean="0"/>
          </a:p>
          <a:p>
            <a:pPr eaLnBrk="1" hangingPunct="1">
              <a:lnSpc>
                <a:spcPct val="90000"/>
              </a:lnSpc>
              <a:buFont typeface="Arial" panose="020B0604020202020204" pitchFamily="34" charset="0"/>
              <a:buNone/>
            </a:pPr>
            <a:r>
              <a:rPr lang="en-US" altLang="en-US" sz="2400" smtClean="0"/>
              <a:t>DNA=    AGG   CCC   TAG</a:t>
            </a:r>
          </a:p>
          <a:p>
            <a:pPr eaLnBrk="1" hangingPunct="1">
              <a:lnSpc>
                <a:spcPct val="90000"/>
              </a:lnSpc>
              <a:buFont typeface="Arial" panose="020B0604020202020204" pitchFamily="34" charset="0"/>
              <a:buNone/>
            </a:pPr>
            <a:r>
              <a:rPr lang="en-US" altLang="en-US" sz="2400" smtClean="0"/>
              <a:t>mRNA= UCC   GGG   AUC</a:t>
            </a:r>
          </a:p>
          <a:p>
            <a:pPr eaLnBrk="1" hangingPunct="1">
              <a:lnSpc>
                <a:spcPct val="90000"/>
              </a:lnSpc>
              <a:buFont typeface="Arial" panose="020B0604020202020204" pitchFamily="34" charset="0"/>
              <a:buNone/>
            </a:pPr>
            <a:r>
              <a:rPr lang="en-US" altLang="en-US" sz="2400" smtClean="0"/>
              <a:t>A.A.=     Ser      Gly     Ile  </a:t>
            </a:r>
          </a:p>
        </p:txBody>
      </p:sp>
      <p:pic>
        <p:nvPicPr>
          <p:cNvPr id="57348" name="Picture 2" descr="http://biology.unm.edu/ccouncil/Biology_124/Images/codon%20chart.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1828800"/>
            <a:ext cx="3657600" cy="375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pPr eaLnBrk="1" hangingPunct="1"/>
            <a:r>
              <a:rPr lang="en-US" altLang="en-US" smtClean="0"/>
              <a:t>DNA Replication</a:t>
            </a:r>
          </a:p>
        </p:txBody>
      </p:sp>
      <p:sp>
        <p:nvSpPr>
          <p:cNvPr id="58371" name="Content Placeholder 2"/>
          <p:cNvSpPr>
            <a:spLocks noGrp="1"/>
          </p:cNvSpPr>
          <p:nvPr>
            <p:ph sz="half" idx="1"/>
          </p:nvPr>
        </p:nvSpPr>
        <p:spPr/>
        <p:txBody>
          <a:bodyPr/>
          <a:lstStyle/>
          <a:p>
            <a:pPr eaLnBrk="1" hangingPunct="1">
              <a:lnSpc>
                <a:spcPct val="80000"/>
              </a:lnSpc>
            </a:pPr>
            <a:r>
              <a:rPr lang="en-US" altLang="en-US" sz="2600" smtClean="0"/>
              <a:t>DNA needs to copy itself or replicate when the cell gets ready to divide.</a:t>
            </a:r>
          </a:p>
          <a:p>
            <a:pPr eaLnBrk="1" hangingPunct="1">
              <a:lnSpc>
                <a:spcPct val="80000"/>
              </a:lnSpc>
            </a:pPr>
            <a:r>
              <a:rPr lang="en-US" altLang="en-US" sz="2600" smtClean="0"/>
              <a:t>This is necessary so each new cell gets a copy of the DNA which are the instructions for how the cell functions.</a:t>
            </a:r>
          </a:p>
          <a:p>
            <a:pPr eaLnBrk="1" hangingPunct="1">
              <a:lnSpc>
                <a:spcPct val="80000"/>
              </a:lnSpc>
            </a:pPr>
            <a:r>
              <a:rPr lang="en-US" altLang="en-US" sz="2600" b="1" smtClean="0"/>
              <a:t>DNA helicase</a:t>
            </a:r>
            <a:r>
              <a:rPr lang="en-US" altLang="en-US" sz="2600" smtClean="0"/>
              <a:t> enzyme unzips the DNA and </a:t>
            </a:r>
            <a:r>
              <a:rPr lang="en-US" altLang="en-US" sz="2600" b="1" smtClean="0"/>
              <a:t>DNA polymerase </a:t>
            </a:r>
            <a:r>
              <a:rPr lang="en-US" altLang="en-US" sz="2600" smtClean="0"/>
              <a:t>enzyme attaches new nucleotides to create new strands</a:t>
            </a:r>
          </a:p>
        </p:txBody>
      </p:sp>
      <p:pic>
        <p:nvPicPr>
          <p:cNvPr id="58372" name="Picture 2" descr="http://universe-review.ca/I11-20-DNAreplica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2133600"/>
            <a:ext cx="3848100" cy="325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457200" y="274638"/>
            <a:ext cx="3733800" cy="1143000"/>
          </a:xfrm>
        </p:spPr>
        <p:txBody>
          <a:bodyPr/>
          <a:lstStyle/>
          <a:p>
            <a:pPr eaLnBrk="1" hangingPunct="1"/>
            <a:r>
              <a:rPr lang="en-US" altLang="en-US" smtClean="0"/>
              <a:t>MITOSIS</a:t>
            </a:r>
          </a:p>
        </p:txBody>
      </p:sp>
      <p:sp>
        <p:nvSpPr>
          <p:cNvPr id="3" name="Content Placeholder 2">
            <a:extLst>
              <a:ext uri="{FF2B5EF4-FFF2-40B4-BE49-F238E27FC236}">
                <a16:creationId xmlns="" xmlns:a16="http://schemas.microsoft.com/office/drawing/2014/main" id="{584E3D63-D688-41DF-B52E-31C2B1462998}"/>
              </a:ext>
            </a:extLst>
          </p:cNvPr>
          <p:cNvSpPr>
            <a:spLocks noGrp="1"/>
          </p:cNvSpPr>
          <p:nvPr>
            <p:ph sz="half" idx="1"/>
          </p:nvPr>
        </p:nvSpPr>
        <p:spPr>
          <a:xfrm>
            <a:off x="0" y="1600200"/>
            <a:ext cx="4038600" cy="4525963"/>
          </a:xfrm>
        </p:spPr>
        <p:txBody>
          <a:bodyPr rtlCol="0">
            <a:normAutofit fontScale="77500" lnSpcReduction="20000"/>
          </a:bodyPr>
          <a:lstStyle/>
          <a:p>
            <a:pPr eaLnBrk="1" fontAlgn="auto" hangingPunct="1">
              <a:spcAft>
                <a:spcPts val="0"/>
              </a:spcAft>
              <a:defRPr/>
            </a:pPr>
            <a:r>
              <a:rPr lang="en-US" dirty="0">
                <a:ea typeface="+mn-ea"/>
              </a:rPr>
              <a:t>Cell division to make new cells when others are damaged or worn out</a:t>
            </a:r>
          </a:p>
          <a:p>
            <a:pPr eaLnBrk="1" fontAlgn="auto" hangingPunct="1">
              <a:spcAft>
                <a:spcPts val="0"/>
              </a:spcAft>
              <a:defRPr/>
            </a:pPr>
            <a:r>
              <a:rPr lang="en-US" b="1" dirty="0">
                <a:ea typeface="+mn-ea"/>
              </a:rPr>
              <a:t>Somatic</a:t>
            </a:r>
            <a:r>
              <a:rPr lang="en-US" dirty="0">
                <a:ea typeface="+mn-ea"/>
              </a:rPr>
              <a:t> cells (all body cells except gametes) go thru mitosis</a:t>
            </a:r>
          </a:p>
          <a:p>
            <a:pPr eaLnBrk="1" fontAlgn="auto" hangingPunct="1">
              <a:spcAft>
                <a:spcPts val="0"/>
              </a:spcAft>
              <a:defRPr/>
            </a:pPr>
            <a:r>
              <a:rPr lang="en-US" dirty="0">
                <a:ea typeface="+mn-ea"/>
              </a:rPr>
              <a:t>Cell starts out with full set of chromosomes (</a:t>
            </a:r>
            <a:r>
              <a:rPr lang="en-US" b="1" dirty="0">
                <a:ea typeface="+mn-ea"/>
              </a:rPr>
              <a:t>diploid-2n</a:t>
            </a:r>
            <a:r>
              <a:rPr lang="en-US" dirty="0">
                <a:ea typeface="+mn-ea"/>
              </a:rPr>
              <a:t>) and ends with 2 cells and a full set of chromosomes (</a:t>
            </a:r>
            <a:r>
              <a:rPr lang="en-US" b="1" dirty="0">
                <a:ea typeface="+mn-ea"/>
              </a:rPr>
              <a:t>diploid-2n</a:t>
            </a:r>
            <a:r>
              <a:rPr lang="en-US" dirty="0">
                <a:ea typeface="+mn-ea"/>
              </a:rPr>
              <a:t>)</a:t>
            </a:r>
          </a:p>
          <a:p>
            <a:pPr eaLnBrk="1" fontAlgn="auto" hangingPunct="1">
              <a:spcAft>
                <a:spcPts val="0"/>
              </a:spcAft>
              <a:defRPr/>
            </a:pPr>
            <a:r>
              <a:rPr lang="en-US" b="1" dirty="0">
                <a:ea typeface="+mn-ea"/>
              </a:rPr>
              <a:t>Daughter</a:t>
            </a:r>
            <a:r>
              <a:rPr lang="en-US" dirty="0">
                <a:ea typeface="+mn-ea"/>
              </a:rPr>
              <a:t> </a:t>
            </a:r>
            <a:r>
              <a:rPr lang="en-US" b="1" dirty="0">
                <a:ea typeface="+mn-ea"/>
              </a:rPr>
              <a:t>cells</a:t>
            </a:r>
            <a:r>
              <a:rPr lang="en-US" dirty="0">
                <a:ea typeface="+mn-ea"/>
              </a:rPr>
              <a:t> are exactly like parent cell- basically </a:t>
            </a:r>
            <a:r>
              <a:rPr lang="en-US" b="1" dirty="0">
                <a:ea typeface="+mn-ea"/>
              </a:rPr>
              <a:t>clones of parent</a:t>
            </a:r>
          </a:p>
          <a:p>
            <a:pPr eaLnBrk="1" fontAlgn="auto" hangingPunct="1">
              <a:spcAft>
                <a:spcPts val="0"/>
              </a:spcAft>
              <a:defRPr/>
            </a:pPr>
            <a:r>
              <a:rPr lang="en-US" dirty="0">
                <a:ea typeface="+mn-ea"/>
              </a:rPr>
              <a:t>Human cells start out with 46 chromosomes end up with 46.</a:t>
            </a:r>
          </a:p>
        </p:txBody>
      </p:sp>
      <p:pic>
        <p:nvPicPr>
          <p:cNvPr id="59396" name="Picture 4" descr="http://www.ba-education.com/dna/mitosi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0"/>
            <a:ext cx="5029200" cy="684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7" name="TextBox 6"/>
          <p:cNvSpPr txBox="1">
            <a:spLocks noChangeArrowheads="1"/>
          </p:cNvSpPr>
          <p:nvPr/>
        </p:nvSpPr>
        <p:spPr bwMode="auto">
          <a:xfrm>
            <a:off x="6705600" y="990600"/>
            <a:ext cx="1600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1200"/>
              <a:t>DNA replication:</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a:xfrm>
            <a:off x="457200" y="274638"/>
            <a:ext cx="3886200" cy="1143000"/>
          </a:xfrm>
        </p:spPr>
        <p:txBody>
          <a:bodyPr/>
          <a:lstStyle/>
          <a:p>
            <a:pPr eaLnBrk="1" hangingPunct="1"/>
            <a:r>
              <a:rPr lang="en-US" altLang="en-US" smtClean="0"/>
              <a:t>Meiosis</a:t>
            </a:r>
          </a:p>
        </p:txBody>
      </p:sp>
      <p:sp>
        <p:nvSpPr>
          <p:cNvPr id="3" name="Content Placeholder 2">
            <a:extLst>
              <a:ext uri="{FF2B5EF4-FFF2-40B4-BE49-F238E27FC236}">
                <a16:creationId xmlns="" xmlns:a16="http://schemas.microsoft.com/office/drawing/2014/main" id="{7201C311-1CEA-47ED-A5DF-CDBC0CD0D264}"/>
              </a:ext>
            </a:extLst>
          </p:cNvPr>
          <p:cNvSpPr>
            <a:spLocks noGrp="1"/>
          </p:cNvSpPr>
          <p:nvPr>
            <p:ph sz="half" idx="1"/>
          </p:nvPr>
        </p:nvSpPr>
        <p:spPr/>
        <p:txBody>
          <a:bodyPr rtlCol="0">
            <a:normAutofit fontScale="62500" lnSpcReduction="20000"/>
          </a:bodyPr>
          <a:lstStyle/>
          <a:p>
            <a:pPr eaLnBrk="1" fontAlgn="auto" hangingPunct="1">
              <a:spcAft>
                <a:spcPts val="0"/>
              </a:spcAft>
              <a:defRPr/>
            </a:pPr>
            <a:r>
              <a:rPr lang="en-US" dirty="0">
                <a:ea typeface="+mn-ea"/>
              </a:rPr>
              <a:t>Cell division to make </a:t>
            </a:r>
            <a:r>
              <a:rPr lang="en-US" b="1" dirty="0">
                <a:ea typeface="+mn-ea"/>
              </a:rPr>
              <a:t>gametes</a:t>
            </a:r>
            <a:r>
              <a:rPr lang="en-US" dirty="0">
                <a:ea typeface="+mn-ea"/>
              </a:rPr>
              <a:t> (sex cells)</a:t>
            </a:r>
          </a:p>
          <a:p>
            <a:pPr eaLnBrk="1" fontAlgn="auto" hangingPunct="1">
              <a:spcAft>
                <a:spcPts val="0"/>
              </a:spcAft>
              <a:defRPr/>
            </a:pPr>
            <a:r>
              <a:rPr lang="en-US" dirty="0">
                <a:ea typeface="+mn-ea"/>
              </a:rPr>
              <a:t>Cell starts out as </a:t>
            </a:r>
            <a:r>
              <a:rPr lang="en-US" b="1" dirty="0">
                <a:ea typeface="+mn-ea"/>
              </a:rPr>
              <a:t>diploid</a:t>
            </a:r>
            <a:r>
              <a:rPr lang="en-US" dirty="0">
                <a:ea typeface="+mn-ea"/>
              </a:rPr>
              <a:t> (full set of chromosomes) and ends up </a:t>
            </a:r>
            <a:r>
              <a:rPr lang="en-US" b="1" dirty="0">
                <a:ea typeface="+mn-ea"/>
              </a:rPr>
              <a:t>haploid</a:t>
            </a:r>
            <a:r>
              <a:rPr lang="en-US" dirty="0">
                <a:ea typeface="+mn-ea"/>
              </a:rPr>
              <a:t> (having half number of chromosomes)</a:t>
            </a:r>
          </a:p>
          <a:p>
            <a:pPr eaLnBrk="1" fontAlgn="auto" hangingPunct="1">
              <a:spcAft>
                <a:spcPts val="0"/>
              </a:spcAft>
              <a:defRPr/>
            </a:pPr>
            <a:r>
              <a:rPr lang="en-US" dirty="0">
                <a:ea typeface="+mn-ea"/>
              </a:rPr>
              <a:t>Needs to be haploid so when two gametes join they get the full set of chromosomes.</a:t>
            </a:r>
          </a:p>
          <a:p>
            <a:pPr eaLnBrk="1" fontAlgn="auto" hangingPunct="1">
              <a:spcAft>
                <a:spcPts val="0"/>
              </a:spcAft>
              <a:defRPr/>
            </a:pPr>
            <a:r>
              <a:rPr lang="en-US" dirty="0">
                <a:ea typeface="+mn-ea"/>
              </a:rPr>
              <a:t>Meiosis splits up chromosomes so there is random chance of mixing of DNA which promotes good </a:t>
            </a:r>
            <a:r>
              <a:rPr lang="en-US" b="1" dirty="0">
                <a:ea typeface="+mn-ea"/>
              </a:rPr>
              <a:t>genetic variation</a:t>
            </a:r>
            <a:r>
              <a:rPr lang="en-US" dirty="0">
                <a:ea typeface="+mn-ea"/>
              </a:rPr>
              <a:t>.</a:t>
            </a:r>
          </a:p>
          <a:p>
            <a:pPr eaLnBrk="1" fontAlgn="auto" hangingPunct="1">
              <a:spcAft>
                <a:spcPts val="0"/>
              </a:spcAft>
              <a:defRPr/>
            </a:pPr>
            <a:r>
              <a:rPr lang="en-US" dirty="0">
                <a:ea typeface="+mn-ea"/>
              </a:rPr>
              <a:t>Human gametes start out with 46 chromosomes and end up with 23 chromosomes</a:t>
            </a:r>
          </a:p>
          <a:p>
            <a:pPr lvl="1" eaLnBrk="1" fontAlgn="auto" hangingPunct="1">
              <a:spcAft>
                <a:spcPts val="0"/>
              </a:spcAft>
              <a:defRPr/>
            </a:pPr>
            <a:r>
              <a:rPr lang="en-US" dirty="0">
                <a:ea typeface="+mn-ea"/>
              </a:rPr>
              <a:t>So when a sperm with 23 meets an egg with 23 you get a zygote with 46 chromosomes.</a:t>
            </a:r>
          </a:p>
          <a:p>
            <a:pPr eaLnBrk="1" fontAlgn="auto" hangingPunct="1">
              <a:spcAft>
                <a:spcPts val="0"/>
              </a:spcAft>
              <a:defRPr/>
            </a:pPr>
            <a:endParaRPr lang="en-US" dirty="0">
              <a:ea typeface="+mn-ea"/>
            </a:endParaRPr>
          </a:p>
        </p:txBody>
      </p:sp>
      <p:sp>
        <p:nvSpPr>
          <p:cNvPr id="6" name="SMARTInkAnnotation0">
            <a:extLst>
              <a:ext uri="{FF2B5EF4-FFF2-40B4-BE49-F238E27FC236}">
                <a16:creationId xmlns="" xmlns:a16="http://schemas.microsoft.com/office/drawing/2014/main" id="{360C90A6-FE63-49AE-B782-70C54C053A2E}"/>
              </a:ext>
            </a:extLst>
          </p:cNvPr>
          <p:cNvSpPr/>
          <p:nvPr/>
        </p:nvSpPr>
        <p:spPr>
          <a:xfrm>
            <a:off x="6732588" y="1901825"/>
            <a:ext cx="0" cy="88900"/>
          </a:xfrm>
          <a:custGeom>
            <a:avLst/>
            <a:gdLst/>
            <a:ahLst/>
            <a:cxnLst/>
            <a:rect l="0" t="0" r="0" b="0"/>
            <a:pathLst>
              <a:path w="1" h="89295">
                <a:moveTo>
                  <a:pt x="0" y="8927"/>
                </a:moveTo>
                <a:lnTo>
                  <a:pt x="0" y="0"/>
                </a:lnTo>
                <a:lnTo>
                  <a:pt x="0" y="89294"/>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sp>
        <p:nvSpPr>
          <p:cNvPr id="7" name="SMARTInkAnnotation1">
            <a:extLst>
              <a:ext uri="{FF2B5EF4-FFF2-40B4-BE49-F238E27FC236}">
                <a16:creationId xmlns="" xmlns:a16="http://schemas.microsoft.com/office/drawing/2014/main" id="{C79DC605-3CE4-4246-8FA1-9502CE9279A3}"/>
              </a:ext>
            </a:extLst>
          </p:cNvPr>
          <p:cNvSpPr/>
          <p:nvPr/>
        </p:nvSpPr>
        <p:spPr>
          <a:xfrm>
            <a:off x="6670675" y="1911350"/>
            <a:ext cx="80963" cy="44450"/>
          </a:xfrm>
          <a:custGeom>
            <a:avLst/>
            <a:gdLst/>
            <a:ahLst/>
            <a:cxnLst/>
            <a:rect l="0" t="0" r="0" b="0"/>
            <a:pathLst>
              <a:path w="80368" h="44649">
                <a:moveTo>
                  <a:pt x="80367" y="0"/>
                </a:moveTo>
                <a:lnTo>
                  <a:pt x="71469" y="0"/>
                </a:lnTo>
                <a:lnTo>
                  <a:pt x="59012" y="12429"/>
                </a:lnTo>
                <a:lnTo>
                  <a:pt x="56207" y="14239"/>
                </a:lnTo>
                <a:lnTo>
                  <a:pt x="53347" y="15445"/>
                </a:lnTo>
                <a:lnTo>
                  <a:pt x="50448" y="16250"/>
                </a:lnTo>
                <a:lnTo>
                  <a:pt x="47523" y="17778"/>
                </a:lnTo>
                <a:lnTo>
                  <a:pt x="44580" y="19790"/>
                </a:lnTo>
                <a:lnTo>
                  <a:pt x="41626" y="22123"/>
                </a:lnTo>
                <a:lnTo>
                  <a:pt x="38665" y="23678"/>
                </a:lnTo>
                <a:lnTo>
                  <a:pt x="35699" y="24715"/>
                </a:lnTo>
                <a:lnTo>
                  <a:pt x="32729" y="25406"/>
                </a:lnTo>
                <a:lnTo>
                  <a:pt x="29756" y="26859"/>
                </a:lnTo>
                <a:lnTo>
                  <a:pt x="26783" y="28820"/>
                </a:lnTo>
                <a:lnTo>
                  <a:pt x="23809" y="31119"/>
                </a:lnTo>
                <a:lnTo>
                  <a:pt x="20834" y="32652"/>
                </a:lnTo>
                <a:lnTo>
                  <a:pt x="17857" y="33674"/>
                </a:lnTo>
                <a:lnTo>
                  <a:pt x="14881" y="34355"/>
                </a:lnTo>
                <a:lnTo>
                  <a:pt x="12897" y="35802"/>
                </a:lnTo>
                <a:lnTo>
                  <a:pt x="11575" y="37759"/>
                </a:lnTo>
                <a:lnTo>
                  <a:pt x="10693" y="40055"/>
                </a:lnTo>
                <a:lnTo>
                  <a:pt x="9113" y="41586"/>
                </a:lnTo>
                <a:lnTo>
                  <a:pt x="7068" y="42607"/>
                </a:lnTo>
                <a:lnTo>
                  <a:pt x="0" y="44648"/>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sp>
        <p:nvSpPr>
          <p:cNvPr id="8" name="SMARTInkAnnotation2">
            <a:extLst>
              <a:ext uri="{FF2B5EF4-FFF2-40B4-BE49-F238E27FC236}">
                <a16:creationId xmlns="" xmlns:a16="http://schemas.microsoft.com/office/drawing/2014/main" id="{76CA4698-B077-4EF5-95BE-CDA87AE85EB5}"/>
              </a:ext>
            </a:extLst>
          </p:cNvPr>
          <p:cNvSpPr/>
          <p:nvPr/>
        </p:nvSpPr>
        <p:spPr>
          <a:xfrm>
            <a:off x="6724650" y="2009775"/>
            <a:ext cx="17463" cy="52388"/>
          </a:xfrm>
          <a:custGeom>
            <a:avLst/>
            <a:gdLst/>
            <a:ahLst/>
            <a:cxnLst/>
            <a:rect l="0" t="0" r="0" b="0"/>
            <a:pathLst>
              <a:path w="17861" h="53579">
                <a:moveTo>
                  <a:pt x="0" y="0"/>
                </a:moveTo>
                <a:lnTo>
                  <a:pt x="0" y="13302"/>
                </a:lnTo>
                <a:lnTo>
                  <a:pt x="992" y="15814"/>
                </a:lnTo>
                <a:lnTo>
                  <a:pt x="2645" y="18480"/>
                </a:lnTo>
                <a:lnTo>
                  <a:pt x="4740" y="21250"/>
                </a:lnTo>
                <a:lnTo>
                  <a:pt x="6137" y="24088"/>
                </a:lnTo>
                <a:lnTo>
                  <a:pt x="7068" y="26973"/>
                </a:lnTo>
                <a:lnTo>
                  <a:pt x="7688" y="29888"/>
                </a:lnTo>
                <a:lnTo>
                  <a:pt x="8102" y="32824"/>
                </a:lnTo>
                <a:lnTo>
                  <a:pt x="8378" y="35773"/>
                </a:lnTo>
                <a:lnTo>
                  <a:pt x="8562" y="38732"/>
                </a:lnTo>
                <a:lnTo>
                  <a:pt x="9676" y="40704"/>
                </a:lnTo>
                <a:lnTo>
                  <a:pt x="11412" y="42019"/>
                </a:lnTo>
                <a:lnTo>
                  <a:pt x="13561" y="42896"/>
                </a:lnTo>
                <a:lnTo>
                  <a:pt x="14994" y="44472"/>
                </a:lnTo>
                <a:lnTo>
                  <a:pt x="15950" y="46515"/>
                </a:lnTo>
                <a:lnTo>
                  <a:pt x="17860" y="53578"/>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sp>
        <p:nvSpPr>
          <p:cNvPr id="9" name="SMARTInkAnnotation3">
            <a:extLst>
              <a:ext uri="{FF2B5EF4-FFF2-40B4-BE49-F238E27FC236}">
                <a16:creationId xmlns="" xmlns:a16="http://schemas.microsoft.com/office/drawing/2014/main" id="{F2A1F919-4DF9-44F3-B113-1050CACA4F17}"/>
              </a:ext>
            </a:extLst>
          </p:cNvPr>
          <p:cNvSpPr/>
          <p:nvPr/>
        </p:nvSpPr>
        <p:spPr>
          <a:xfrm>
            <a:off x="6715125" y="2017713"/>
            <a:ext cx="61913" cy="44450"/>
          </a:xfrm>
          <a:custGeom>
            <a:avLst/>
            <a:gdLst/>
            <a:ahLst/>
            <a:cxnLst/>
            <a:rect l="0" t="0" r="0" b="0"/>
            <a:pathLst>
              <a:path w="62508" h="44649">
                <a:moveTo>
                  <a:pt x="62507" y="0"/>
                </a:moveTo>
                <a:lnTo>
                  <a:pt x="53026" y="4740"/>
                </a:lnTo>
                <a:lnTo>
                  <a:pt x="49241" y="7129"/>
                </a:lnTo>
                <a:lnTo>
                  <a:pt x="45725" y="9713"/>
                </a:lnTo>
                <a:lnTo>
                  <a:pt x="42389" y="12429"/>
                </a:lnTo>
                <a:lnTo>
                  <a:pt x="39174" y="14239"/>
                </a:lnTo>
                <a:lnTo>
                  <a:pt x="36038" y="15446"/>
                </a:lnTo>
                <a:lnTo>
                  <a:pt x="32954" y="16250"/>
                </a:lnTo>
                <a:lnTo>
                  <a:pt x="29907" y="17779"/>
                </a:lnTo>
                <a:lnTo>
                  <a:pt x="26882" y="19790"/>
                </a:lnTo>
                <a:lnTo>
                  <a:pt x="23875" y="22123"/>
                </a:lnTo>
                <a:lnTo>
                  <a:pt x="20877" y="24670"/>
                </a:lnTo>
                <a:lnTo>
                  <a:pt x="17887" y="27361"/>
                </a:lnTo>
                <a:lnTo>
                  <a:pt x="14901" y="30147"/>
                </a:lnTo>
                <a:lnTo>
                  <a:pt x="12911" y="32996"/>
                </a:lnTo>
                <a:lnTo>
                  <a:pt x="11583" y="35888"/>
                </a:lnTo>
                <a:lnTo>
                  <a:pt x="10699" y="38808"/>
                </a:lnTo>
                <a:lnTo>
                  <a:pt x="9117" y="40755"/>
                </a:lnTo>
                <a:lnTo>
                  <a:pt x="7069" y="42053"/>
                </a:lnTo>
                <a:lnTo>
                  <a:pt x="0" y="44648"/>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sp>
        <p:nvSpPr>
          <p:cNvPr id="10" name="SMARTInkAnnotation4">
            <a:extLst>
              <a:ext uri="{FF2B5EF4-FFF2-40B4-BE49-F238E27FC236}">
                <a16:creationId xmlns="" xmlns:a16="http://schemas.microsoft.com/office/drawing/2014/main" id="{B586629E-D6E1-4781-A1E2-2EEFD30C614A}"/>
              </a:ext>
            </a:extLst>
          </p:cNvPr>
          <p:cNvSpPr/>
          <p:nvPr/>
        </p:nvSpPr>
        <p:spPr>
          <a:xfrm>
            <a:off x="6715125" y="2098675"/>
            <a:ext cx="17463" cy="44450"/>
          </a:xfrm>
          <a:custGeom>
            <a:avLst/>
            <a:gdLst/>
            <a:ahLst/>
            <a:cxnLst/>
            <a:rect l="0" t="0" r="0" b="0"/>
            <a:pathLst>
              <a:path w="17860" h="44650">
                <a:moveTo>
                  <a:pt x="0" y="0"/>
                </a:moveTo>
                <a:lnTo>
                  <a:pt x="0" y="16509"/>
                </a:lnTo>
                <a:lnTo>
                  <a:pt x="992" y="17951"/>
                </a:lnTo>
                <a:lnTo>
                  <a:pt x="2644" y="19905"/>
                </a:lnTo>
                <a:lnTo>
                  <a:pt x="4740" y="22200"/>
                </a:lnTo>
                <a:lnTo>
                  <a:pt x="6136" y="24722"/>
                </a:lnTo>
                <a:lnTo>
                  <a:pt x="7067" y="27395"/>
                </a:lnTo>
                <a:lnTo>
                  <a:pt x="7687" y="30170"/>
                </a:lnTo>
                <a:lnTo>
                  <a:pt x="9094" y="32019"/>
                </a:lnTo>
                <a:lnTo>
                  <a:pt x="11024" y="33252"/>
                </a:lnTo>
                <a:lnTo>
                  <a:pt x="13302" y="34075"/>
                </a:lnTo>
                <a:lnTo>
                  <a:pt x="14821" y="35615"/>
                </a:lnTo>
                <a:lnTo>
                  <a:pt x="15833" y="37634"/>
                </a:lnTo>
                <a:lnTo>
                  <a:pt x="17859" y="44649"/>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sp>
        <p:nvSpPr>
          <p:cNvPr id="11" name="SMARTInkAnnotation5">
            <a:extLst>
              <a:ext uri="{FF2B5EF4-FFF2-40B4-BE49-F238E27FC236}">
                <a16:creationId xmlns="" xmlns:a16="http://schemas.microsoft.com/office/drawing/2014/main" id="{662315AA-E6DB-4E38-B4A7-348216377952}"/>
              </a:ext>
            </a:extLst>
          </p:cNvPr>
          <p:cNvSpPr/>
          <p:nvPr/>
        </p:nvSpPr>
        <p:spPr>
          <a:xfrm>
            <a:off x="6688138" y="2089150"/>
            <a:ext cx="80962" cy="53975"/>
          </a:xfrm>
          <a:custGeom>
            <a:avLst/>
            <a:gdLst/>
            <a:ahLst/>
            <a:cxnLst/>
            <a:rect l="0" t="0" r="0" b="0"/>
            <a:pathLst>
              <a:path w="80369" h="53580">
                <a:moveTo>
                  <a:pt x="80368" y="0"/>
                </a:moveTo>
                <a:lnTo>
                  <a:pt x="70886" y="9481"/>
                </a:lnTo>
                <a:lnTo>
                  <a:pt x="66109" y="13266"/>
                </a:lnTo>
                <a:lnTo>
                  <a:pt x="60941" y="16782"/>
                </a:lnTo>
                <a:lnTo>
                  <a:pt x="55509" y="20118"/>
                </a:lnTo>
                <a:lnTo>
                  <a:pt x="50897" y="22342"/>
                </a:lnTo>
                <a:lnTo>
                  <a:pt x="46830" y="23824"/>
                </a:lnTo>
                <a:lnTo>
                  <a:pt x="43126" y="24813"/>
                </a:lnTo>
                <a:lnTo>
                  <a:pt x="39665" y="26464"/>
                </a:lnTo>
                <a:lnTo>
                  <a:pt x="36366" y="28557"/>
                </a:lnTo>
                <a:lnTo>
                  <a:pt x="33173" y="30944"/>
                </a:lnTo>
                <a:lnTo>
                  <a:pt x="29061" y="33528"/>
                </a:lnTo>
                <a:lnTo>
                  <a:pt x="24335" y="36243"/>
                </a:lnTo>
                <a:lnTo>
                  <a:pt x="19200" y="39045"/>
                </a:lnTo>
                <a:lnTo>
                  <a:pt x="15776" y="41905"/>
                </a:lnTo>
                <a:lnTo>
                  <a:pt x="13495" y="44804"/>
                </a:lnTo>
                <a:lnTo>
                  <a:pt x="11973" y="47729"/>
                </a:lnTo>
                <a:lnTo>
                  <a:pt x="9966" y="49679"/>
                </a:lnTo>
                <a:lnTo>
                  <a:pt x="7636" y="50978"/>
                </a:lnTo>
                <a:lnTo>
                  <a:pt x="0" y="53579"/>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sp>
        <p:nvSpPr>
          <p:cNvPr id="12" name="Freeform 11">
            <a:extLst>
              <a:ext uri="{FF2B5EF4-FFF2-40B4-BE49-F238E27FC236}">
                <a16:creationId xmlns="" xmlns:a16="http://schemas.microsoft.com/office/drawing/2014/main" id="{90C0FBE4-48D1-4D1E-9E81-795D983AEF76}"/>
              </a:ext>
            </a:extLst>
          </p:cNvPr>
          <p:cNvSpPr/>
          <p:nvPr/>
        </p:nvSpPr>
        <p:spPr>
          <a:xfrm>
            <a:off x="6705600" y="2143125"/>
            <a:ext cx="3175" cy="0"/>
          </a:xfrm>
          <a:custGeom>
            <a:avLst/>
            <a:gdLst/>
            <a:ahLst/>
            <a:cxnLst/>
            <a:rect l="0" t="0" r="0" b="0"/>
            <a:pathLst>
              <a:path w="2646" h="1">
                <a:moveTo>
                  <a:pt x="0" y="0"/>
                </a:moveTo>
                <a:lnTo>
                  <a:pt x="2645" y="0"/>
                </a:lnTo>
                <a:close/>
              </a:path>
            </a:pathLst>
          </a:custGeom>
          <a:ln w="381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3" name="SMARTInkAnnotation7">
            <a:extLst>
              <a:ext uri="{FF2B5EF4-FFF2-40B4-BE49-F238E27FC236}">
                <a16:creationId xmlns="" xmlns:a16="http://schemas.microsoft.com/office/drawing/2014/main" id="{01E36273-77E5-4C76-9C3B-6909A06C0755}"/>
              </a:ext>
            </a:extLst>
          </p:cNvPr>
          <p:cNvSpPr/>
          <p:nvPr/>
        </p:nvSpPr>
        <p:spPr>
          <a:xfrm>
            <a:off x="6697663" y="2170113"/>
            <a:ext cx="61912" cy="26987"/>
          </a:xfrm>
          <a:custGeom>
            <a:avLst/>
            <a:gdLst/>
            <a:ahLst/>
            <a:cxnLst/>
            <a:rect l="0" t="0" r="0" b="0"/>
            <a:pathLst>
              <a:path w="62509" h="26790">
                <a:moveTo>
                  <a:pt x="62508" y="0"/>
                </a:moveTo>
                <a:lnTo>
                  <a:pt x="57768" y="0"/>
                </a:lnTo>
                <a:lnTo>
                  <a:pt x="56370" y="992"/>
                </a:lnTo>
                <a:lnTo>
                  <a:pt x="55440" y="2646"/>
                </a:lnTo>
                <a:lnTo>
                  <a:pt x="54819" y="4740"/>
                </a:lnTo>
                <a:lnTo>
                  <a:pt x="53413" y="6136"/>
                </a:lnTo>
                <a:lnTo>
                  <a:pt x="51483" y="7068"/>
                </a:lnTo>
                <a:lnTo>
                  <a:pt x="49206" y="7688"/>
                </a:lnTo>
                <a:lnTo>
                  <a:pt x="46694" y="8102"/>
                </a:lnTo>
                <a:lnTo>
                  <a:pt x="44028" y="8378"/>
                </a:lnTo>
                <a:lnTo>
                  <a:pt x="41258" y="8561"/>
                </a:lnTo>
                <a:lnTo>
                  <a:pt x="38419" y="9676"/>
                </a:lnTo>
                <a:lnTo>
                  <a:pt x="35535" y="11411"/>
                </a:lnTo>
                <a:lnTo>
                  <a:pt x="32619" y="13561"/>
                </a:lnTo>
                <a:lnTo>
                  <a:pt x="29684" y="15986"/>
                </a:lnTo>
                <a:lnTo>
                  <a:pt x="26734" y="18594"/>
                </a:lnTo>
                <a:lnTo>
                  <a:pt x="23776" y="21326"/>
                </a:lnTo>
                <a:lnTo>
                  <a:pt x="20811" y="23147"/>
                </a:lnTo>
                <a:lnTo>
                  <a:pt x="17844" y="24360"/>
                </a:lnTo>
                <a:lnTo>
                  <a:pt x="14872" y="25170"/>
                </a:lnTo>
                <a:lnTo>
                  <a:pt x="11899" y="25710"/>
                </a:lnTo>
                <a:lnTo>
                  <a:pt x="8925" y="26069"/>
                </a:lnTo>
                <a:lnTo>
                  <a:pt x="0" y="26789"/>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sp>
        <p:nvSpPr>
          <p:cNvPr id="14" name="SMARTInkAnnotation8">
            <a:extLst>
              <a:ext uri="{FF2B5EF4-FFF2-40B4-BE49-F238E27FC236}">
                <a16:creationId xmlns="" xmlns:a16="http://schemas.microsoft.com/office/drawing/2014/main" id="{746D65C2-BAA0-44D4-A5F4-62D8772584B4}"/>
              </a:ext>
            </a:extLst>
          </p:cNvPr>
          <p:cNvSpPr/>
          <p:nvPr/>
        </p:nvSpPr>
        <p:spPr>
          <a:xfrm>
            <a:off x="6697663" y="2187575"/>
            <a:ext cx="17462" cy="44450"/>
          </a:xfrm>
          <a:custGeom>
            <a:avLst/>
            <a:gdLst/>
            <a:ahLst/>
            <a:cxnLst/>
            <a:rect l="0" t="0" r="0" b="0"/>
            <a:pathLst>
              <a:path w="17861" h="44649">
                <a:moveTo>
                  <a:pt x="0" y="0"/>
                </a:moveTo>
                <a:lnTo>
                  <a:pt x="0" y="9481"/>
                </a:lnTo>
                <a:lnTo>
                  <a:pt x="992" y="13266"/>
                </a:lnTo>
                <a:lnTo>
                  <a:pt x="2645" y="16781"/>
                </a:lnTo>
                <a:lnTo>
                  <a:pt x="4740" y="20117"/>
                </a:lnTo>
                <a:lnTo>
                  <a:pt x="6137" y="23333"/>
                </a:lnTo>
                <a:lnTo>
                  <a:pt x="7068" y="26469"/>
                </a:lnTo>
                <a:lnTo>
                  <a:pt x="7688" y="29553"/>
                </a:lnTo>
                <a:lnTo>
                  <a:pt x="9094" y="32600"/>
                </a:lnTo>
                <a:lnTo>
                  <a:pt x="11024" y="35624"/>
                </a:lnTo>
                <a:lnTo>
                  <a:pt x="17860" y="44648"/>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sp>
        <p:nvSpPr>
          <p:cNvPr id="15" name="SMARTInkAnnotation9">
            <a:extLst>
              <a:ext uri="{FF2B5EF4-FFF2-40B4-BE49-F238E27FC236}">
                <a16:creationId xmlns="" xmlns:a16="http://schemas.microsoft.com/office/drawing/2014/main" id="{802FB1E0-AA74-471A-A936-F38E1F4A1A54}"/>
              </a:ext>
            </a:extLst>
          </p:cNvPr>
          <p:cNvSpPr/>
          <p:nvPr/>
        </p:nvSpPr>
        <p:spPr>
          <a:xfrm>
            <a:off x="6769100" y="2036763"/>
            <a:ext cx="196850" cy="44450"/>
          </a:xfrm>
          <a:custGeom>
            <a:avLst/>
            <a:gdLst/>
            <a:ahLst/>
            <a:cxnLst/>
            <a:rect l="0" t="0" r="0" b="0"/>
            <a:pathLst>
              <a:path w="196454" h="44646">
                <a:moveTo>
                  <a:pt x="0" y="44645"/>
                </a:moveTo>
                <a:lnTo>
                  <a:pt x="0" y="39904"/>
                </a:lnTo>
                <a:lnTo>
                  <a:pt x="992" y="37515"/>
                </a:lnTo>
                <a:lnTo>
                  <a:pt x="2644" y="34931"/>
                </a:lnTo>
                <a:lnTo>
                  <a:pt x="4740" y="32216"/>
                </a:lnTo>
                <a:lnTo>
                  <a:pt x="9113" y="28421"/>
                </a:lnTo>
                <a:lnTo>
                  <a:pt x="15005" y="23907"/>
                </a:lnTo>
                <a:lnTo>
                  <a:pt x="21910" y="18913"/>
                </a:lnTo>
                <a:lnTo>
                  <a:pt x="28496" y="15584"/>
                </a:lnTo>
                <a:lnTo>
                  <a:pt x="34873" y="13365"/>
                </a:lnTo>
                <a:lnTo>
                  <a:pt x="41108" y="11885"/>
                </a:lnTo>
                <a:lnTo>
                  <a:pt x="47249" y="9906"/>
                </a:lnTo>
                <a:lnTo>
                  <a:pt x="53327" y="7595"/>
                </a:lnTo>
                <a:lnTo>
                  <a:pt x="59363" y="5062"/>
                </a:lnTo>
                <a:lnTo>
                  <a:pt x="65373" y="3373"/>
                </a:lnTo>
                <a:lnTo>
                  <a:pt x="71363" y="2248"/>
                </a:lnTo>
                <a:lnTo>
                  <a:pt x="77341" y="1497"/>
                </a:lnTo>
                <a:lnTo>
                  <a:pt x="83310" y="997"/>
                </a:lnTo>
                <a:lnTo>
                  <a:pt x="89274" y="663"/>
                </a:lnTo>
                <a:lnTo>
                  <a:pt x="95236" y="441"/>
                </a:lnTo>
                <a:lnTo>
                  <a:pt x="117844" y="128"/>
                </a:lnTo>
                <a:lnTo>
                  <a:pt x="167819" y="0"/>
                </a:lnTo>
                <a:lnTo>
                  <a:pt x="172403" y="990"/>
                </a:lnTo>
                <a:lnTo>
                  <a:pt x="176450" y="2644"/>
                </a:lnTo>
                <a:lnTo>
                  <a:pt x="185336" y="7685"/>
                </a:lnTo>
                <a:lnTo>
                  <a:pt x="189196" y="8374"/>
                </a:lnTo>
                <a:lnTo>
                  <a:pt x="191615" y="8558"/>
                </a:lnTo>
                <a:lnTo>
                  <a:pt x="193228" y="9673"/>
                </a:lnTo>
                <a:lnTo>
                  <a:pt x="194302" y="11408"/>
                </a:lnTo>
                <a:lnTo>
                  <a:pt x="196453" y="17856"/>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sp>
        <p:nvSpPr>
          <p:cNvPr id="16" name="SMARTInkAnnotation10">
            <a:extLst>
              <a:ext uri="{FF2B5EF4-FFF2-40B4-BE49-F238E27FC236}">
                <a16:creationId xmlns="" xmlns:a16="http://schemas.microsoft.com/office/drawing/2014/main" id="{514ED543-6799-47E9-9D58-42A7A5575311}"/>
              </a:ext>
            </a:extLst>
          </p:cNvPr>
          <p:cNvSpPr/>
          <p:nvPr/>
        </p:nvSpPr>
        <p:spPr>
          <a:xfrm>
            <a:off x="6902450" y="2000250"/>
            <a:ext cx="61913" cy="88900"/>
          </a:xfrm>
          <a:custGeom>
            <a:avLst/>
            <a:gdLst/>
            <a:ahLst/>
            <a:cxnLst/>
            <a:rect l="0" t="0" r="0" b="0"/>
            <a:pathLst>
              <a:path w="61986" h="89297">
                <a:moveTo>
                  <a:pt x="0" y="0"/>
                </a:moveTo>
                <a:lnTo>
                  <a:pt x="4740" y="4740"/>
                </a:lnTo>
                <a:lnTo>
                  <a:pt x="7129" y="6136"/>
                </a:lnTo>
                <a:lnTo>
                  <a:pt x="9713" y="7067"/>
                </a:lnTo>
                <a:lnTo>
                  <a:pt x="12428" y="7688"/>
                </a:lnTo>
                <a:lnTo>
                  <a:pt x="15231" y="9094"/>
                </a:lnTo>
                <a:lnTo>
                  <a:pt x="18091" y="11023"/>
                </a:lnTo>
                <a:lnTo>
                  <a:pt x="20990" y="13302"/>
                </a:lnTo>
                <a:lnTo>
                  <a:pt x="23916" y="15813"/>
                </a:lnTo>
                <a:lnTo>
                  <a:pt x="26857" y="18479"/>
                </a:lnTo>
                <a:lnTo>
                  <a:pt x="32773" y="24088"/>
                </a:lnTo>
                <a:lnTo>
                  <a:pt x="38708" y="29888"/>
                </a:lnTo>
                <a:lnTo>
                  <a:pt x="41680" y="31831"/>
                </a:lnTo>
                <a:lnTo>
                  <a:pt x="44654" y="33127"/>
                </a:lnTo>
                <a:lnTo>
                  <a:pt x="47628" y="33991"/>
                </a:lnTo>
                <a:lnTo>
                  <a:pt x="50604" y="35559"/>
                </a:lnTo>
                <a:lnTo>
                  <a:pt x="53580" y="37596"/>
                </a:lnTo>
                <a:lnTo>
                  <a:pt x="56556" y="39947"/>
                </a:lnTo>
                <a:lnTo>
                  <a:pt x="58540" y="42506"/>
                </a:lnTo>
                <a:lnTo>
                  <a:pt x="59862" y="45204"/>
                </a:lnTo>
                <a:lnTo>
                  <a:pt x="60744" y="47995"/>
                </a:lnTo>
                <a:lnTo>
                  <a:pt x="61332" y="50848"/>
                </a:lnTo>
                <a:lnTo>
                  <a:pt x="61724" y="53743"/>
                </a:lnTo>
                <a:lnTo>
                  <a:pt x="61985" y="56664"/>
                </a:lnTo>
                <a:lnTo>
                  <a:pt x="61167" y="59604"/>
                </a:lnTo>
                <a:lnTo>
                  <a:pt x="59630" y="62556"/>
                </a:lnTo>
                <a:lnTo>
                  <a:pt x="57613" y="65516"/>
                </a:lnTo>
                <a:lnTo>
                  <a:pt x="55275" y="68482"/>
                </a:lnTo>
                <a:lnTo>
                  <a:pt x="52725" y="71452"/>
                </a:lnTo>
                <a:lnTo>
                  <a:pt x="50033" y="74423"/>
                </a:lnTo>
                <a:lnTo>
                  <a:pt x="44396" y="80371"/>
                </a:lnTo>
                <a:lnTo>
                  <a:pt x="35719" y="89296"/>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sp>
        <p:nvSpPr>
          <p:cNvPr id="17" name="SMARTInkAnnotation11">
            <a:extLst>
              <a:ext uri="{FF2B5EF4-FFF2-40B4-BE49-F238E27FC236}">
                <a16:creationId xmlns="" xmlns:a16="http://schemas.microsoft.com/office/drawing/2014/main" id="{ED8D8EB7-E086-4F0D-B225-146E3450E6B1}"/>
              </a:ext>
            </a:extLst>
          </p:cNvPr>
          <p:cNvSpPr/>
          <p:nvPr/>
        </p:nvSpPr>
        <p:spPr>
          <a:xfrm>
            <a:off x="6419850" y="2054225"/>
            <a:ext cx="214313" cy="34925"/>
          </a:xfrm>
          <a:custGeom>
            <a:avLst/>
            <a:gdLst/>
            <a:ahLst/>
            <a:cxnLst/>
            <a:rect l="0" t="0" r="0" b="0"/>
            <a:pathLst>
              <a:path w="214314" h="35718">
                <a:moveTo>
                  <a:pt x="214313" y="35717"/>
                </a:moveTo>
                <a:lnTo>
                  <a:pt x="214313" y="28029"/>
                </a:lnTo>
                <a:lnTo>
                  <a:pt x="213321" y="26623"/>
                </a:lnTo>
                <a:lnTo>
                  <a:pt x="211668" y="24693"/>
                </a:lnTo>
                <a:lnTo>
                  <a:pt x="209573" y="22415"/>
                </a:lnTo>
                <a:lnTo>
                  <a:pt x="207184" y="20896"/>
                </a:lnTo>
                <a:lnTo>
                  <a:pt x="204600" y="19883"/>
                </a:lnTo>
                <a:lnTo>
                  <a:pt x="201885" y="19208"/>
                </a:lnTo>
                <a:lnTo>
                  <a:pt x="199082" y="17766"/>
                </a:lnTo>
                <a:lnTo>
                  <a:pt x="196222" y="15812"/>
                </a:lnTo>
                <a:lnTo>
                  <a:pt x="193322" y="13518"/>
                </a:lnTo>
                <a:lnTo>
                  <a:pt x="189406" y="11988"/>
                </a:lnTo>
                <a:lnTo>
                  <a:pt x="184810" y="10968"/>
                </a:lnTo>
                <a:lnTo>
                  <a:pt x="179762" y="10288"/>
                </a:lnTo>
                <a:lnTo>
                  <a:pt x="174411" y="8843"/>
                </a:lnTo>
                <a:lnTo>
                  <a:pt x="168860" y="6887"/>
                </a:lnTo>
                <a:lnTo>
                  <a:pt x="163175" y="4591"/>
                </a:lnTo>
                <a:lnTo>
                  <a:pt x="156408" y="3060"/>
                </a:lnTo>
                <a:lnTo>
                  <a:pt x="148921" y="2040"/>
                </a:lnTo>
                <a:lnTo>
                  <a:pt x="140953" y="1359"/>
                </a:lnTo>
                <a:lnTo>
                  <a:pt x="132664" y="906"/>
                </a:lnTo>
                <a:lnTo>
                  <a:pt x="115517" y="402"/>
                </a:lnTo>
                <a:lnTo>
                  <a:pt x="78431" y="52"/>
                </a:lnTo>
                <a:lnTo>
                  <a:pt x="19716" y="0"/>
                </a:lnTo>
                <a:lnTo>
                  <a:pt x="15129" y="991"/>
                </a:lnTo>
                <a:lnTo>
                  <a:pt x="11078" y="2645"/>
                </a:lnTo>
                <a:lnTo>
                  <a:pt x="0" y="8928"/>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sp>
        <p:nvSpPr>
          <p:cNvPr id="18" name="SMARTInkAnnotation12">
            <a:extLst>
              <a:ext uri="{FF2B5EF4-FFF2-40B4-BE49-F238E27FC236}">
                <a16:creationId xmlns="" xmlns:a16="http://schemas.microsoft.com/office/drawing/2014/main" id="{CB467898-D3FB-4037-89C0-EAC3AC56A86A}"/>
              </a:ext>
            </a:extLst>
          </p:cNvPr>
          <p:cNvSpPr/>
          <p:nvPr/>
        </p:nvSpPr>
        <p:spPr>
          <a:xfrm>
            <a:off x="6394450" y="2009775"/>
            <a:ext cx="96838" cy="115888"/>
          </a:xfrm>
          <a:custGeom>
            <a:avLst/>
            <a:gdLst/>
            <a:ahLst/>
            <a:cxnLst/>
            <a:rect l="0" t="0" r="0" b="0"/>
            <a:pathLst>
              <a:path w="97961" h="116087">
                <a:moveTo>
                  <a:pt x="97960" y="0"/>
                </a:moveTo>
                <a:lnTo>
                  <a:pt x="81710" y="0"/>
                </a:lnTo>
                <a:lnTo>
                  <a:pt x="79189" y="992"/>
                </a:lnTo>
                <a:lnTo>
                  <a:pt x="75524" y="2646"/>
                </a:lnTo>
                <a:lnTo>
                  <a:pt x="71096" y="4741"/>
                </a:lnTo>
                <a:lnTo>
                  <a:pt x="67153" y="7129"/>
                </a:lnTo>
                <a:lnTo>
                  <a:pt x="63531" y="9714"/>
                </a:lnTo>
                <a:lnTo>
                  <a:pt x="60124" y="12429"/>
                </a:lnTo>
                <a:lnTo>
                  <a:pt x="55869" y="15231"/>
                </a:lnTo>
                <a:lnTo>
                  <a:pt x="51048" y="18092"/>
                </a:lnTo>
                <a:lnTo>
                  <a:pt x="45850" y="20991"/>
                </a:lnTo>
                <a:lnTo>
                  <a:pt x="41391" y="23916"/>
                </a:lnTo>
                <a:lnTo>
                  <a:pt x="37428" y="26858"/>
                </a:lnTo>
                <a:lnTo>
                  <a:pt x="33793" y="29812"/>
                </a:lnTo>
                <a:lnTo>
                  <a:pt x="30377" y="32773"/>
                </a:lnTo>
                <a:lnTo>
                  <a:pt x="27108" y="35739"/>
                </a:lnTo>
                <a:lnTo>
                  <a:pt x="23936" y="38709"/>
                </a:lnTo>
                <a:lnTo>
                  <a:pt x="19837" y="41681"/>
                </a:lnTo>
                <a:lnTo>
                  <a:pt x="15121" y="44655"/>
                </a:lnTo>
                <a:lnTo>
                  <a:pt x="9991" y="47629"/>
                </a:lnTo>
                <a:lnTo>
                  <a:pt x="6572" y="50604"/>
                </a:lnTo>
                <a:lnTo>
                  <a:pt x="4293" y="53580"/>
                </a:lnTo>
                <a:lnTo>
                  <a:pt x="2773" y="56556"/>
                </a:lnTo>
                <a:lnTo>
                  <a:pt x="1760" y="59532"/>
                </a:lnTo>
                <a:lnTo>
                  <a:pt x="1084" y="62508"/>
                </a:lnTo>
                <a:lnTo>
                  <a:pt x="634" y="65485"/>
                </a:lnTo>
                <a:lnTo>
                  <a:pt x="334" y="68461"/>
                </a:lnTo>
                <a:lnTo>
                  <a:pt x="134" y="71438"/>
                </a:lnTo>
                <a:lnTo>
                  <a:pt x="0" y="74414"/>
                </a:lnTo>
                <a:lnTo>
                  <a:pt x="903" y="77391"/>
                </a:lnTo>
                <a:lnTo>
                  <a:pt x="2498" y="80367"/>
                </a:lnTo>
                <a:lnTo>
                  <a:pt x="4554" y="83344"/>
                </a:lnTo>
                <a:lnTo>
                  <a:pt x="7907" y="86321"/>
                </a:lnTo>
                <a:lnTo>
                  <a:pt x="12128" y="89297"/>
                </a:lnTo>
                <a:lnTo>
                  <a:pt x="16926" y="92273"/>
                </a:lnTo>
                <a:lnTo>
                  <a:pt x="22110" y="95250"/>
                </a:lnTo>
                <a:lnTo>
                  <a:pt x="33160" y="101203"/>
                </a:lnTo>
                <a:lnTo>
                  <a:pt x="38884" y="103187"/>
                </a:lnTo>
                <a:lnTo>
                  <a:pt x="44686" y="104510"/>
                </a:lnTo>
                <a:lnTo>
                  <a:pt x="50538" y="105392"/>
                </a:lnTo>
                <a:lnTo>
                  <a:pt x="56424" y="106973"/>
                </a:lnTo>
                <a:lnTo>
                  <a:pt x="62331" y="109018"/>
                </a:lnTo>
                <a:lnTo>
                  <a:pt x="89030" y="116086"/>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pic>
        <p:nvPicPr>
          <p:cNvPr id="1026" name="Picture 2" descr="Related image"/>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495800" y="685800"/>
            <a:ext cx="4114800" cy="5562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eaLnBrk="1" hangingPunct="1"/>
            <a:r>
              <a:rPr lang="en-US" altLang="en-US" smtClean="0"/>
              <a:t>From smallest to largest…</a:t>
            </a:r>
          </a:p>
        </p:txBody>
      </p:sp>
      <p:sp>
        <p:nvSpPr>
          <p:cNvPr id="32771" name="Content Placeholder 2"/>
          <p:cNvSpPr>
            <a:spLocks noGrp="1"/>
          </p:cNvSpPr>
          <p:nvPr>
            <p:ph idx="1"/>
          </p:nvPr>
        </p:nvSpPr>
        <p:spPr>
          <a:xfrm>
            <a:off x="457200" y="1600200"/>
            <a:ext cx="8610600" cy="4525963"/>
          </a:xfrm>
        </p:spPr>
        <p:txBody>
          <a:bodyPr/>
          <a:lstStyle/>
          <a:p>
            <a:pPr eaLnBrk="1" hangingPunct="1">
              <a:lnSpc>
                <a:spcPct val="80000"/>
              </a:lnSpc>
              <a:buFont typeface="Arial" panose="020B0604020202020204" pitchFamily="34" charset="0"/>
              <a:buNone/>
            </a:pPr>
            <a:r>
              <a:rPr lang="en-US" altLang="en-US" sz="3000" smtClean="0"/>
              <a:t>Atoms→molecules/compounds→macromolecules </a:t>
            </a:r>
          </a:p>
          <a:p>
            <a:pPr eaLnBrk="1" hangingPunct="1">
              <a:lnSpc>
                <a:spcPct val="80000"/>
              </a:lnSpc>
              <a:buFont typeface="Arial" panose="020B0604020202020204" pitchFamily="34" charset="0"/>
              <a:buNone/>
            </a:pPr>
            <a:r>
              <a:rPr lang="en-US" altLang="en-US" sz="3000" smtClean="0"/>
              <a:t>			</a:t>
            </a:r>
            <a:r>
              <a:rPr lang="en-US" altLang="en-US" sz="1800" smtClean="0"/>
              <a:t>(O</a:t>
            </a:r>
            <a:r>
              <a:rPr lang="en-US" altLang="en-US" sz="1800" baseline="-25000" smtClean="0"/>
              <a:t>2</a:t>
            </a:r>
            <a:r>
              <a:rPr lang="en-US" altLang="en-US" sz="1800" smtClean="0"/>
              <a:t>, H</a:t>
            </a:r>
            <a:r>
              <a:rPr lang="en-US" altLang="en-US" sz="1800" baseline="-25000" smtClean="0"/>
              <a:t>2</a:t>
            </a:r>
            <a:r>
              <a:rPr lang="en-US" altLang="en-US" sz="1800" smtClean="0"/>
              <a:t>O, CO</a:t>
            </a:r>
            <a:r>
              <a:rPr lang="en-US" altLang="en-US" sz="1800" baseline="-25000" smtClean="0"/>
              <a:t>2</a:t>
            </a:r>
            <a:r>
              <a:rPr lang="en-US" altLang="en-US" sz="1800" smtClean="0"/>
              <a:t>)</a:t>
            </a:r>
            <a:r>
              <a:rPr lang="en-US" altLang="en-US" sz="3000" smtClean="0"/>
              <a:t>			</a:t>
            </a:r>
            <a:r>
              <a:rPr lang="en-US" altLang="en-US" sz="1300" smtClean="0"/>
              <a:t>(carbs, proteins, lipids, nucleic acids)</a:t>
            </a:r>
          </a:p>
          <a:p>
            <a:pPr eaLnBrk="1" hangingPunct="1">
              <a:lnSpc>
                <a:spcPct val="80000"/>
              </a:lnSpc>
              <a:buFont typeface="Arial" panose="020B0604020202020204" pitchFamily="34" charset="0"/>
              <a:buNone/>
            </a:pPr>
            <a:endParaRPr lang="en-US" altLang="en-US" sz="1300" smtClean="0"/>
          </a:p>
          <a:p>
            <a:pPr eaLnBrk="1" hangingPunct="1">
              <a:lnSpc>
                <a:spcPct val="80000"/>
              </a:lnSpc>
              <a:buFont typeface="Arial" panose="020B0604020202020204" pitchFamily="34" charset="0"/>
              <a:buNone/>
            </a:pPr>
            <a:r>
              <a:rPr lang="en-US" altLang="en-US" sz="3000" smtClean="0"/>
              <a:t>→organelles→cells→tissues→ organs →</a:t>
            </a:r>
          </a:p>
          <a:p>
            <a:pPr eaLnBrk="1" hangingPunct="1">
              <a:lnSpc>
                <a:spcPct val="80000"/>
              </a:lnSpc>
              <a:buFont typeface="Arial" panose="020B0604020202020204" pitchFamily="34" charset="0"/>
              <a:buNone/>
            </a:pPr>
            <a:r>
              <a:rPr lang="en-US" altLang="en-US" sz="1200" smtClean="0"/>
              <a:t>  (ribosomes, nucleus, mitochondria, etc)</a:t>
            </a:r>
          </a:p>
          <a:p>
            <a:pPr eaLnBrk="1" hangingPunct="1">
              <a:lnSpc>
                <a:spcPct val="80000"/>
              </a:lnSpc>
              <a:buFont typeface="Arial" panose="020B0604020202020204" pitchFamily="34" charset="0"/>
              <a:buNone/>
            </a:pPr>
            <a:endParaRPr lang="en-US" altLang="en-US" sz="1200" smtClean="0"/>
          </a:p>
          <a:p>
            <a:pPr eaLnBrk="1" hangingPunct="1">
              <a:lnSpc>
                <a:spcPct val="80000"/>
              </a:lnSpc>
              <a:buFont typeface="Arial" panose="020B0604020202020204" pitchFamily="34" charset="0"/>
              <a:buNone/>
            </a:pPr>
            <a:r>
              <a:rPr lang="en-US" altLang="en-US" sz="3000" smtClean="0"/>
              <a:t>Organ systems →organisms→ species→ </a:t>
            </a:r>
          </a:p>
          <a:p>
            <a:pPr eaLnBrk="1" hangingPunct="1">
              <a:lnSpc>
                <a:spcPct val="80000"/>
              </a:lnSpc>
              <a:buFont typeface="Arial" panose="020B0604020202020204" pitchFamily="34" charset="0"/>
              <a:buNone/>
            </a:pPr>
            <a:endParaRPr lang="en-US" altLang="en-US" sz="3000" smtClean="0"/>
          </a:p>
          <a:p>
            <a:pPr eaLnBrk="1" hangingPunct="1">
              <a:lnSpc>
                <a:spcPct val="80000"/>
              </a:lnSpc>
              <a:buFont typeface="Arial" panose="020B0604020202020204" pitchFamily="34" charset="0"/>
              <a:buNone/>
            </a:pPr>
            <a:r>
              <a:rPr lang="en-US" altLang="en-US" sz="3000" smtClean="0"/>
              <a:t>population →community →ecosystem→ biome→ </a:t>
            </a:r>
          </a:p>
          <a:p>
            <a:pPr eaLnBrk="1" hangingPunct="1">
              <a:lnSpc>
                <a:spcPct val="80000"/>
              </a:lnSpc>
              <a:buFont typeface="Arial" panose="020B0604020202020204" pitchFamily="34" charset="0"/>
              <a:buNone/>
            </a:pPr>
            <a:endParaRPr lang="en-US" altLang="en-US" sz="3000" smtClean="0"/>
          </a:p>
          <a:p>
            <a:pPr eaLnBrk="1" hangingPunct="1">
              <a:lnSpc>
                <a:spcPct val="80000"/>
              </a:lnSpc>
              <a:buFont typeface="Arial" panose="020B0604020202020204" pitchFamily="34" charset="0"/>
              <a:buNone/>
            </a:pPr>
            <a:r>
              <a:rPr lang="en-US" altLang="en-US" sz="3000" smtClean="0"/>
              <a:t>biosphere</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46EB0C6-2FB6-43C8-8ACC-34342991B752}"/>
              </a:ext>
            </a:extLst>
          </p:cNvPr>
          <p:cNvSpPr>
            <a:spLocks noGrp="1"/>
          </p:cNvSpPr>
          <p:nvPr>
            <p:ph type="title"/>
          </p:nvPr>
        </p:nvSpPr>
        <p:spPr>
          <a:xfrm>
            <a:off x="457200" y="0"/>
            <a:ext cx="8229600" cy="1143000"/>
          </a:xfrm>
        </p:spPr>
        <p:txBody>
          <a:bodyPr rtlCol="0">
            <a:normAutofit fontScale="90000"/>
          </a:bodyPr>
          <a:lstStyle/>
          <a:p>
            <a:pPr eaLnBrk="1" fontAlgn="auto" hangingPunct="1">
              <a:spcAft>
                <a:spcPts val="0"/>
              </a:spcAft>
              <a:defRPr/>
            </a:pPr>
            <a:r>
              <a:rPr lang="en-US" dirty="0">
                <a:ea typeface="+mj-ea"/>
              </a:rPr>
              <a:t>Asexual reproduction vs. Sexual reproduction </a:t>
            </a:r>
          </a:p>
        </p:txBody>
      </p:sp>
      <p:sp>
        <p:nvSpPr>
          <p:cNvPr id="61443" name="Content Placeholder 2"/>
          <p:cNvSpPr>
            <a:spLocks noGrp="1"/>
          </p:cNvSpPr>
          <p:nvPr>
            <p:ph sz="half" idx="1"/>
          </p:nvPr>
        </p:nvSpPr>
        <p:spPr>
          <a:xfrm>
            <a:off x="457200" y="1219200"/>
            <a:ext cx="4038600" cy="4525963"/>
          </a:xfrm>
        </p:spPr>
        <p:txBody>
          <a:bodyPr/>
          <a:lstStyle/>
          <a:p>
            <a:pPr eaLnBrk="1" hangingPunct="1">
              <a:buFont typeface="Arial" panose="020B0604020202020204" pitchFamily="34" charset="0"/>
              <a:buNone/>
            </a:pPr>
            <a:r>
              <a:rPr lang="en-US" altLang="en-US" sz="1600" smtClean="0"/>
              <a:t>Asexual</a:t>
            </a:r>
          </a:p>
          <a:p>
            <a:pPr eaLnBrk="1" hangingPunct="1"/>
            <a:r>
              <a:rPr lang="en-US" altLang="en-US" sz="1600" smtClean="0"/>
              <a:t>No sperm or egg are used</a:t>
            </a:r>
          </a:p>
          <a:p>
            <a:pPr eaLnBrk="1" hangingPunct="1"/>
            <a:r>
              <a:rPr lang="en-US" altLang="en-US" sz="1600" smtClean="0"/>
              <a:t>Clones /identical</a:t>
            </a:r>
          </a:p>
          <a:p>
            <a:pPr eaLnBrk="1" hangingPunct="1"/>
            <a:r>
              <a:rPr lang="en-US" altLang="en-US" sz="1600" smtClean="0"/>
              <a:t>No genetic variation</a:t>
            </a:r>
          </a:p>
          <a:p>
            <a:pPr eaLnBrk="1" hangingPunct="1"/>
            <a:r>
              <a:rPr lang="en-US" altLang="en-US" sz="1600" smtClean="0"/>
              <a:t>Susceptible to disease</a:t>
            </a:r>
          </a:p>
          <a:p>
            <a:pPr eaLnBrk="1" hangingPunct="1"/>
            <a:r>
              <a:rPr lang="en-US" altLang="en-US" sz="1600" smtClean="0"/>
              <a:t>Can reproduce quickly</a:t>
            </a:r>
          </a:p>
          <a:p>
            <a:pPr eaLnBrk="1" hangingPunct="1"/>
            <a:r>
              <a:rPr lang="en-US" altLang="en-US" sz="1600" smtClean="0"/>
              <a:t>Ex:  budding, binary fission</a:t>
            </a:r>
          </a:p>
        </p:txBody>
      </p:sp>
      <p:sp>
        <p:nvSpPr>
          <p:cNvPr id="61444" name="Content Placeholder 3"/>
          <p:cNvSpPr>
            <a:spLocks noGrp="1"/>
          </p:cNvSpPr>
          <p:nvPr>
            <p:ph sz="half" idx="2"/>
          </p:nvPr>
        </p:nvSpPr>
        <p:spPr>
          <a:xfrm>
            <a:off x="4572000" y="1219200"/>
            <a:ext cx="4038600" cy="4525963"/>
          </a:xfrm>
        </p:spPr>
        <p:txBody>
          <a:bodyPr/>
          <a:lstStyle/>
          <a:p>
            <a:pPr eaLnBrk="1" hangingPunct="1">
              <a:buFont typeface="Arial" panose="020B0604020202020204" pitchFamily="34" charset="0"/>
              <a:buNone/>
            </a:pPr>
            <a:r>
              <a:rPr lang="en-US" altLang="en-US" sz="1600" smtClean="0"/>
              <a:t>Sexual</a:t>
            </a:r>
          </a:p>
          <a:p>
            <a:pPr eaLnBrk="1" hangingPunct="1"/>
            <a:r>
              <a:rPr lang="en-US" altLang="en-US" sz="1600" smtClean="0"/>
              <a:t>Sperm and egg are joined combining DNA</a:t>
            </a:r>
          </a:p>
          <a:p>
            <a:pPr eaLnBrk="1" hangingPunct="1"/>
            <a:r>
              <a:rPr lang="en-US" altLang="en-US" sz="1600" smtClean="0"/>
              <a:t>Creates genetic variation/diversity</a:t>
            </a:r>
          </a:p>
          <a:p>
            <a:pPr eaLnBrk="1" hangingPunct="1"/>
            <a:r>
              <a:rPr lang="en-US" altLang="en-US" sz="1600" smtClean="0"/>
              <a:t>Healthier</a:t>
            </a:r>
          </a:p>
          <a:p>
            <a:pPr eaLnBrk="1" hangingPunct="1"/>
            <a:r>
              <a:rPr lang="en-US" altLang="en-US" sz="1600" smtClean="0"/>
              <a:t>Population can</a:t>
            </a:r>
            <a:r>
              <a:rPr lang="ja-JP" altLang="en-US" sz="1600" smtClean="0"/>
              <a:t>’</a:t>
            </a:r>
            <a:r>
              <a:rPr lang="en-US" altLang="ja-JP" sz="1600" smtClean="0"/>
              <a:t>t reproduce as quickly b/c they have to search for a mate</a:t>
            </a:r>
          </a:p>
          <a:p>
            <a:pPr eaLnBrk="1" hangingPunct="1"/>
            <a:r>
              <a:rPr lang="en-US" altLang="en-US" sz="1600" smtClean="0"/>
              <a:t>Ex:  human egg (23) + human sperm (23) = zygote (46)</a:t>
            </a:r>
          </a:p>
        </p:txBody>
      </p:sp>
      <p:pic>
        <p:nvPicPr>
          <p:cNvPr id="61445" name="Picture 2" descr="http://www.tulane.edu/~wiser/protozoology/notes/images/ciliat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3543300"/>
            <a:ext cx="6372225" cy="331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62C55D7F-CD21-44D8-99DD-B7052470F05C}"/>
              </a:ext>
            </a:extLst>
          </p:cNvPr>
          <p:cNvSpPr>
            <a:spLocks noGrp="1"/>
          </p:cNvSpPr>
          <p:nvPr>
            <p:ph type="title"/>
          </p:nvPr>
        </p:nvSpPr>
        <p:spPr/>
        <p:txBody>
          <a:bodyPr rtlCol="0">
            <a:normAutofit fontScale="90000"/>
          </a:bodyPr>
          <a:lstStyle/>
          <a:p>
            <a:pPr eaLnBrk="1" fontAlgn="auto" hangingPunct="1">
              <a:spcAft>
                <a:spcPts val="0"/>
              </a:spcAft>
              <a:defRPr/>
            </a:pPr>
            <a:r>
              <a:rPr lang="en-US" dirty="0">
                <a:ea typeface="+mj-ea"/>
              </a:rPr>
              <a:t>TYPES OF SEXUAL AND ASEXUAL REPRODUCTION</a:t>
            </a:r>
          </a:p>
        </p:txBody>
      </p:sp>
      <p:sp>
        <p:nvSpPr>
          <p:cNvPr id="5" name="Content Placeholder 4">
            <a:extLst>
              <a:ext uri="{FF2B5EF4-FFF2-40B4-BE49-F238E27FC236}">
                <a16:creationId xmlns="" xmlns:a16="http://schemas.microsoft.com/office/drawing/2014/main" id="{CAEE24E5-5EC9-418D-8640-CD60454E0B0C}"/>
              </a:ext>
            </a:extLst>
          </p:cNvPr>
          <p:cNvSpPr>
            <a:spLocks noGrp="1"/>
          </p:cNvSpPr>
          <p:nvPr>
            <p:ph sz="half" idx="1"/>
          </p:nvPr>
        </p:nvSpPr>
        <p:spPr/>
        <p:txBody>
          <a:bodyPr rtlCol="0">
            <a:normAutofit fontScale="55000" lnSpcReduction="20000"/>
          </a:bodyPr>
          <a:lstStyle/>
          <a:p>
            <a:pPr eaLnBrk="1" fontAlgn="auto" hangingPunct="1">
              <a:spcAft>
                <a:spcPts val="0"/>
              </a:spcAft>
              <a:defRPr/>
            </a:pPr>
            <a:r>
              <a:rPr lang="en-US" dirty="0">
                <a:ea typeface="+mn-ea"/>
              </a:rPr>
              <a:t>ASEXUAL	</a:t>
            </a:r>
          </a:p>
          <a:p>
            <a:pPr lvl="1" eaLnBrk="1" fontAlgn="auto" hangingPunct="1">
              <a:spcAft>
                <a:spcPts val="0"/>
              </a:spcAft>
              <a:defRPr/>
            </a:pPr>
            <a:r>
              <a:rPr lang="en-US" dirty="0">
                <a:ea typeface="+mn-ea"/>
              </a:rPr>
              <a:t>Produces diploid (2N) cells</a:t>
            </a:r>
          </a:p>
          <a:p>
            <a:pPr lvl="1" eaLnBrk="1" fontAlgn="auto" hangingPunct="1">
              <a:spcAft>
                <a:spcPts val="0"/>
              </a:spcAft>
              <a:defRPr/>
            </a:pPr>
            <a:r>
              <a:rPr lang="en-US" dirty="0">
                <a:ea typeface="+mn-ea"/>
              </a:rPr>
              <a:t>New cells are clones of parent cell</a:t>
            </a:r>
          </a:p>
          <a:p>
            <a:pPr lvl="1" eaLnBrk="1" fontAlgn="auto" hangingPunct="1">
              <a:spcAft>
                <a:spcPts val="0"/>
              </a:spcAft>
              <a:defRPr/>
            </a:pPr>
            <a:r>
              <a:rPr lang="en-US" dirty="0">
                <a:ea typeface="+mn-ea"/>
              </a:rPr>
              <a:t>Types:</a:t>
            </a:r>
          </a:p>
          <a:p>
            <a:pPr lvl="2" eaLnBrk="1" fontAlgn="auto" hangingPunct="1">
              <a:spcAft>
                <a:spcPts val="0"/>
              </a:spcAft>
              <a:defRPr/>
            </a:pPr>
            <a:r>
              <a:rPr lang="en-US" dirty="0">
                <a:ea typeface="+mn-ea"/>
              </a:rPr>
              <a:t>Mitosis</a:t>
            </a:r>
          </a:p>
          <a:p>
            <a:pPr lvl="3" eaLnBrk="1" fontAlgn="auto" hangingPunct="1">
              <a:spcAft>
                <a:spcPts val="0"/>
              </a:spcAft>
              <a:defRPr/>
            </a:pPr>
            <a:r>
              <a:rPr lang="en-US" dirty="0">
                <a:ea typeface="+mn-ea"/>
              </a:rPr>
              <a:t>Splits into two</a:t>
            </a:r>
          </a:p>
          <a:p>
            <a:pPr lvl="3" eaLnBrk="1" fontAlgn="auto" hangingPunct="1">
              <a:spcAft>
                <a:spcPts val="0"/>
              </a:spcAft>
              <a:defRPr/>
            </a:pPr>
            <a:r>
              <a:rPr lang="en-US" dirty="0" err="1">
                <a:ea typeface="+mn-ea"/>
              </a:rPr>
              <a:t>Multicellular</a:t>
            </a:r>
            <a:r>
              <a:rPr lang="en-US" dirty="0">
                <a:ea typeface="+mn-ea"/>
              </a:rPr>
              <a:t> </a:t>
            </a:r>
          </a:p>
          <a:p>
            <a:pPr lvl="3" eaLnBrk="1" fontAlgn="auto" hangingPunct="1">
              <a:spcAft>
                <a:spcPts val="0"/>
              </a:spcAft>
              <a:defRPr/>
            </a:pPr>
            <a:r>
              <a:rPr lang="en-US" dirty="0">
                <a:ea typeface="+mn-ea"/>
              </a:rPr>
              <a:t>Used to make more new cells, repair</a:t>
            </a:r>
          </a:p>
          <a:p>
            <a:pPr lvl="3" eaLnBrk="1" fontAlgn="auto" hangingPunct="1">
              <a:spcAft>
                <a:spcPts val="0"/>
              </a:spcAft>
              <a:defRPr/>
            </a:pPr>
            <a:r>
              <a:rPr lang="en-US" dirty="0">
                <a:ea typeface="+mn-ea"/>
              </a:rPr>
              <a:t>Humans &amp; higher animals</a:t>
            </a:r>
          </a:p>
          <a:p>
            <a:pPr lvl="2" eaLnBrk="1" fontAlgn="auto" hangingPunct="1">
              <a:spcAft>
                <a:spcPts val="0"/>
              </a:spcAft>
              <a:defRPr/>
            </a:pPr>
            <a:r>
              <a:rPr lang="en-US" dirty="0">
                <a:ea typeface="+mn-ea"/>
              </a:rPr>
              <a:t>Binary fission</a:t>
            </a:r>
          </a:p>
          <a:p>
            <a:pPr lvl="3" eaLnBrk="1" fontAlgn="auto" hangingPunct="1">
              <a:spcAft>
                <a:spcPts val="0"/>
              </a:spcAft>
              <a:defRPr/>
            </a:pPr>
            <a:r>
              <a:rPr lang="en-US" dirty="0">
                <a:ea typeface="+mn-ea"/>
              </a:rPr>
              <a:t>Splits into two</a:t>
            </a:r>
          </a:p>
          <a:p>
            <a:pPr lvl="3" eaLnBrk="1" fontAlgn="auto" hangingPunct="1">
              <a:spcAft>
                <a:spcPts val="0"/>
              </a:spcAft>
              <a:defRPr/>
            </a:pPr>
            <a:r>
              <a:rPr lang="en-US" dirty="0">
                <a:ea typeface="+mn-ea"/>
              </a:rPr>
              <a:t>Unicellular</a:t>
            </a:r>
          </a:p>
          <a:p>
            <a:pPr lvl="3" eaLnBrk="1" fontAlgn="auto" hangingPunct="1">
              <a:spcAft>
                <a:spcPts val="0"/>
              </a:spcAft>
              <a:defRPr/>
            </a:pPr>
            <a:r>
              <a:rPr lang="en-US" dirty="0">
                <a:ea typeface="+mn-ea"/>
              </a:rPr>
              <a:t>Bacteria &amp; </a:t>
            </a:r>
            <a:r>
              <a:rPr lang="en-US" dirty="0" err="1">
                <a:ea typeface="+mn-ea"/>
              </a:rPr>
              <a:t>protists</a:t>
            </a:r>
            <a:endParaRPr lang="en-US" dirty="0">
              <a:ea typeface="+mn-ea"/>
            </a:endParaRPr>
          </a:p>
          <a:p>
            <a:pPr lvl="2" eaLnBrk="1" fontAlgn="auto" hangingPunct="1">
              <a:spcAft>
                <a:spcPts val="0"/>
              </a:spcAft>
              <a:defRPr/>
            </a:pPr>
            <a:r>
              <a:rPr lang="en-US" dirty="0">
                <a:ea typeface="+mn-ea"/>
              </a:rPr>
              <a:t>Fragmentation</a:t>
            </a:r>
          </a:p>
          <a:p>
            <a:pPr lvl="3" eaLnBrk="1" fontAlgn="auto" hangingPunct="1">
              <a:spcAft>
                <a:spcPts val="0"/>
              </a:spcAft>
              <a:defRPr/>
            </a:pPr>
            <a:r>
              <a:rPr lang="en-US" dirty="0">
                <a:ea typeface="+mn-ea"/>
              </a:rPr>
              <a:t>Piece breaks off and grows into new organism</a:t>
            </a:r>
          </a:p>
          <a:p>
            <a:pPr lvl="3" eaLnBrk="1" fontAlgn="auto" hangingPunct="1">
              <a:spcAft>
                <a:spcPts val="0"/>
              </a:spcAft>
              <a:defRPr/>
            </a:pPr>
            <a:r>
              <a:rPr lang="en-US" dirty="0" err="1">
                <a:ea typeface="+mn-ea"/>
              </a:rPr>
              <a:t>Multicellular</a:t>
            </a:r>
            <a:r>
              <a:rPr lang="en-US" dirty="0">
                <a:ea typeface="+mn-ea"/>
              </a:rPr>
              <a:t> animals</a:t>
            </a:r>
          </a:p>
          <a:p>
            <a:pPr lvl="4" eaLnBrk="1" fontAlgn="auto" hangingPunct="1">
              <a:spcAft>
                <a:spcPts val="0"/>
              </a:spcAft>
              <a:defRPr/>
            </a:pPr>
            <a:r>
              <a:rPr lang="en-US" dirty="0">
                <a:ea typeface="+mn-ea"/>
              </a:rPr>
              <a:t>Sponges, coral polyps, plants</a:t>
            </a:r>
          </a:p>
          <a:p>
            <a:pPr lvl="2" eaLnBrk="1" fontAlgn="auto" hangingPunct="1">
              <a:spcAft>
                <a:spcPts val="0"/>
              </a:spcAft>
              <a:defRPr/>
            </a:pPr>
            <a:r>
              <a:rPr lang="en-US" dirty="0">
                <a:ea typeface="+mn-ea"/>
              </a:rPr>
              <a:t>Budding</a:t>
            </a:r>
          </a:p>
          <a:p>
            <a:pPr lvl="3" eaLnBrk="1" fontAlgn="auto" hangingPunct="1">
              <a:spcAft>
                <a:spcPts val="0"/>
              </a:spcAft>
              <a:defRPr/>
            </a:pPr>
            <a:r>
              <a:rPr lang="en-US" dirty="0">
                <a:ea typeface="+mn-ea"/>
              </a:rPr>
              <a:t>New organism grows off of parent</a:t>
            </a:r>
          </a:p>
          <a:p>
            <a:pPr lvl="3" eaLnBrk="1" fontAlgn="auto" hangingPunct="1">
              <a:spcAft>
                <a:spcPts val="0"/>
              </a:spcAft>
              <a:defRPr/>
            </a:pPr>
            <a:r>
              <a:rPr lang="en-US" dirty="0" err="1">
                <a:ea typeface="+mn-ea"/>
              </a:rPr>
              <a:t>Multicellular</a:t>
            </a:r>
            <a:r>
              <a:rPr lang="en-US" dirty="0">
                <a:ea typeface="+mn-ea"/>
              </a:rPr>
              <a:t> animals</a:t>
            </a:r>
          </a:p>
          <a:p>
            <a:pPr lvl="4" eaLnBrk="1" fontAlgn="auto" hangingPunct="1">
              <a:spcAft>
                <a:spcPts val="0"/>
              </a:spcAft>
              <a:defRPr/>
            </a:pPr>
            <a:r>
              <a:rPr lang="en-US" dirty="0">
                <a:ea typeface="+mn-ea"/>
              </a:rPr>
              <a:t>Sponges, coral polyps</a:t>
            </a:r>
          </a:p>
          <a:p>
            <a:pPr lvl="2" eaLnBrk="1" fontAlgn="auto" hangingPunct="1">
              <a:spcAft>
                <a:spcPts val="0"/>
              </a:spcAft>
              <a:defRPr/>
            </a:pPr>
            <a:r>
              <a:rPr lang="en-US" dirty="0">
                <a:ea typeface="+mn-ea"/>
              </a:rPr>
              <a:t>Propagation</a:t>
            </a:r>
          </a:p>
          <a:p>
            <a:pPr lvl="3" eaLnBrk="1" fontAlgn="auto" hangingPunct="1">
              <a:spcAft>
                <a:spcPts val="0"/>
              </a:spcAft>
              <a:defRPr/>
            </a:pPr>
            <a:r>
              <a:rPr lang="en-US" dirty="0">
                <a:ea typeface="+mn-ea"/>
              </a:rPr>
              <a:t>One plant gives rise to another</a:t>
            </a:r>
          </a:p>
          <a:p>
            <a:pPr lvl="4" eaLnBrk="1" fontAlgn="auto" hangingPunct="1">
              <a:spcAft>
                <a:spcPts val="0"/>
              </a:spcAft>
              <a:defRPr/>
            </a:pPr>
            <a:r>
              <a:rPr lang="en-US" dirty="0">
                <a:ea typeface="+mn-ea"/>
              </a:rPr>
              <a:t>Strawberry plants</a:t>
            </a:r>
          </a:p>
          <a:p>
            <a:pPr lvl="2" eaLnBrk="1" fontAlgn="auto" hangingPunct="1">
              <a:spcAft>
                <a:spcPts val="0"/>
              </a:spcAft>
              <a:defRPr/>
            </a:pPr>
            <a:endParaRPr lang="en-US" dirty="0">
              <a:ea typeface="+mn-ea"/>
            </a:endParaRPr>
          </a:p>
          <a:p>
            <a:pPr lvl="2" eaLnBrk="1" fontAlgn="auto" hangingPunct="1">
              <a:spcAft>
                <a:spcPts val="0"/>
              </a:spcAft>
              <a:defRPr/>
            </a:pPr>
            <a:endParaRPr lang="en-US" dirty="0">
              <a:ea typeface="+mn-ea"/>
            </a:endParaRPr>
          </a:p>
          <a:p>
            <a:pPr lvl="1" eaLnBrk="1" fontAlgn="auto" hangingPunct="1">
              <a:spcAft>
                <a:spcPts val="0"/>
              </a:spcAft>
              <a:defRPr/>
            </a:pPr>
            <a:endParaRPr lang="en-US" dirty="0">
              <a:ea typeface="+mn-ea"/>
            </a:endParaRPr>
          </a:p>
        </p:txBody>
      </p:sp>
      <p:sp>
        <p:nvSpPr>
          <p:cNvPr id="62468" name="Content Placeholder 5"/>
          <p:cNvSpPr>
            <a:spLocks noGrp="1"/>
          </p:cNvSpPr>
          <p:nvPr>
            <p:ph sz="half" idx="2"/>
          </p:nvPr>
        </p:nvSpPr>
        <p:spPr/>
        <p:txBody>
          <a:bodyPr/>
          <a:lstStyle/>
          <a:p>
            <a:pPr eaLnBrk="1" hangingPunct="1">
              <a:lnSpc>
                <a:spcPct val="80000"/>
              </a:lnSpc>
            </a:pPr>
            <a:r>
              <a:rPr lang="en-US" altLang="en-US" sz="1500" smtClean="0"/>
              <a:t>SEXUAL</a:t>
            </a:r>
          </a:p>
          <a:p>
            <a:pPr lvl="1" eaLnBrk="1" hangingPunct="1">
              <a:lnSpc>
                <a:spcPct val="80000"/>
              </a:lnSpc>
            </a:pPr>
            <a:r>
              <a:rPr lang="en-US" altLang="en-US" sz="1300" smtClean="0"/>
              <a:t>Produces haploid (N) gametes (sperm/egg)</a:t>
            </a:r>
          </a:p>
          <a:p>
            <a:pPr lvl="1" eaLnBrk="1" hangingPunct="1">
              <a:lnSpc>
                <a:spcPct val="80000"/>
              </a:lnSpc>
            </a:pPr>
            <a:r>
              <a:rPr lang="en-US" altLang="en-US" sz="1300" smtClean="0"/>
              <a:t>New cells are genetically varied from parent cell (due to crossing over)</a:t>
            </a:r>
          </a:p>
          <a:p>
            <a:pPr lvl="1" eaLnBrk="1" hangingPunct="1">
              <a:lnSpc>
                <a:spcPct val="80000"/>
              </a:lnSpc>
            </a:pPr>
            <a:r>
              <a:rPr lang="en-US" altLang="en-US" sz="1300" smtClean="0"/>
              <a:t>This is why two offspring don</a:t>
            </a:r>
            <a:r>
              <a:rPr lang="ja-JP" altLang="en-US" sz="1300" smtClean="0"/>
              <a:t>’</a:t>
            </a:r>
            <a:r>
              <a:rPr lang="en-US" altLang="ja-JP" sz="1300" smtClean="0"/>
              <a:t>t look exactly alike (unless identical twins)</a:t>
            </a:r>
          </a:p>
          <a:p>
            <a:pPr lvl="1" eaLnBrk="1" hangingPunct="1">
              <a:lnSpc>
                <a:spcPct val="80000"/>
              </a:lnSpc>
            </a:pPr>
            <a:r>
              <a:rPr lang="en-US" altLang="en-US" sz="1300" smtClean="0"/>
              <a:t>Gametes are made by meiosis</a:t>
            </a:r>
          </a:p>
          <a:p>
            <a:pPr lvl="1" eaLnBrk="1" hangingPunct="1">
              <a:lnSpc>
                <a:spcPct val="80000"/>
              </a:lnSpc>
            </a:pPr>
            <a:r>
              <a:rPr lang="en-US" altLang="en-US" sz="1300" smtClean="0"/>
              <a:t>Types:</a:t>
            </a:r>
          </a:p>
          <a:p>
            <a:pPr lvl="2" eaLnBrk="1" hangingPunct="1">
              <a:lnSpc>
                <a:spcPct val="80000"/>
              </a:lnSpc>
            </a:pPr>
            <a:r>
              <a:rPr lang="en-US" altLang="en-US" sz="1100" smtClean="0"/>
              <a:t>Conjugation</a:t>
            </a:r>
          </a:p>
          <a:p>
            <a:pPr lvl="3" eaLnBrk="1" hangingPunct="1">
              <a:lnSpc>
                <a:spcPct val="80000"/>
              </a:lnSpc>
            </a:pPr>
            <a:r>
              <a:rPr lang="en-US" altLang="en-US" sz="1000" smtClean="0"/>
              <a:t>Exchange DNA (not sperm/egg)</a:t>
            </a:r>
          </a:p>
          <a:p>
            <a:pPr lvl="3" eaLnBrk="1" hangingPunct="1">
              <a:lnSpc>
                <a:spcPct val="80000"/>
              </a:lnSpc>
            </a:pPr>
            <a:r>
              <a:rPr lang="en-US" altLang="en-US" sz="1000" smtClean="0"/>
              <a:t>Bacteria &amp; protists</a:t>
            </a:r>
          </a:p>
          <a:p>
            <a:pPr lvl="2" eaLnBrk="1" hangingPunct="1">
              <a:lnSpc>
                <a:spcPct val="80000"/>
              </a:lnSpc>
            </a:pPr>
            <a:r>
              <a:rPr lang="en-US" altLang="en-US" sz="1100" smtClean="0"/>
              <a:t>Sexual</a:t>
            </a:r>
          </a:p>
          <a:p>
            <a:pPr lvl="3" eaLnBrk="1" hangingPunct="1">
              <a:lnSpc>
                <a:spcPct val="80000"/>
              </a:lnSpc>
            </a:pPr>
            <a:r>
              <a:rPr lang="en-US" altLang="en-US" sz="1000" smtClean="0"/>
              <a:t>Separate male and females of species</a:t>
            </a:r>
          </a:p>
          <a:p>
            <a:pPr lvl="3" eaLnBrk="1" hangingPunct="1">
              <a:lnSpc>
                <a:spcPct val="80000"/>
              </a:lnSpc>
            </a:pPr>
            <a:r>
              <a:rPr lang="en-US" altLang="en-US" sz="1000" smtClean="0"/>
              <a:t>Males must get sperm to female- do not always have a penis</a:t>
            </a:r>
          </a:p>
          <a:p>
            <a:pPr lvl="2" eaLnBrk="1" hangingPunct="1">
              <a:lnSpc>
                <a:spcPct val="80000"/>
              </a:lnSpc>
            </a:pPr>
            <a:r>
              <a:rPr lang="en-US" altLang="en-US" sz="1100" smtClean="0"/>
              <a:t>Spawning</a:t>
            </a:r>
          </a:p>
          <a:p>
            <a:pPr lvl="3" eaLnBrk="1" hangingPunct="1">
              <a:lnSpc>
                <a:spcPct val="80000"/>
              </a:lnSpc>
            </a:pPr>
            <a:r>
              <a:rPr lang="en-US" altLang="en-US" sz="1000" smtClean="0"/>
              <a:t>Release sperm &amp; eggs into water where by chance they unite to form zygote</a:t>
            </a:r>
          </a:p>
          <a:p>
            <a:pPr lvl="3" eaLnBrk="1" hangingPunct="1">
              <a:lnSpc>
                <a:spcPct val="80000"/>
              </a:lnSpc>
            </a:pPr>
            <a:r>
              <a:rPr lang="en-US" altLang="en-US" sz="1000" smtClean="0"/>
              <a:t>Sponges, jellyfish, fish</a:t>
            </a:r>
          </a:p>
          <a:p>
            <a:pPr lvl="2" eaLnBrk="1" hangingPunct="1">
              <a:lnSpc>
                <a:spcPct val="80000"/>
              </a:lnSpc>
            </a:pPr>
            <a:r>
              <a:rPr lang="en-US" altLang="en-US" sz="1100" smtClean="0"/>
              <a:t>Hermaphrodites</a:t>
            </a:r>
          </a:p>
          <a:p>
            <a:pPr lvl="3" eaLnBrk="1" hangingPunct="1">
              <a:lnSpc>
                <a:spcPct val="80000"/>
              </a:lnSpc>
            </a:pPr>
            <a:r>
              <a:rPr lang="en-US" altLang="en-US" sz="1000" smtClean="0"/>
              <a:t>Organisms contain both sperm and egg</a:t>
            </a:r>
          </a:p>
          <a:p>
            <a:pPr lvl="3" eaLnBrk="1" hangingPunct="1">
              <a:lnSpc>
                <a:spcPct val="80000"/>
              </a:lnSpc>
            </a:pPr>
            <a:r>
              <a:rPr lang="en-US" altLang="en-US" sz="1000" smtClean="0"/>
              <a:t>Exchange sperm with another to fertilize eggs</a:t>
            </a:r>
          </a:p>
          <a:p>
            <a:pPr lvl="3" eaLnBrk="1" hangingPunct="1">
              <a:lnSpc>
                <a:spcPct val="80000"/>
              </a:lnSpc>
            </a:pPr>
            <a:r>
              <a:rPr lang="en-US" altLang="en-US" sz="1000" smtClean="0"/>
              <a:t>DO NOT fertilize their own eggs (cloning- which leads to easy disease transmission)</a:t>
            </a:r>
          </a:p>
          <a:p>
            <a:pPr lvl="3" eaLnBrk="1" hangingPunct="1">
              <a:lnSpc>
                <a:spcPct val="80000"/>
              </a:lnSpc>
            </a:pPr>
            <a:r>
              <a:rPr lang="en-US" altLang="en-US" sz="1000" smtClean="0"/>
              <a:t>Worms, lower invertebrates</a:t>
            </a:r>
          </a:p>
          <a:p>
            <a:pPr lvl="2" eaLnBrk="1" hangingPunct="1">
              <a:lnSpc>
                <a:spcPct val="80000"/>
              </a:lnSpc>
            </a:pPr>
            <a:endParaRPr lang="en-US" altLang="en-US" sz="110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pPr eaLnBrk="1" hangingPunct="1"/>
            <a:r>
              <a:rPr lang="en-US" altLang="en-US" smtClean="0"/>
              <a:t>Heredity Vocabulary</a:t>
            </a:r>
          </a:p>
        </p:txBody>
      </p:sp>
      <p:sp>
        <p:nvSpPr>
          <p:cNvPr id="3" name="Content Placeholder 2">
            <a:extLst>
              <a:ext uri="{FF2B5EF4-FFF2-40B4-BE49-F238E27FC236}">
                <a16:creationId xmlns="" xmlns:a16="http://schemas.microsoft.com/office/drawing/2014/main" id="{6B7B8CAC-7905-41B5-9966-3A02B849D23B}"/>
              </a:ext>
            </a:extLst>
          </p:cNvPr>
          <p:cNvSpPr>
            <a:spLocks noGrp="1"/>
          </p:cNvSpPr>
          <p:nvPr>
            <p:ph sz="half" idx="1"/>
          </p:nvPr>
        </p:nvSpPr>
        <p:spPr/>
        <p:txBody>
          <a:bodyPr rtlCol="0">
            <a:noAutofit/>
          </a:bodyPr>
          <a:lstStyle/>
          <a:p>
            <a:pPr eaLnBrk="1" fontAlgn="auto" hangingPunct="1">
              <a:spcAft>
                <a:spcPts val="0"/>
              </a:spcAft>
              <a:defRPr/>
            </a:pPr>
            <a:r>
              <a:rPr lang="en-US" sz="1600" b="1" dirty="0">
                <a:ea typeface="+mn-ea"/>
              </a:rPr>
              <a:t>Gene-</a:t>
            </a:r>
            <a:r>
              <a:rPr lang="en-US" sz="1600" dirty="0">
                <a:ea typeface="+mn-ea"/>
              </a:rPr>
              <a:t> a segment of DNA that codes for a certain trait (seed color)</a:t>
            </a:r>
          </a:p>
          <a:p>
            <a:pPr eaLnBrk="1" fontAlgn="auto" hangingPunct="1">
              <a:spcAft>
                <a:spcPts val="0"/>
              </a:spcAft>
              <a:defRPr/>
            </a:pPr>
            <a:r>
              <a:rPr lang="en-US" sz="1600" b="1" dirty="0">
                <a:ea typeface="+mn-ea"/>
              </a:rPr>
              <a:t>Allele-</a:t>
            </a:r>
            <a:r>
              <a:rPr lang="en-US" sz="1600" dirty="0">
                <a:ea typeface="+mn-ea"/>
              </a:rPr>
              <a:t> a variation of a gene (green allele, yellow allele)</a:t>
            </a:r>
          </a:p>
          <a:p>
            <a:pPr eaLnBrk="1" fontAlgn="auto" hangingPunct="1">
              <a:spcAft>
                <a:spcPts val="0"/>
              </a:spcAft>
              <a:defRPr/>
            </a:pPr>
            <a:r>
              <a:rPr lang="en-US" sz="1600" b="1" dirty="0">
                <a:ea typeface="+mn-ea"/>
              </a:rPr>
              <a:t>Phenotype-</a:t>
            </a:r>
            <a:r>
              <a:rPr lang="en-US" sz="1600" dirty="0">
                <a:ea typeface="+mn-ea"/>
              </a:rPr>
              <a:t> the physical description of a gene (green seed). It’s what you see when looking at it</a:t>
            </a:r>
          </a:p>
          <a:p>
            <a:pPr eaLnBrk="1" fontAlgn="auto" hangingPunct="1">
              <a:spcAft>
                <a:spcPts val="0"/>
              </a:spcAft>
              <a:defRPr/>
            </a:pPr>
            <a:r>
              <a:rPr lang="en-US" sz="1600" b="1" dirty="0">
                <a:ea typeface="+mn-ea"/>
              </a:rPr>
              <a:t>Genotype-</a:t>
            </a:r>
            <a:r>
              <a:rPr lang="en-US" sz="1600" dirty="0">
                <a:ea typeface="+mn-ea"/>
              </a:rPr>
              <a:t> two alleles you inherit for a gene; represented by letters (GG, </a:t>
            </a:r>
            <a:r>
              <a:rPr lang="en-US" sz="1600" dirty="0" err="1">
                <a:ea typeface="+mn-ea"/>
              </a:rPr>
              <a:t>Gg</a:t>
            </a:r>
            <a:r>
              <a:rPr lang="en-US" sz="1600" dirty="0">
                <a:ea typeface="+mn-ea"/>
              </a:rPr>
              <a:t>, </a:t>
            </a:r>
            <a:r>
              <a:rPr lang="en-US" sz="1600" dirty="0" err="1">
                <a:ea typeface="+mn-ea"/>
              </a:rPr>
              <a:t>gg</a:t>
            </a:r>
            <a:r>
              <a:rPr lang="en-US" sz="1600" dirty="0">
                <a:ea typeface="+mn-ea"/>
              </a:rPr>
              <a:t>)</a:t>
            </a:r>
          </a:p>
          <a:p>
            <a:pPr eaLnBrk="1" fontAlgn="auto" hangingPunct="1">
              <a:spcAft>
                <a:spcPts val="0"/>
              </a:spcAft>
              <a:defRPr/>
            </a:pPr>
            <a:r>
              <a:rPr lang="en-US" sz="1600" dirty="0">
                <a:ea typeface="+mn-ea"/>
              </a:rPr>
              <a:t>You always get two alleles for a gene- one comes from your mom, one comes from your dad</a:t>
            </a:r>
          </a:p>
          <a:p>
            <a:pPr eaLnBrk="1" fontAlgn="auto" hangingPunct="1">
              <a:spcAft>
                <a:spcPts val="0"/>
              </a:spcAft>
              <a:defRPr/>
            </a:pPr>
            <a:r>
              <a:rPr lang="en-US" sz="1600" dirty="0">
                <a:ea typeface="+mn-ea"/>
              </a:rPr>
              <a:t>You can pass  one of these alleles onto your future children through meiosis</a:t>
            </a:r>
          </a:p>
          <a:p>
            <a:pPr eaLnBrk="1" fontAlgn="auto" hangingPunct="1">
              <a:spcAft>
                <a:spcPts val="0"/>
              </a:spcAft>
              <a:defRPr/>
            </a:pPr>
            <a:r>
              <a:rPr lang="en-US" sz="1600" dirty="0">
                <a:ea typeface="+mn-ea"/>
              </a:rPr>
              <a:t>Whether the kids express the allele or not depends on if they inherit dominant or recessive alleles.</a:t>
            </a:r>
          </a:p>
        </p:txBody>
      </p:sp>
      <p:sp>
        <p:nvSpPr>
          <p:cNvPr id="4" name="Content Placeholder 3">
            <a:extLst>
              <a:ext uri="{FF2B5EF4-FFF2-40B4-BE49-F238E27FC236}">
                <a16:creationId xmlns="" xmlns:a16="http://schemas.microsoft.com/office/drawing/2014/main" id="{9ED270E7-D36B-4D0B-B148-D8983CF6B1C4}"/>
              </a:ext>
            </a:extLst>
          </p:cNvPr>
          <p:cNvSpPr>
            <a:spLocks noGrp="1"/>
          </p:cNvSpPr>
          <p:nvPr>
            <p:ph sz="half" idx="2"/>
          </p:nvPr>
        </p:nvSpPr>
        <p:spPr>
          <a:xfrm>
            <a:off x="4648200" y="1600200"/>
            <a:ext cx="4038600" cy="4876800"/>
          </a:xfrm>
        </p:spPr>
        <p:txBody>
          <a:bodyPr rtlCol="0">
            <a:noAutofit/>
          </a:bodyPr>
          <a:lstStyle/>
          <a:p>
            <a:pPr eaLnBrk="1" fontAlgn="auto" hangingPunct="1">
              <a:spcAft>
                <a:spcPts val="0"/>
              </a:spcAft>
              <a:defRPr/>
            </a:pPr>
            <a:r>
              <a:rPr lang="en-US" sz="2000" b="1" dirty="0">
                <a:ea typeface="+mn-ea"/>
              </a:rPr>
              <a:t>Dominant Allele- </a:t>
            </a:r>
            <a:r>
              <a:rPr lang="en-US" sz="2000" dirty="0">
                <a:ea typeface="+mn-ea"/>
              </a:rPr>
              <a:t>masks a recessive allele (EX: G)</a:t>
            </a:r>
          </a:p>
          <a:p>
            <a:pPr eaLnBrk="1" fontAlgn="auto" hangingPunct="1">
              <a:spcAft>
                <a:spcPts val="0"/>
              </a:spcAft>
              <a:defRPr/>
            </a:pPr>
            <a:r>
              <a:rPr lang="en-US" sz="2000" b="1" dirty="0">
                <a:ea typeface="+mn-ea"/>
              </a:rPr>
              <a:t>Recessive Allele- </a:t>
            </a:r>
            <a:r>
              <a:rPr lang="en-US" sz="2000" dirty="0">
                <a:ea typeface="+mn-ea"/>
              </a:rPr>
              <a:t>is overpowered by dominant allele (EX: g)</a:t>
            </a:r>
          </a:p>
          <a:p>
            <a:pPr eaLnBrk="1" fontAlgn="auto" hangingPunct="1">
              <a:spcAft>
                <a:spcPts val="0"/>
              </a:spcAft>
              <a:defRPr/>
            </a:pPr>
            <a:r>
              <a:rPr lang="en-US" sz="2000" b="1" dirty="0">
                <a:ea typeface="+mn-ea"/>
              </a:rPr>
              <a:t>Heterozygous-</a:t>
            </a:r>
            <a:r>
              <a:rPr lang="en-US" sz="2000" dirty="0">
                <a:ea typeface="+mn-ea"/>
              </a:rPr>
              <a:t> one dominant one recessive allele (</a:t>
            </a:r>
            <a:r>
              <a:rPr lang="en-US" sz="2000" dirty="0" err="1">
                <a:ea typeface="+mn-ea"/>
              </a:rPr>
              <a:t>Gg</a:t>
            </a:r>
            <a:r>
              <a:rPr lang="en-US" sz="2000" dirty="0">
                <a:ea typeface="+mn-ea"/>
              </a:rPr>
              <a:t>)</a:t>
            </a:r>
          </a:p>
          <a:p>
            <a:pPr lvl="1" eaLnBrk="1" fontAlgn="auto" hangingPunct="1">
              <a:spcAft>
                <a:spcPts val="0"/>
              </a:spcAft>
              <a:defRPr/>
            </a:pPr>
            <a:r>
              <a:rPr lang="en-US" sz="2000" dirty="0">
                <a:ea typeface="+mn-ea"/>
              </a:rPr>
              <a:t>Also called carrier or hybrid</a:t>
            </a:r>
          </a:p>
          <a:p>
            <a:pPr eaLnBrk="1" fontAlgn="auto" hangingPunct="1">
              <a:spcAft>
                <a:spcPts val="0"/>
              </a:spcAft>
              <a:defRPr/>
            </a:pPr>
            <a:r>
              <a:rPr lang="en-US" sz="2000" b="1" dirty="0">
                <a:ea typeface="+mn-ea"/>
              </a:rPr>
              <a:t>Homozygous dominant- </a:t>
            </a:r>
            <a:r>
              <a:rPr lang="en-US" sz="2000" dirty="0">
                <a:ea typeface="+mn-ea"/>
              </a:rPr>
              <a:t>two dominant alleles (GG)</a:t>
            </a:r>
          </a:p>
          <a:p>
            <a:pPr lvl="1" eaLnBrk="1" fontAlgn="auto" hangingPunct="1">
              <a:spcAft>
                <a:spcPts val="0"/>
              </a:spcAft>
              <a:defRPr/>
            </a:pPr>
            <a:r>
              <a:rPr lang="en-US" sz="2000" dirty="0">
                <a:ea typeface="+mn-ea"/>
              </a:rPr>
              <a:t>Also called purebred</a:t>
            </a:r>
          </a:p>
          <a:p>
            <a:pPr eaLnBrk="1" fontAlgn="auto" hangingPunct="1">
              <a:spcAft>
                <a:spcPts val="0"/>
              </a:spcAft>
              <a:defRPr/>
            </a:pPr>
            <a:r>
              <a:rPr lang="en-US" sz="2000" b="1" dirty="0">
                <a:ea typeface="+mn-ea"/>
              </a:rPr>
              <a:t>Homozygous recessive- </a:t>
            </a:r>
            <a:r>
              <a:rPr lang="en-US" sz="2000" dirty="0">
                <a:ea typeface="+mn-ea"/>
              </a:rPr>
              <a:t>two recessive alleles (</a:t>
            </a:r>
            <a:r>
              <a:rPr lang="en-US" sz="2000" dirty="0" err="1">
                <a:ea typeface="+mn-ea"/>
              </a:rPr>
              <a:t>gg</a:t>
            </a:r>
            <a:r>
              <a:rPr lang="en-US" sz="2000" dirty="0">
                <a:ea typeface="+mn-ea"/>
              </a:rPr>
              <a:t>)</a:t>
            </a:r>
          </a:p>
          <a:p>
            <a:pPr lvl="1" eaLnBrk="1" fontAlgn="auto" hangingPunct="1">
              <a:spcAft>
                <a:spcPts val="0"/>
              </a:spcAft>
              <a:defRPr/>
            </a:pPr>
            <a:r>
              <a:rPr lang="en-US" sz="2000" dirty="0">
                <a:ea typeface="+mn-ea"/>
              </a:rPr>
              <a:t>Also called purebred (or true)</a:t>
            </a:r>
          </a:p>
          <a:p>
            <a:pPr eaLnBrk="1" fontAlgn="auto" hangingPunct="1">
              <a:spcAft>
                <a:spcPts val="0"/>
              </a:spcAft>
              <a:defRPr/>
            </a:pPr>
            <a:r>
              <a:rPr lang="en-US" sz="2000" dirty="0" err="1">
                <a:ea typeface="+mn-ea"/>
              </a:rPr>
              <a:t>asdf</a:t>
            </a:r>
            <a:endParaRPr lang="en-US" sz="2000" dirty="0">
              <a:ea typeface="+mn-ea"/>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pPr eaLnBrk="1" hangingPunct="1"/>
            <a:r>
              <a:rPr lang="en-US" altLang="en-US" smtClean="0"/>
              <a:t>Mendelian Genetics</a:t>
            </a:r>
          </a:p>
        </p:txBody>
      </p:sp>
      <p:sp>
        <p:nvSpPr>
          <p:cNvPr id="3" name="Content Placeholder 2">
            <a:extLst>
              <a:ext uri="{FF2B5EF4-FFF2-40B4-BE49-F238E27FC236}">
                <a16:creationId xmlns="" xmlns:a16="http://schemas.microsoft.com/office/drawing/2014/main" id="{BA01C29C-7588-4CC2-96DD-3147DBB8A6CD}"/>
              </a:ext>
            </a:extLst>
          </p:cNvPr>
          <p:cNvSpPr>
            <a:spLocks noGrp="1"/>
          </p:cNvSpPr>
          <p:nvPr>
            <p:ph sz="half" idx="1"/>
          </p:nvPr>
        </p:nvSpPr>
        <p:spPr/>
        <p:txBody>
          <a:bodyPr rtlCol="0">
            <a:normAutofit fontScale="70000" lnSpcReduction="20000"/>
          </a:bodyPr>
          <a:lstStyle/>
          <a:p>
            <a:pPr eaLnBrk="1" fontAlgn="auto" hangingPunct="1">
              <a:spcAft>
                <a:spcPts val="0"/>
              </a:spcAft>
              <a:defRPr/>
            </a:pPr>
            <a:r>
              <a:rPr lang="en-US" dirty="0" err="1">
                <a:ea typeface="+mn-ea"/>
              </a:rPr>
              <a:t>Gregor</a:t>
            </a:r>
            <a:r>
              <a:rPr lang="en-US" dirty="0">
                <a:ea typeface="+mn-ea"/>
              </a:rPr>
              <a:t> Mendel- father of genetics came up with 3 “laws” when researching heredity:</a:t>
            </a:r>
          </a:p>
          <a:p>
            <a:pPr marL="514350" indent="-514350" eaLnBrk="1" fontAlgn="auto" hangingPunct="1">
              <a:spcAft>
                <a:spcPts val="0"/>
              </a:spcAft>
              <a:buFont typeface="Arial" panose="020B0604020202020204" pitchFamily="34" charset="0"/>
              <a:buAutoNum type="arabicPeriod"/>
              <a:defRPr/>
            </a:pPr>
            <a:r>
              <a:rPr lang="en-US" b="1" dirty="0">
                <a:ea typeface="+mn-ea"/>
              </a:rPr>
              <a:t>Rule of dominance- </a:t>
            </a:r>
            <a:r>
              <a:rPr lang="en-US" dirty="0">
                <a:ea typeface="+mn-ea"/>
              </a:rPr>
              <a:t> a dominant allele that can mask a recessive one</a:t>
            </a:r>
          </a:p>
          <a:p>
            <a:pPr marL="514350" indent="-514350" eaLnBrk="1" fontAlgn="auto" hangingPunct="1">
              <a:spcAft>
                <a:spcPts val="0"/>
              </a:spcAft>
              <a:buFont typeface="Arial" panose="020B0604020202020204" pitchFamily="34" charset="0"/>
              <a:buAutoNum type="arabicPeriod"/>
              <a:defRPr/>
            </a:pPr>
            <a:r>
              <a:rPr lang="en-US" b="1" dirty="0">
                <a:ea typeface="+mn-ea"/>
              </a:rPr>
              <a:t>“Law” of Segregation- </a:t>
            </a:r>
            <a:r>
              <a:rPr lang="en-US" dirty="0">
                <a:ea typeface="+mn-ea"/>
              </a:rPr>
              <a:t>when gametes are made the allele pairs are separated and divided up amongst your new sperm or egg</a:t>
            </a:r>
          </a:p>
          <a:p>
            <a:pPr marL="514350" indent="-514350" eaLnBrk="1" fontAlgn="auto" hangingPunct="1">
              <a:spcAft>
                <a:spcPts val="0"/>
              </a:spcAft>
              <a:buFont typeface="Arial" panose="020B0604020202020204" pitchFamily="34" charset="0"/>
              <a:buAutoNum type="arabicPeriod"/>
              <a:defRPr/>
            </a:pPr>
            <a:r>
              <a:rPr lang="en-US" b="1" dirty="0">
                <a:ea typeface="+mn-ea"/>
              </a:rPr>
              <a:t>“Law” of Independent Assortment</a:t>
            </a:r>
            <a:r>
              <a:rPr lang="en-US" dirty="0">
                <a:ea typeface="+mn-ea"/>
              </a:rPr>
              <a:t>- genes are inherited independently of each other; It’s the various ways they can line up on spindle in meiosis.  </a:t>
            </a:r>
          </a:p>
        </p:txBody>
      </p:sp>
      <p:pic>
        <p:nvPicPr>
          <p:cNvPr id="64516" name="Picture 2" descr="http://course1.winona.edu/sberg/ILLUST/metphsIc.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9950" y="1676400"/>
            <a:ext cx="446405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7" name="TextBox 5"/>
          <p:cNvSpPr txBox="1">
            <a:spLocks noChangeArrowheads="1"/>
          </p:cNvSpPr>
          <p:nvPr/>
        </p:nvSpPr>
        <p:spPr bwMode="auto">
          <a:xfrm>
            <a:off x="4724400" y="5715000"/>
            <a:ext cx="4267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1800"/>
              <a:t>Law of Independent Assortment</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pPr eaLnBrk="1" hangingPunct="1"/>
            <a:r>
              <a:rPr lang="en-US" altLang="en-US" smtClean="0"/>
              <a:t>Punnett Squares</a:t>
            </a:r>
          </a:p>
        </p:txBody>
      </p:sp>
      <p:sp>
        <p:nvSpPr>
          <p:cNvPr id="65539" name="Content Placeholder 2"/>
          <p:cNvSpPr>
            <a:spLocks noGrp="1"/>
          </p:cNvSpPr>
          <p:nvPr>
            <p:ph sz="half" idx="1"/>
          </p:nvPr>
        </p:nvSpPr>
        <p:spPr/>
        <p:txBody>
          <a:bodyPr/>
          <a:lstStyle/>
          <a:p>
            <a:pPr eaLnBrk="1" hangingPunct="1"/>
            <a:r>
              <a:rPr lang="en-US" altLang="en-US" smtClean="0"/>
              <a:t>Be able to complete simple Punnett Squares</a:t>
            </a:r>
          </a:p>
          <a:p>
            <a:pPr eaLnBrk="1" hangingPunct="1"/>
            <a:r>
              <a:rPr lang="en-US" altLang="en-US" smtClean="0"/>
              <a:t>Be able to determine phenotype percentages and ratios</a:t>
            </a:r>
          </a:p>
          <a:p>
            <a:pPr eaLnBrk="1" hangingPunct="1"/>
            <a:r>
              <a:rPr lang="en-US" altLang="en-US" smtClean="0"/>
              <a:t>Be able to determine genotype percentages and ratios</a:t>
            </a:r>
          </a:p>
        </p:txBody>
      </p:sp>
      <p:pic>
        <p:nvPicPr>
          <p:cNvPr id="65540" name="Picture 2" descr="http://www.rosyboas.to/GettingStarted/monohybrid%20cros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1371600"/>
            <a:ext cx="2705100" cy="339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pPr eaLnBrk="1" hangingPunct="1"/>
            <a:r>
              <a:rPr lang="en-US" altLang="en-US" smtClean="0"/>
              <a:t>Non-Mendelian Genetics</a:t>
            </a:r>
          </a:p>
        </p:txBody>
      </p:sp>
      <p:sp>
        <p:nvSpPr>
          <p:cNvPr id="66563" name="Content Placeholder 2"/>
          <p:cNvSpPr>
            <a:spLocks noGrp="1"/>
          </p:cNvSpPr>
          <p:nvPr>
            <p:ph sz="half" idx="1"/>
          </p:nvPr>
        </p:nvSpPr>
        <p:spPr>
          <a:xfrm>
            <a:off x="0" y="1600200"/>
            <a:ext cx="4495800" cy="5105400"/>
          </a:xfrm>
        </p:spPr>
        <p:txBody>
          <a:bodyPr/>
          <a:lstStyle/>
          <a:p>
            <a:pPr eaLnBrk="1" hangingPunct="1">
              <a:lnSpc>
                <a:spcPct val="80000"/>
              </a:lnSpc>
            </a:pPr>
            <a:r>
              <a:rPr lang="en-US" altLang="en-US" sz="2600" b="1" smtClean="0"/>
              <a:t>Codominance-</a:t>
            </a:r>
            <a:r>
              <a:rPr lang="en-US" altLang="en-US" sz="2600" smtClean="0"/>
              <a:t> both alleles are dominant so both show</a:t>
            </a:r>
          </a:p>
          <a:p>
            <a:pPr lvl="1" eaLnBrk="1" hangingPunct="1">
              <a:lnSpc>
                <a:spcPct val="80000"/>
              </a:lnSpc>
            </a:pPr>
            <a:r>
              <a:rPr lang="en-US" altLang="en-US" sz="2200" smtClean="0"/>
              <a:t>Ex:  white chicken (WW) crossed with black chicken (BW) gives black and white checkered chicken (BW)</a:t>
            </a:r>
          </a:p>
          <a:p>
            <a:pPr lvl="1" eaLnBrk="1" hangingPunct="1">
              <a:lnSpc>
                <a:spcPct val="80000"/>
              </a:lnSpc>
            </a:pPr>
            <a:r>
              <a:rPr lang="en-US" altLang="en-US" sz="2200" smtClean="0"/>
              <a:t>Occurs with blood type AB</a:t>
            </a:r>
          </a:p>
          <a:p>
            <a:pPr eaLnBrk="1" hangingPunct="1">
              <a:lnSpc>
                <a:spcPct val="80000"/>
              </a:lnSpc>
            </a:pPr>
            <a:r>
              <a:rPr lang="en-US" altLang="en-US" sz="2600" b="1" smtClean="0"/>
              <a:t>Incomplete Dominance- </a:t>
            </a:r>
            <a:r>
              <a:rPr lang="en-US" altLang="en-US" sz="2600" smtClean="0"/>
              <a:t>neither is completely dominant so they blend to produce new phenotype</a:t>
            </a:r>
          </a:p>
          <a:p>
            <a:pPr lvl="1" eaLnBrk="1" hangingPunct="1">
              <a:lnSpc>
                <a:spcPct val="80000"/>
              </a:lnSpc>
            </a:pPr>
            <a:r>
              <a:rPr lang="en-US" altLang="en-US" sz="2200" smtClean="0"/>
              <a:t>EX:  red flower (RR) crossed with a white flower (R</a:t>
            </a:r>
            <a:r>
              <a:rPr lang="ja-JP" altLang="en-US" sz="2200" smtClean="0"/>
              <a:t>’</a:t>
            </a:r>
            <a:r>
              <a:rPr lang="en-US" altLang="ja-JP" sz="2200" smtClean="0"/>
              <a:t>R</a:t>
            </a:r>
            <a:r>
              <a:rPr lang="ja-JP" altLang="en-US" sz="2200" smtClean="0"/>
              <a:t>’</a:t>
            </a:r>
            <a:r>
              <a:rPr lang="en-US" altLang="ja-JP" sz="2200" smtClean="0"/>
              <a:t>) produces a pink flower (RR</a:t>
            </a:r>
            <a:r>
              <a:rPr lang="ja-JP" altLang="en-US" sz="2200" smtClean="0"/>
              <a:t>’</a:t>
            </a:r>
            <a:r>
              <a:rPr lang="en-US" altLang="ja-JP" sz="2200" smtClean="0"/>
              <a:t>)</a:t>
            </a:r>
            <a:endParaRPr lang="en-US" altLang="en-US" sz="2200" smtClean="0"/>
          </a:p>
        </p:txBody>
      </p:sp>
      <p:pic>
        <p:nvPicPr>
          <p:cNvPr id="66564" name="Picture 2" descr="Chicken by hen house  stock phot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1600200"/>
            <a:ext cx="3333750" cy="221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5" name="Picture 4" descr="http://academic.kellogg.edu/herbrandsonc/bio111/images/13_1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4038600"/>
            <a:ext cx="4279900" cy="259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a:xfrm>
            <a:off x="457200" y="274638"/>
            <a:ext cx="6096000" cy="1143000"/>
          </a:xfrm>
        </p:spPr>
        <p:txBody>
          <a:bodyPr/>
          <a:lstStyle/>
          <a:p>
            <a:pPr eaLnBrk="1" hangingPunct="1"/>
            <a:r>
              <a:rPr lang="en-US" altLang="en-US" smtClean="0"/>
              <a:t>Non-Mendelian Genetics</a:t>
            </a:r>
          </a:p>
        </p:txBody>
      </p:sp>
      <p:sp>
        <p:nvSpPr>
          <p:cNvPr id="3" name="Content Placeholder 2">
            <a:extLst>
              <a:ext uri="{FF2B5EF4-FFF2-40B4-BE49-F238E27FC236}">
                <a16:creationId xmlns="" xmlns:a16="http://schemas.microsoft.com/office/drawing/2014/main" id="{7757946D-95D6-4D24-9D73-D2295CA73AE5}"/>
              </a:ext>
            </a:extLst>
          </p:cNvPr>
          <p:cNvSpPr>
            <a:spLocks noGrp="1"/>
          </p:cNvSpPr>
          <p:nvPr>
            <p:ph sz="half" idx="1"/>
          </p:nvPr>
        </p:nvSpPr>
        <p:spPr/>
        <p:txBody>
          <a:bodyPr rtlCol="0">
            <a:normAutofit fontScale="85000" lnSpcReduction="10000"/>
          </a:bodyPr>
          <a:lstStyle/>
          <a:p>
            <a:pPr eaLnBrk="1" fontAlgn="auto" hangingPunct="1">
              <a:spcAft>
                <a:spcPts val="0"/>
              </a:spcAft>
              <a:defRPr/>
            </a:pPr>
            <a:r>
              <a:rPr lang="en-US" b="1" dirty="0">
                <a:ea typeface="+mn-ea"/>
              </a:rPr>
              <a:t>Multiple Alleles- </a:t>
            </a:r>
            <a:r>
              <a:rPr lang="en-US" dirty="0">
                <a:ea typeface="+mn-ea"/>
              </a:rPr>
              <a:t>more than two alleles for a gene</a:t>
            </a:r>
          </a:p>
          <a:p>
            <a:pPr lvl="1" eaLnBrk="1" fontAlgn="auto" hangingPunct="1">
              <a:spcAft>
                <a:spcPts val="0"/>
              </a:spcAft>
              <a:defRPr/>
            </a:pPr>
            <a:r>
              <a:rPr lang="en-US" dirty="0">
                <a:ea typeface="+mn-ea"/>
              </a:rPr>
              <a:t>EX:  Blood types can be A, B, or O</a:t>
            </a:r>
          </a:p>
          <a:p>
            <a:pPr lvl="2" eaLnBrk="1" fontAlgn="auto" hangingPunct="1">
              <a:spcAft>
                <a:spcPts val="0"/>
              </a:spcAft>
              <a:defRPr/>
            </a:pPr>
            <a:r>
              <a:rPr lang="en-US" dirty="0">
                <a:ea typeface="+mn-ea"/>
              </a:rPr>
              <a:t>Type A= AA or AO</a:t>
            </a:r>
          </a:p>
          <a:p>
            <a:pPr lvl="2" eaLnBrk="1" fontAlgn="auto" hangingPunct="1">
              <a:spcAft>
                <a:spcPts val="0"/>
              </a:spcAft>
              <a:defRPr/>
            </a:pPr>
            <a:r>
              <a:rPr lang="en-US" dirty="0">
                <a:ea typeface="+mn-ea"/>
              </a:rPr>
              <a:t>Type B= BB or BO</a:t>
            </a:r>
          </a:p>
          <a:p>
            <a:pPr lvl="2" eaLnBrk="1" fontAlgn="auto" hangingPunct="1">
              <a:spcAft>
                <a:spcPts val="0"/>
              </a:spcAft>
              <a:defRPr/>
            </a:pPr>
            <a:r>
              <a:rPr lang="en-US" dirty="0">
                <a:ea typeface="+mn-ea"/>
              </a:rPr>
              <a:t>Type AB = AB </a:t>
            </a:r>
          </a:p>
          <a:p>
            <a:pPr lvl="2" eaLnBrk="1" fontAlgn="auto" hangingPunct="1">
              <a:spcAft>
                <a:spcPts val="0"/>
              </a:spcAft>
              <a:defRPr/>
            </a:pPr>
            <a:r>
              <a:rPr lang="en-US" dirty="0">
                <a:ea typeface="+mn-ea"/>
              </a:rPr>
              <a:t>Type O= OO</a:t>
            </a:r>
          </a:p>
          <a:p>
            <a:pPr eaLnBrk="1" fontAlgn="auto" hangingPunct="1">
              <a:spcAft>
                <a:spcPts val="0"/>
              </a:spcAft>
              <a:defRPr/>
            </a:pPr>
            <a:r>
              <a:rPr lang="en-US" b="1" dirty="0">
                <a:ea typeface="+mn-ea"/>
              </a:rPr>
              <a:t>Polygenic Traits- </a:t>
            </a:r>
            <a:r>
              <a:rPr lang="en-US" dirty="0">
                <a:ea typeface="+mn-ea"/>
              </a:rPr>
              <a:t>controlled by more than one gene on a chromosome</a:t>
            </a:r>
          </a:p>
          <a:p>
            <a:pPr lvl="1" eaLnBrk="1" fontAlgn="auto" hangingPunct="1">
              <a:spcAft>
                <a:spcPts val="0"/>
              </a:spcAft>
              <a:defRPr/>
            </a:pPr>
            <a:r>
              <a:rPr lang="en-US" dirty="0">
                <a:ea typeface="+mn-ea"/>
              </a:rPr>
              <a:t>EX:  skin color, eye color, hair color</a:t>
            </a:r>
          </a:p>
        </p:txBody>
      </p:sp>
      <p:pic>
        <p:nvPicPr>
          <p:cNvPr id="67588" name="Picture 2" descr="http://www.biologycorner.com/resources/punnet_mous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40513" y="0"/>
            <a:ext cx="2503487"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89" name="Picture 4" descr="http://www.bio.miami.edu/~cmallery/150/mendel/c8.14x13.polygeni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2809875"/>
            <a:ext cx="3724275" cy="404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Arrow Connector 7">
            <a:extLst>
              <a:ext uri="{FF2B5EF4-FFF2-40B4-BE49-F238E27FC236}">
                <a16:creationId xmlns="" xmlns:a16="http://schemas.microsoft.com/office/drawing/2014/main" id="{4FFD3559-C567-4BF9-9D3B-68631FF14555}"/>
              </a:ext>
            </a:extLst>
          </p:cNvPr>
          <p:cNvCxnSpPr/>
          <p:nvPr/>
        </p:nvCxnSpPr>
        <p:spPr>
          <a:xfrm flipV="1">
            <a:off x="4114800" y="1676400"/>
            <a:ext cx="2590800" cy="22860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 xmlns:a16="http://schemas.microsoft.com/office/drawing/2014/main" id="{B31FA0F1-10FC-4EF4-86C5-7021AEDC7380}"/>
              </a:ext>
            </a:extLst>
          </p:cNvPr>
          <p:cNvCxnSpPr/>
          <p:nvPr/>
        </p:nvCxnSpPr>
        <p:spPr>
          <a:xfrm>
            <a:off x="3429000" y="5257800"/>
            <a:ext cx="1371600" cy="30480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a:xfrm>
            <a:off x="457200" y="274638"/>
            <a:ext cx="5029200" cy="1143000"/>
          </a:xfrm>
        </p:spPr>
        <p:txBody>
          <a:bodyPr/>
          <a:lstStyle/>
          <a:p>
            <a:pPr eaLnBrk="1" hangingPunct="1"/>
            <a:r>
              <a:rPr lang="en-US" altLang="en-US" smtClean="0"/>
              <a:t>Sex Chromosomes</a:t>
            </a:r>
          </a:p>
        </p:txBody>
      </p:sp>
      <p:sp>
        <p:nvSpPr>
          <p:cNvPr id="68611" name="Content Placeholder 2"/>
          <p:cNvSpPr>
            <a:spLocks noGrp="1"/>
          </p:cNvSpPr>
          <p:nvPr>
            <p:ph sz="half" idx="1"/>
          </p:nvPr>
        </p:nvSpPr>
        <p:spPr/>
        <p:txBody>
          <a:bodyPr/>
          <a:lstStyle/>
          <a:p>
            <a:pPr eaLnBrk="1" hangingPunct="1">
              <a:lnSpc>
                <a:spcPct val="90000"/>
              </a:lnSpc>
            </a:pPr>
            <a:r>
              <a:rPr lang="en-US" altLang="en-US" sz="2600" b="1" smtClean="0"/>
              <a:t>Autosomes-</a:t>
            </a:r>
            <a:r>
              <a:rPr lang="en-US" altLang="en-US" sz="2600" smtClean="0"/>
              <a:t> first 22 pairs of chromosomes</a:t>
            </a:r>
          </a:p>
          <a:p>
            <a:pPr eaLnBrk="1" hangingPunct="1">
              <a:lnSpc>
                <a:spcPct val="90000"/>
              </a:lnSpc>
            </a:pPr>
            <a:r>
              <a:rPr lang="en-US" altLang="en-US" sz="2600" b="1" smtClean="0"/>
              <a:t>Sex Chromosomes-</a:t>
            </a:r>
            <a:r>
              <a:rPr lang="en-US" altLang="en-US" sz="2600" smtClean="0"/>
              <a:t> last pair of chromosomes</a:t>
            </a:r>
          </a:p>
          <a:p>
            <a:pPr lvl="1" eaLnBrk="1" hangingPunct="1">
              <a:lnSpc>
                <a:spcPct val="90000"/>
              </a:lnSpc>
            </a:pPr>
            <a:r>
              <a:rPr lang="en-US" altLang="en-US" sz="2200" smtClean="0"/>
              <a:t>If last pair are XX= girl</a:t>
            </a:r>
          </a:p>
          <a:p>
            <a:pPr lvl="1" eaLnBrk="1" hangingPunct="1">
              <a:lnSpc>
                <a:spcPct val="90000"/>
              </a:lnSpc>
            </a:pPr>
            <a:r>
              <a:rPr lang="en-US" altLang="en-US" sz="2200" smtClean="0"/>
              <a:t>If last pair are Xy= boy</a:t>
            </a:r>
          </a:p>
          <a:p>
            <a:pPr lvl="1" eaLnBrk="1" hangingPunct="1">
              <a:lnSpc>
                <a:spcPct val="90000"/>
              </a:lnSpc>
            </a:pPr>
            <a:endParaRPr lang="en-US" altLang="en-US" sz="2200" smtClean="0"/>
          </a:p>
          <a:p>
            <a:pPr lvl="1" eaLnBrk="1" hangingPunct="1">
              <a:lnSpc>
                <a:spcPct val="90000"/>
              </a:lnSpc>
            </a:pPr>
            <a:r>
              <a:rPr lang="en-US" altLang="en-US" sz="2200" smtClean="0"/>
              <a:t>Females can only donate X</a:t>
            </a:r>
            <a:r>
              <a:rPr lang="ja-JP" altLang="en-US" sz="2200" smtClean="0"/>
              <a:t>’</a:t>
            </a:r>
            <a:r>
              <a:rPr lang="en-US" altLang="ja-JP" sz="2200" smtClean="0"/>
              <a:t>s to their kids</a:t>
            </a:r>
          </a:p>
          <a:p>
            <a:pPr lvl="1" eaLnBrk="1" hangingPunct="1">
              <a:lnSpc>
                <a:spcPct val="90000"/>
              </a:lnSpc>
            </a:pPr>
            <a:r>
              <a:rPr lang="en-US" altLang="en-US" sz="2200" smtClean="0"/>
              <a:t>Males can donate X or y to kids so he determines gender of baby</a:t>
            </a:r>
          </a:p>
        </p:txBody>
      </p:sp>
      <p:pic>
        <p:nvPicPr>
          <p:cNvPr id="68612" name="Picture 4" descr="http://www.rockefeller.edu/labheads/pfaff/CogGenEvo/karyotype_mal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4572000"/>
            <a:ext cx="193675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Arrow Connector 7">
            <a:extLst>
              <a:ext uri="{FF2B5EF4-FFF2-40B4-BE49-F238E27FC236}">
                <a16:creationId xmlns="" xmlns:a16="http://schemas.microsoft.com/office/drawing/2014/main" id="{E3FAA308-A85E-4272-83F0-F23FCB1E96DE}"/>
              </a:ext>
            </a:extLst>
          </p:cNvPr>
          <p:cNvCxnSpPr/>
          <p:nvPr/>
        </p:nvCxnSpPr>
        <p:spPr>
          <a:xfrm flipV="1">
            <a:off x="3810000" y="3048000"/>
            <a:ext cx="1143000" cy="30480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 xmlns:a16="http://schemas.microsoft.com/office/drawing/2014/main" id="{39323B4B-295D-4650-AFD1-C57BAE63DA7C}"/>
              </a:ext>
            </a:extLst>
          </p:cNvPr>
          <p:cNvCxnSpPr/>
          <p:nvPr/>
        </p:nvCxnSpPr>
        <p:spPr>
          <a:xfrm>
            <a:off x="3810000" y="3733800"/>
            <a:ext cx="1905000" cy="160020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pic>
        <p:nvPicPr>
          <p:cNvPr id="68615" name="Picture 6" descr="http://www.ucl.ac.uk/~ucbhjow/bmsi/lec7_images/47_xx_2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533400"/>
            <a:ext cx="3048000" cy="376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6" name="Picture 8" descr="http://feistyhome.phpwebhosting.com/sexlinked2.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000" y="5334000"/>
            <a:ext cx="1217613"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a:extLst>
              <a:ext uri="{FF2B5EF4-FFF2-40B4-BE49-F238E27FC236}">
                <a16:creationId xmlns="" xmlns:a16="http://schemas.microsoft.com/office/drawing/2014/main" id="{1EDADA39-0F44-41C9-9586-49F47FD89311}"/>
              </a:ext>
            </a:extLst>
          </p:cNvPr>
          <p:cNvSpPr/>
          <p:nvPr/>
        </p:nvSpPr>
        <p:spPr>
          <a:xfrm>
            <a:off x="4038600" y="6477000"/>
            <a:ext cx="9906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pPr eaLnBrk="1" hangingPunct="1"/>
            <a:r>
              <a:rPr lang="en-US" altLang="en-US" smtClean="0"/>
              <a:t>Non-Mendelian Genetics</a:t>
            </a:r>
          </a:p>
        </p:txBody>
      </p:sp>
      <p:sp>
        <p:nvSpPr>
          <p:cNvPr id="69635" name="Content Placeholder 2"/>
          <p:cNvSpPr>
            <a:spLocks noGrp="1"/>
          </p:cNvSpPr>
          <p:nvPr>
            <p:ph sz="half" idx="1"/>
          </p:nvPr>
        </p:nvSpPr>
        <p:spPr>
          <a:xfrm>
            <a:off x="0" y="1676400"/>
            <a:ext cx="4038600" cy="4525963"/>
          </a:xfrm>
        </p:spPr>
        <p:txBody>
          <a:bodyPr/>
          <a:lstStyle/>
          <a:p>
            <a:pPr eaLnBrk="1" hangingPunct="1">
              <a:lnSpc>
                <a:spcPct val="80000"/>
              </a:lnSpc>
            </a:pPr>
            <a:r>
              <a:rPr lang="en-US" altLang="en-US" sz="2200" b="1" smtClean="0"/>
              <a:t>X-Linked Traits (Sex-Linked Traits)</a:t>
            </a:r>
          </a:p>
          <a:p>
            <a:pPr lvl="1" eaLnBrk="1" hangingPunct="1">
              <a:lnSpc>
                <a:spcPct val="80000"/>
              </a:lnSpc>
            </a:pPr>
            <a:r>
              <a:rPr lang="ja-JP" altLang="en-US" sz="1900" smtClean="0"/>
              <a:t>“</a:t>
            </a:r>
            <a:r>
              <a:rPr lang="en-US" altLang="ja-JP" sz="1900" smtClean="0"/>
              <a:t>X</a:t>
            </a:r>
            <a:r>
              <a:rPr lang="ja-JP" altLang="en-US" sz="1900" smtClean="0"/>
              <a:t>’</a:t>
            </a:r>
            <a:r>
              <a:rPr lang="en-US" altLang="ja-JP" sz="1900" smtClean="0"/>
              <a:t>s</a:t>
            </a:r>
            <a:r>
              <a:rPr lang="ja-JP" altLang="en-US" sz="1900" smtClean="0"/>
              <a:t>”</a:t>
            </a:r>
            <a:r>
              <a:rPr lang="en-US" altLang="ja-JP" sz="1900" smtClean="0"/>
              <a:t> carry some traits, </a:t>
            </a:r>
            <a:r>
              <a:rPr lang="ja-JP" altLang="en-US" sz="1900" smtClean="0"/>
              <a:t>“</a:t>
            </a:r>
            <a:r>
              <a:rPr lang="en-US" altLang="ja-JP" sz="1900" smtClean="0"/>
              <a:t>y</a:t>
            </a:r>
            <a:r>
              <a:rPr lang="ja-JP" altLang="en-US" sz="1900" smtClean="0"/>
              <a:t>’</a:t>
            </a:r>
            <a:r>
              <a:rPr lang="en-US" altLang="ja-JP" sz="1900" smtClean="0"/>
              <a:t>s</a:t>
            </a:r>
            <a:r>
              <a:rPr lang="ja-JP" altLang="en-US" sz="1900" smtClean="0"/>
              <a:t>”</a:t>
            </a:r>
            <a:r>
              <a:rPr lang="en-US" altLang="ja-JP" sz="1900" smtClean="0"/>
              <a:t> can</a:t>
            </a:r>
            <a:r>
              <a:rPr lang="ja-JP" altLang="en-US" sz="1900" smtClean="0"/>
              <a:t>’</a:t>
            </a:r>
            <a:r>
              <a:rPr lang="en-US" altLang="ja-JP" sz="1900" smtClean="0"/>
              <a:t>t b/c they are stumpy</a:t>
            </a:r>
          </a:p>
          <a:p>
            <a:pPr lvl="1" eaLnBrk="1" hangingPunct="1">
              <a:lnSpc>
                <a:spcPct val="80000"/>
              </a:lnSpc>
            </a:pPr>
            <a:r>
              <a:rPr lang="en-US" altLang="en-US" sz="1900" smtClean="0"/>
              <a:t>X-linked traits are passed on the X chromosome that is always donated by mom to her kids</a:t>
            </a:r>
          </a:p>
          <a:p>
            <a:pPr lvl="1" eaLnBrk="1" hangingPunct="1">
              <a:lnSpc>
                <a:spcPct val="80000"/>
              </a:lnSpc>
            </a:pPr>
            <a:r>
              <a:rPr lang="en-US" altLang="en-US" sz="1900" smtClean="0"/>
              <a:t>Boys have the trait more than girls b/c </a:t>
            </a:r>
            <a:r>
              <a:rPr lang="ja-JP" altLang="en-US" sz="1900" smtClean="0"/>
              <a:t>“</a:t>
            </a:r>
            <a:r>
              <a:rPr lang="en-US" altLang="ja-JP" sz="1900" smtClean="0"/>
              <a:t>y</a:t>
            </a:r>
            <a:r>
              <a:rPr lang="ja-JP" altLang="en-US" sz="1900" smtClean="0"/>
              <a:t>”</a:t>
            </a:r>
            <a:r>
              <a:rPr lang="en-US" altLang="ja-JP" sz="1900" smtClean="0"/>
              <a:t> chromosome cannot carry a dominant trait to mask a recessive one (remember it is too stumpy)</a:t>
            </a:r>
          </a:p>
          <a:p>
            <a:pPr lvl="1" eaLnBrk="1" hangingPunct="1">
              <a:lnSpc>
                <a:spcPct val="80000"/>
              </a:lnSpc>
            </a:pPr>
            <a:r>
              <a:rPr lang="en-US" altLang="en-US" sz="1900" smtClean="0"/>
              <a:t>Girls are usually carriers</a:t>
            </a:r>
          </a:p>
          <a:p>
            <a:pPr lvl="1" eaLnBrk="1" hangingPunct="1">
              <a:lnSpc>
                <a:spcPct val="80000"/>
              </a:lnSpc>
            </a:pPr>
            <a:r>
              <a:rPr lang="en-US" altLang="en-US" sz="1900" smtClean="0"/>
              <a:t>Boys can NEVER be carriers b/c they only get one allele- either the dominant or the recessive.</a:t>
            </a:r>
          </a:p>
          <a:p>
            <a:pPr lvl="1" eaLnBrk="1" hangingPunct="1">
              <a:lnSpc>
                <a:spcPct val="80000"/>
              </a:lnSpc>
            </a:pPr>
            <a:endParaRPr lang="en-US" altLang="en-US" sz="1900" smtClean="0"/>
          </a:p>
          <a:p>
            <a:pPr lvl="1" eaLnBrk="1" hangingPunct="1">
              <a:lnSpc>
                <a:spcPct val="80000"/>
              </a:lnSpc>
            </a:pPr>
            <a:endParaRPr lang="en-US" altLang="en-US" sz="1900" smtClean="0"/>
          </a:p>
        </p:txBody>
      </p:sp>
      <p:pic>
        <p:nvPicPr>
          <p:cNvPr id="69636" name="Picture 2" descr="http://www.wissensdrang.com/media/wis5j.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2362200"/>
            <a:ext cx="4679950"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p:txBody>
          <a:bodyPr/>
          <a:lstStyle/>
          <a:p>
            <a:pPr eaLnBrk="1" hangingPunct="1"/>
            <a:r>
              <a:rPr lang="en-US" altLang="en-US" smtClean="0"/>
              <a:t>Pedigrees</a:t>
            </a:r>
          </a:p>
        </p:txBody>
      </p:sp>
      <p:sp>
        <p:nvSpPr>
          <p:cNvPr id="70659" name="Content Placeholder 2"/>
          <p:cNvSpPr>
            <a:spLocks noGrp="1"/>
          </p:cNvSpPr>
          <p:nvPr>
            <p:ph sz="half" idx="1"/>
          </p:nvPr>
        </p:nvSpPr>
        <p:spPr/>
        <p:txBody>
          <a:bodyPr/>
          <a:lstStyle/>
          <a:p>
            <a:pPr eaLnBrk="1" hangingPunct="1"/>
            <a:r>
              <a:rPr lang="en-US" altLang="en-US" smtClean="0"/>
              <a:t>Show inheritance patterns of traits</a:t>
            </a:r>
          </a:p>
        </p:txBody>
      </p:sp>
      <p:sp>
        <p:nvSpPr>
          <p:cNvPr id="70660" name="Content Placeholder 3"/>
          <p:cNvSpPr>
            <a:spLocks noGrp="1"/>
          </p:cNvSpPr>
          <p:nvPr>
            <p:ph sz="half" idx="2"/>
          </p:nvPr>
        </p:nvSpPr>
        <p:spPr/>
        <p:txBody>
          <a:bodyPr/>
          <a:lstStyle/>
          <a:p>
            <a:pPr eaLnBrk="1" hangingPunct="1"/>
            <a:r>
              <a:rPr lang="en-US" altLang="en-US" smtClean="0"/>
              <a:t>Sex-linked pedigree of royal family afflicted with hemophilia</a:t>
            </a:r>
          </a:p>
        </p:txBody>
      </p:sp>
      <p:pic>
        <p:nvPicPr>
          <p:cNvPr id="70661" name="Picture 2" descr="http://www.knowledgene.com/public/images/gene_school/DNA_Society/royal4.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3200400"/>
            <a:ext cx="5095875" cy="301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2" name="Picture 4" descr="http://ocw.tufts.edu/data/51/551169/551355_xlar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429000"/>
            <a:ext cx="4149725" cy="276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107160F-5C29-4F39-9888-B3AB452DAA76}"/>
              </a:ext>
            </a:extLst>
          </p:cNvPr>
          <p:cNvSpPr>
            <a:spLocks noGrp="1"/>
          </p:cNvSpPr>
          <p:nvPr>
            <p:ph type="title"/>
          </p:nvPr>
        </p:nvSpPr>
        <p:spPr>
          <a:xfrm>
            <a:off x="381000" y="0"/>
            <a:ext cx="8229600" cy="715963"/>
          </a:xfrm>
        </p:spPr>
        <p:txBody>
          <a:bodyPr rtlCol="0">
            <a:normAutofit fontScale="90000"/>
          </a:bodyPr>
          <a:lstStyle/>
          <a:p>
            <a:pPr eaLnBrk="1" fontAlgn="auto" hangingPunct="1">
              <a:spcAft>
                <a:spcPts val="0"/>
              </a:spcAft>
              <a:defRPr/>
            </a:pPr>
            <a:r>
              <a:rPr lang="en-US" dirty="0">
                <a:ea typeface="+mj-ea"/>
              </a:rPr>
              <a:t>4 Major Macromolecules</a:t>
            </a:r>
          </a:p>
        </p:txBody>
      </p:sp>
      <p:graphicFrame>
        <p:nvGraphicFramePr>
          <p:cNvPr id="4" name="Content Placeholder 3">
            <a:extLst>
              <a:ext uri="{FF2B5EF4-FFF2-40B4-BE49-F238E27FC236}">
                <a16:creationId xmlns="" xmlns:a16="http://schemas.microsoft.com/office/drawing/2014/main" id="{BA9D9DE9-738A-4751-AF5D-88375F245E83}"/>
              </a:ext>
            </a:extLst>
          </p:cNvPr>
          <p:cNvGraphicFramePr>
            <a:graphicFrameLocks noGrp="1"/>
          </p:cNvGraphicFramePr>
          <p:nvPr>
            <p:ph idx="1"/>
          </p:nvPr>
        </p:nvGraphicFramePr>
        <p:xfrm>
          <a:off x="304800" y="685800"/>
          <a:ext cx="8229600" cy="6218238"/>
        </p:xfrm>
        <a:graphic>
          <a:graphicData uri="http://schemas.openxmlformats.org/drawingml/2006/table">
            <a:tbl>
              <a:tblPr firstRow="1" bandRow="1">
                <a:tableStyleId>{5C22544A-7EE6-4342-B048-85BDC9FD1C3A}</a:tableStyleId>
              </a:tblPr>
              <a:tblGrid>
                <a:gridCol w="1645920">
                  <a:extLst>
                    <a:ext uri="{9D8B030D-6E8A-4147-A177-3AD203B41FA5}">
                      <a16:colId xmlns="" xmlns:a16="http://schemas.microsoft.com/office/drawing/2014/main" val="20000"/>
                    </a:ext>
                  </a:extLst>
                </a:gridCol>
                <a:gridCol w="1645920">
                  <a:extLst>
                    <a:ext uri="{9D8B030D-6E8A-4147-A177-3AD203B41FA5}">
                      <a16:colId xmlns="" xmlns:a16="http://schemas.microsoft.com/office/drawing/2014/main" val="20001"/>
                    </a:ext>
                  </a:extLst>
                </a:gridCol>
                <a:gridCol w="1645920">
                  <a:extLst>
                    <a:ext uri="{9D8B030D-6E8A-4147-A177-3AD203B41FA5}">
                      <a16:colId xmlns="" xmlns:a16="http://schemas.microsoft.com/office/drawing/2014/main" val="20002"/>
                    </a:ext>
                  </a:extLst>
                </a:gridCol>
                <a:gridCol w="1645920">
                  <a:extLst>
                    <a:ext uri="{9D8B030D-6E8A-4147-A177-3AD203B41FA5}">
                      <a16:colId xmlns="" xmlns:a16="http://schemas.microsoft.com/office/drawing/2014/main" val="20003"/>
                    </a:ext>
                  </a:extLst>
                </a:gridCol>
                <a:gridCol w="1645920">
                  <a:extLst>
                    <a:ext uri="{9D8B030D-6E8A-4147-A177-3AD203B41FA5}">
                      <a16:colId xmlns="" xmlns:a16="http://schemas.microsoft.com/office/drawing/2014/main" val="20004"/>
                    </a:ext>
                  </a:extLst>
                </a:gridCol>
              </a:tblGrid>
              <a:tr h="914440">
                <a:tc>
                  <a:txBody>
                    <a:bodyPr/>
                    <a:lstStyle/>
                    <a:p>
                      <a:pPr algn="ctr"/>
                      <a:r>
                        <a:rPr lang="en-US" sz="1600" dirty="0"/>
                        <a:t>Macromolecule</a:t>
                      </a:r>
                    </a:p>
                  </a:txBody>
                  <a:tcPr marT="45711" marB="45711"/>
                </a:tc>
                <a:tc>
                  <a:txBody>
                    <a:bodyPr/>
                    <a:lstStyle/>
                    <a:p>
                      <a:pPr algn="ctr"/>
                      <a:r>
                        <a:rPr lang="en-US" sz="1600" dirty="0"/>
                        <a:t>What is it made of?  What are its</a:t>
                      </a:r>
                      <a:r>
                        <a:rPr lang="en-US" sz="1600" baseline="0" dirty="0"/>
                        <a:t> building blocks?</a:t>
                      </a:r>
                      <a:endParaRPr lang="en-US" sz="1600" dirty="0"/>
                    </a:p>
                  </a:txBody>
                  <a:tcPr marT="45711" marB="45711"/>
                </a:tc>
                <a:tc>
                  <a:txBody>
                    <a:bodyPr/>
                    <a:lstStyle/>
                    <a:p>
                      <a:pPr algn="ctr"/>
                      <a:r>
                        <a:rPr lang="en-US" sz="1800" dirty="0"/>
                        <a:t>How do we get it?</a:t>
                      </a:r>
                    </a:p>
                  </a:txBody>
                  <a:tcPr marT="45711" marB="45711"/>
                </a:tc>
                <a:tc>
                  <a:txBody>
                    <a:bodyPr/>
                    <a:lstStyle/>
                    <a:p>
                      <a:pPr algn="ctr"/>
                      <a:r>
                        <a:rPr lang="en-US" sz="1800" dirty="0"/>
                        <a:t>What is it used for?</a:t>
                      </a:r>
                    </a:p>
                  </a:txBody>
                  <a:tcPr marT="45711" marB="45711"/>
                </a:tc>
                <a:tc>
                  <a:txBody>
                    <a:bodyPr/>
                    <a:lstStyle/>
                    <a:p>
                      <a:pPr algn="ctr"/>
                      <a:r>
                        <a:rPr lang="en-US" sz="1800" dirty="0"/>
                        <a:t>Examples of how it is used in body</a:t>
                      </a:r>
                    </a:p>
                  </a:txBody>
                  <a:tcPr marT="45711" marB="45711"/>
                </a:tc>
                <a:extLst>
                  <a:ext uri="{0D108BD9-81ED-4DB2-BD59-A6C34878D82A}">
                    <a16:rowId xmlns="" xmlns:a16="http://schemas.microsoft.com/office/drawing/2014/main" val="10000"/>
                  </a:ext>
                </a:extLst>
              </a:tr>
              <a:tr h="1463119">
                <a:tc>
                  <a:txBody>
                    <a:bodyPr/>
                    <a:lstStyle/>
                    <a:p>
                      <a:r>
                        <a:rPr lang="en-US" sz="1800" b="1" dirty="0"/>
                        <a:t>Proteins</a:t>
                      </a:r>
                    </a:p>
                  </a:txBody>
                  <a:tcPr marT="45711" marB="45711"/>
                </a:tc>
                <a:tc>
                  <a:txBody>
                    <a:bodyPr/>
                    <a:lstStyle/>
                    <a:p>
                      <a:r>
                        <a:rPr lang="en-US" sz="1800" dirty="0"/>
                        <a:t>Amino acid</a:t>
                      </a:r>
                    </a:p>
                  </a:txBody>
                  <a:tcPr marT="45711" marB="45711"/>
                </a:tc>
                <a:tc>
                  <a:txBody>
                    <a:bodyPr/>
                    <a:lstStyle/>
                    <a:p>
                      <a:r>
                        <a:rPr lang="en-US" sz="1800" dirty="0"/>
                        <a:t>Meat, dairy,</a:t>
                      </a:r>
                      <a:r>
                        <a:rPr lang="en-US" sz="1800" baseline="0" dirty="0"/>
                        <a:t> bean products that you eat</a:t>
                      </a:r>
                      <a:endParaRPr lang="en-US" sz="1800" dirty="0"/>
                    </a:p>
                  </a:txBody>
                  <a:tcPr marT="45711" marB="45711"/>
                </a:tc>
                <a:tc>
                  <a:txBody>
                    <a:bodyPr/>
                    <a:lstStyle/>
                    <a:p>
                      <a:r>
                        <a:rPr lang="en-US" sz="1400" b="1" dirty="0"/>
                        <a:t>enzymes-</a:t>
                      </a:r>
                      <a:r>
                        <a:rPr lang="en-US" sz="1400" dirty="0"/>
                        <a:t> speed up </a:t>
                      </a:r>
                      <a:r>
                        <a:rPr lang="en-US" sz="1400" dirty="0" err="1"/>
                        <a:t>rxns</a:t>
                      </a:r>
                      <a:endParaRPr lang="en-US" sz="1400" dirty="0"/>
                    </a:p>
                    <a:p>
                      <a:r>
                        <a:rPr lang="en-US" sz="1400" b="1" dirty="0"/>
                        <a:t>hormones-</a:t>
                      </a:r>
                      <a:r>
                        <a:rPr lang="en-US" sz="1400" dirty="0"/>
                        <a:t> send messages thru body</a:t>
                      </a:r>
                    </a:p>
                    <a:p>
                      <a:r>
                        <a:rPr lang="en-US" sz="1400" b="1" dirty="0"/>
                        <a:t>structural-</a:t>
                      </a:r>
                      <a:r>
                        <a:rPr lang="en-US" sz="1400" baseline="0" dirty="0"/>
                        <a:t> </a:t>
                      </a:r>
                      <a:r>
                        <a:rPr lang="en-US" sz="1400" dirty="0"/>
                        <a:t>hair, nails, skin</a:t>
                      </a:r>
                    </a:p>
                  </a:txBody>
                  <a:tcPr marT="45711" marB="45711"/>
                </a:tc>
                <a:tc>
                  <a:txBody>
                    <a:bodyPr/>
                    <a:lstStyle/>
                    <a:p>
                      <a:r>
                        <a:rPr lang="en-US" sz="1800" dirty="0"/>
                        <a:t>Amylase, insulin, hair, nails, every part of your cells!</a:t>
                      </a:r>
                    </a:p>
                  </a:txBody>
                  <a:tcPr marT="45711" marB="45711"/>
                </a:tc>
                <a:extLst>
                  <a:ext uri="{0D108BD9-81ED-4DB2-BD59-A6C34878D82A}">
                    <a16:rowId xmlns="" xmlns:a16="http://schemas.microsoft.com/office/drawing/2014/main" val="10001"/>
                  </a:ext>
                </a:extLst>
              </a:tr>
              <a:tr h="1188780">
                <a:tc>
                  <a:txBody>
                    <a:bodyPr/>
                    <a:lstStyle/>
                    <a:p>
                      <a:r>
                        <a:rPr lang="en-US" sz="1800" b="1" dirty="0"/>
                        <a:t>Carbohydrates</a:t>
                      </a:r>
                    </a:p>
                  </a:txBody>
                  <a:tcPr marT="45711" marB="45711"/>
                </a:tc>
                <a:tc>
                  <a:txBody>
                    <a:bodyPr/>
                    <a:lstStyle/>
                    <a:p>
                      <a:r>
                        <a:rPr lang="en-US" sz="1600" dirty="0" err="1"/>
                        <a:t>Monosaccharides</a:t>
                      </a:r>
                      <a:r>
                        <a:rPr lang="en-US" sz="1600" dirty="0"/>
                        <a:t> </a:t>
                      </a:r>
                      <a:r>
                        <a:rPr lang="en-US" sz="1600" baseline="0" dirty="0"/>
                        <a:t>(glucose &amp; other simple sugars)</a:t>
                      </a:r>
                      <a:endParaRPr lang="en-US" sz="1600" dirty="0"/>
                    </a:p>
                  </a:txBody>
                  <a:tcPr marT="45711" marB="45711"/>
                </a:tc>
                <a:tc>
                  <a:txBody>
                    <a:bodyPr/>
                    <a:lstStyle/>
                    <a:p>
                      <a:r>
                        <a:rPr lang="en-US" sz="1800" dirty="0"/>
                        <a:t>Simple </a:t>
                      </a:r>
                      <a:r>
                        <a:rPr lang="en-US" sz="1800" dirty="0" err="1"/>
                        <a:t>carbs</a:t>
                      </a:r>
                      <a:r>
                        <a:rPr lang="en-US" sz="1800" dirty="0"/>
                        <a:t>- fruit</a:t>
                      </a:r>
                    </a:p>
                    <a:p>
                      <a:r>
                        <a:rPr lang="en-US" sz="1800" dirty="0"/>
                        <a:t>Complex</a:t>
                      </a:r>
                      <a:r>
                        <a:rPr lang="en-US" sz="1800" baseline="0" dirty="0"/>
                        <a:t> </a:t>
                      </a:r>
                      <a:r>
                        <a:rPr lang="en-US" sz="1800" baseline="0" dirty="0" err="1"/>
                        <a:t>carbs</a:t>
                      </a:r>
                      <a:r>
                        <a:rPr lang="en-US" sz="1800" baseline="0" dirty="0"/>
                        <a:t>- pasta</a:t>
                      </a:r>
                      <a:endParaRPr lang="en-US" sz="1800" dirty="0"/>
                    </a:p>
                  </a:txBody>
                  <a:tcPr marT="45711" marB="45711"/>
                </a:tc>
                <a:tc>
                  <a:txBody>
                    <a:bodyPr/>
                    <a:lstStyle/>
                    <a:p>
                      <a:r>
                        <a:rPr lang="en-US" sz="1800" dirty="0"/>
                        <a:t>Short term energy use/storage</a:t>
                      </a:r>
                    </a:p>
                  </a:txBody>
                  <a:tcPr marT="45711" marB="45711"/>
                </a:tc>
                <a:tc>
                  <a:txBody>
                    <a:bodyPr/>
                    <a:lstStyle/>
                    <a:p>
                      <a:r>
                        <a:rPr lang="en-US" sz="1800" dirty="0"/>
                        <a:t>Polysaccharide-</a:t>
                      </a:r>
                      <a:r>
                        <a:rPr lang="en-US" sz="1800" baseline="0" dirty="0"/>
                        <a:t> </a:t>
                      </a:r>
                      <a:r>
                        <a:rPr lang="en-US" sz="1800" dirty="0"/>
                        <a:t>Glycogen</a:t>
                      </a:r>
                    </a:p>
                    <a:p>
                      <a:r>
                        <a:rPr lang="en-US" sz="1800" baseline="0" dirty="0"/>
                        <a:t>Starch</a:t>
                      </a:r>
                      <a:endParaRPr lang="en-US" sz="1800" dirty="0"/>
                    </a:p>
                    <a:p>
                      <a:r>
                        <a:rPr lang="en-US" sz="1800" dirty="0"/>
                        <a:t>Cellulose</a:t>
                      </a:r>
                    </a:p>
                  </a:txBody>
                  <a:tcPr marT="45711" marB="45711"/>
                </a:tc>
                <a:extLst>
                  <a:ext uri="{0D108BD9-81ED-4DB2-BD59-A6C34878D82A}">
                    <a16:rowId xmlns="" xmlns:a16="http://schemas.microsoft.com/office/drawing/2014/main" val="10002"/>
                  </a:ext>
                </a:extLst>
              </a:tr>
              <a:tr h="1463119">
                <a:tc>
                  <a:txBody>
                    <a:bodyPr/>
                    <a:lstStyle/>
                    <a:p>
                      <a:r>
                        <a:rPr lang="en-US" sz="1800" b="1" dirty="0"/>
                        <a:t>Lipids</a:t>
                      </a:r>
                    </a:p>
                  </a:txBody>
                  <a:tcPr marT="45711" marB="45711"/>
                </a:tc>
                <a:tc>
                  <a:txBody>
                    <a:bodyPr/>
                    <a:lstStyle/>
                    <a:p>
                      <a:r>
                        <a:rPr lang="en-US" sz="1800" dirty="0"/>
                        <a:t>Fatty acids and glycerol</a:t>
                      </a:r>
                    </a:p>
                  </a:txBody>
                  <a:tcPr marT="45711" marB="45711"/>
                </a:tc>
                <a:tc>
                  <a:txBody>
                    <a:bodyPr/>
                    <a:lstStyle/>
                    <a:p>
                      <a:r>
                        <a:rPr lang="en-US" sz="1400" dirty="0"/>
                        <a:t>Unsaturated fats- liquid @ room temp (oil)</a:t>
                      </a:r>
                    </a:p>
                    <a:p>
                      <a:r>
                        <a:rPr lang="en-US" sz="1400" dirty="0"/>
                        <a:t>Saturated fats- solid @ room temp (steak fat)</a:t>
                      </a:r>
                    </a:p>
                  </a:txBody>
                  <a:tcPr marT="45711" marB="45711"/>
                </a:tc>
                <a:tc>
                  <a:txBody>
                    <a:bodyPr/>
                    <a:lstStyle/>
                    <a:p>
                      <a:r>
                        <a:rPr lang="en-US" sz="1800" dirty="0"/>
                        <a:t>Long term energy storage; membranes; some hormones</a:t>
                      </a:r>
                    </a:p>
                  </a:txBody>
                  <a:tcPr marT="45711" marB="45711"/>
                </a:tc>
                <a:tc>
                  <a:txBody>
                    <a:bodyPr/>
                    <a:lstStyle/>
                    <a:p>
                      <a:r>
                        <a:rPr lang="en-US" sz="1800" dirty="0"/>
                        <a:t>Cholesterol, adipose tissue,</a:t>
                      </a:r>
                    </a:p>
                    <a:p>
                      <a:r>
                        <a:rPr lang="en-US" sz="1800" dirty="0"/>
                        <a:t>Phospholipid bilayer-plasma membrane</a:t>
                      </a:r>
                    </a:p>
                  </a:txBody>
                  <a:tcPr marT="45711" marB="45711"/>
                </a:tc>
                <a:extLst>
                  <a:ext uri="{0D108BD9-81ED-4DB2-BD59-A6C34878D82A}">
                    <a16:rowId xmlns="" xmlns:a16="http://schemas.microsoft.com/office/drawing/2014/main" val="10003"/>
                  </a:ext>
                </a:extLst>
              </a:tr>
              <a:tr h="1188780">
                <a:tc>
                  <a:txBody>
                    <a:bodyPr/>
                    <a:lstStyle/>
                    <a:p>
                      <a:r>
                        <a:rPr lang="en-US" sz="1800" b="1" dirty="0"/>
                        <a:t>Nucleic</a:t>
                      </a:r>
                      <a:r>
                        <a:rPr lang="en-US" sz="1800" b="1" baseline="0" dirty="0"/>
                        <a:t> Acids</a:t>
                      </a:r>
                      <a:endParaRPr lang="en-US" sz="1800" b="1" dirty="0"/>
                    </a:p>
                  </a:txBody>
                  <a:tcPr marT="45711" marB="45711"/>
                </a:tc>
                <a:tc>
                  <a:txBody>
                    <a:bodyPr/>
                    <a:lstStyle/>
                    <a:p>
                      <a:r>
                        <a:rPr lang="en-US" sz="1800" dirty="0"/>
                        <a:t>nucleotides</a:t>
                      </a:r>
                    </a:p>
                  </a:txBody>
                  <a:tcPr marT="45711" marB="45711"/>
                </a:tc>
                <a:tc>
                  <a:txBody>
                    <a:bodyPr/>
                    <a:lstStyle/>
                    <a:p>
                      <a:r>
                        <a:rPr lang="en-US" sz="1800" dirty="0"/>
                        <a:t>Eating any plant or animal that has DNA in it.</a:t>
                      </a:r>
                    </a:p>
                  </a:txBody>
                  <a:tcPr marT="45711" marB="45711"/>
                </a:tc>
                <a:tc>
                  <a:txBody>
                    <a:bodyPr/>
                    <a:lstStyle/>
                    <a:p>
                      <a:r>
                        <a:rPr lang="en-US" sz="1800" dirty="0"/>
                        <a:t>Storing genetic information &amp; Protein synthesis</a:t>
                      </a:r>
                    </a:p>
                  </a:txBody>
                  <a:tcPr marT="45711" marB="45711"/>
                </a:tc>
                <a:tc>
                  <a:txBody>
                    <a:bodyPr/>
                    <a:lstStyle/>
                    <a:p>
                      <a:r>
                        <a:rPr lang="en-US" sz="1800" dirty="0"/>
                        <a:t>DNA, RNA</a:t>
                      </a:r>
                    </a:p>
                  </a:txBody>
                  <a:tcPr marT="45711" marB="45711"/>
                </a:tc>
                <a:extLst>
                  <a:ext uri="{0D108BD9-81ED-4DB2-BD59-A6C34878D82A}">
                    <a16:rowId xmlns="" xmlns:a16="http://schemas.microsoft.com/office/drawing/2014/main" val="10004"/>
                  </a:ext>
                </a:extLst>
              </a:tr>
            </a:tbl>
          </a:graphicData>
        </a:graphic>
      </p:graphicFrame>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p:txBody>
          <a:bodyPr/>
          <a:lstStyle/>
          <a:p>
            <a:pPr eaLnBrk="1" hangingPunct="1"/>
            <a:r>
              <a:rPr lang="en-US" altLang="en-US" smtClean="0"/>
              <a:t>Chromosomal Disorders</a:t>
            </a:r>
          </a:p>
        </p:txBody>
      </p:sp>
      <p:sp>
        <p:nvSpPr>
          <p:cNvPr id="71683" name="Content Placeholder 2"/>
          <p:cNvSpPr>
            <a:spLocks noGrp="1"/>
          </p:cNvSpPr>
          <p:nvPr>
            <p:ph sz="half" idx="1"/>
          </p:nvPr>
        </p:nvSpPr>
        <p:spPr/>
        <p:txBody>
          <a:bodyPr/>
          <a:lstStyle/>
          <a:p>
            <a:pPr eaLnBrk="1" hangingPunct="1">
              <a:lnSpc>
                <a:spcPct val="70000"/>
              </a:lnSpc>
            </a:pPr>
            <a:r>
              <a:rPr lang="en-US" altLang="en-US" sz="2600" b="1" smtClean="0"/>
              <a:t>Nondisjunction-</a:t>
            </a:r>
            <a:r>
              <a:rPr lang="en-US" altLang="en-US" sz="2600" smtClean="0"/>
              <a:t> chromosomes didn</a:t>
            </a:r>
            <a:r>
              <a:rPr lang="ja-JP" altLang="en-US" sz="2600" smtClean="0"/>
              <a:t>’</a:t>
            </a:r>
            <a:r>
              <a:rPr lang="en-US" altLang="ja-JP" sz="2600" smtClean="0"/>
              <a:t>t separate correctly during meiosis.  Gamete gets too many or not enough chromosomes</a:t>
            </a:r>
          </a:p>
          <a:p>
            <a:pPr lvl="1" eaLnBrk="1" hangingPunct="1">
              <a:lnSpc>
                <a:spcPct val="70000"/>
              </a:lnSpc>
            </a:pPr>
            <a:r>
              <a:rPr lang="en-US" altLang="en-US" sz="2200" smtClean="0"/>
              <a:t>Down syndrome (Trisomy 21)- too many chromosome #21.</a:t>
            </a:r>
          </a:p>
          <a:p>
            <a:pPr eaLnBrk="1" hangingPunct="1">
              <a:lnSpc>
                <a:spcPct val="70000"/>
              </a:lnSpc>
            </a:pPr>
            <a:r>
              <a:rPr lang="en-US" altLang="en-US" sz="2600" b="1" smtClean="0"/>
              <a:t>DNA mutations</a:t>
            </a:r>
          </a:p>
          <a:p>
            <a:pPr lvl="1" eaLnBrk="1" hangingPunct="1">
              <a:lnSpc>
                <a:spcPct val="70000"/>
              </a:lnSpc>
            </a:pPr>
            <a:r>
              <a:rPr lang="en-US" altLang="en-US" sz="1800" u="sng" smtClean="0"/>
              <a:t>Point mutations-</a:t>
            </a:r>
            <a:r>
              <a:rPr lang="en-US" altLang="en-US" sz="1800" smtClean="0"/>
              <a:t>  one base is altered . Ex- substitution Substitutions only affect 1 amino acid (at most);  If a base is either added or deleted, a Frameshift Mutation results.  </a:t>
            </a:r>
          </a:p>
        </p:txBody>
      </p:sp>
      <p:pic>
        <p:nvPicPr>
          <p:cNvPr id="71684" name="Picture 2" descr="http://www.biology.iupui.edu/biocourses/n100/images/11nondisjunction.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1371600"/>
            <a:ext cx="3800475"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5" name="Picture 4" descr="http://img.medscape.com/pi/emed/ckb/neurology/1134815-1173204-66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4038600"/>
            <a:ext cx="40894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p:cNvSpPr>
          <p:nvPr>
            <p:ph type="title"/>
          </p:nvPr>
        </p:nvSpPr>
        <p:spPr/>
        <p:txBody>
          <a:bodyPr/>
          <a:lstStyle/>
          <a:p>
            <a:r>
              <a:rPr lang="en-US" altLang="en-US" smtClean="0"/>
              <a:t>Genetic Disorders</a:t>
            </a:r>
          </a:p>
        </p:txBody>
      </p:sp>
      <p:sp>
        <p:nvSpPr>
          <p:cNvPr id="72707" name="Rectangle 3"/>
          <p:cNvSpPr>
            <a:spLocks noGrp="1"/>
          </p:cNvSpPr>
          <p:nvPr>
            <p:ph type="body" idx="1"/>
          </p:nvPr>
        </p:nvSpPr>
        <p:spPr/>
        <p:txBody>
          <a:bodyPr/>
          <a:lstStyle/>
          <a:p>
            <a:pPr>
              <a:lnSpc>
                <a:spcPct val="80000"/>
              </a:lnSpc>
            </a:pPr>
            <a:r>
              <a:rPr lang="en-US" altLang="en-US" sz="1800" b="1" smtClean="0"/>
              <a:t>Most of these can be detected with an amniocentesis followed by a karyotyping of the person</a:t>
            </a:r>
            <a:r>
              <a:rPr lang="ja-JP" altLang="en-US" sz="1800" b="1" smtClean="0"/>
              <a:t>’</a:t>
            </a:r>
            <a:r>
              <a:rPr lang="en-US" altLang="ja-JP" sz="1800" b="1" smtClean="0"/>
              <a:t>s chromosomes.</a:t>
            </a:r>
          </a:p>
          <a:p>
            <a:pPr>
              <a:lnSpc>
                <a:spcPct val="80000"/>
              </a:lnSpc>
              <a:buFont typeface="Arial" panose="020B0604020202020204" pitchFamily="34" charset="0"/>
              <a:buNone/>
            </a:pPr>
            <a:endParaRPr lang="en-US" altLang="en-US" sz="1800" b="1" smtClean="0"/>
          </a:p>
          <a:p>
            <a:pPr>
              <a:lnSpc>
                <a:spcPct val="80000"/>
              </a:lnSpc>
            </a:pPr>
            <a:r>
              <a:rPr lang="en-US" altLang="en-US" sz="1800" b="1" smtClean="0"/>
              <a:t>Sex-Linked Disorders</a:t>
            </a:r>
            <a:r>
              <a:rPr lang="en-US" altLang="en-US" sz="1800" smtClean="0"/>
              <a:t>- present on sex chromosomes of mom and/or dad.</a:t>
            </a:r>
          </a:p>
          <a:p>
            <a:pPr lvl="1">
              <a:lnSpc>
                <a:spcPct val="80000"/>
              </a:lnSpc>
            </a:pPr>
            <a:r>
              <a:rPr lang="en-US" altLang="en-US" sz="1600" b="1" smtClean="0"/>
              <a:t>Red/Green Colorblindness</a:t>
            </a:r>
          </a:p>
          <a:p>
            <a:pPr lvl="1">
              <a:lnSpc>
                <a:spcPct val="80000"/>
              </a:lnSpc>
            </a:pPr>
            <a:r>
              <a:rPr lang="en-US" altLang="en-US" sz="1600" b="1" smtClean="0"/>
              <a:t>Hemophilia- </a:t>
            </a:r>
            <a:r>
              <a:rPr lang="en-US" altLang="en-US" sz="1600" smtClean="0"/>
              <a:t>blood clotting disorder</a:t>
            </a:r>
          </a:p>
          <a:p>
            <a:pPr>
              <a:lnSpc>
                <a:spcPct val="80000"/>
              </a:lnSpc>
            </a:pPr>
            <a:r>
              <a:rPr lang="en-US" altLang="en-US" sz="1800" b="1" smtClean="0"/>
              <a:t>Dominant Allele Disorders-</a:t>
            </a:r>
            <a:r>
              <a:rPr lang="en-US" altLang="en-US" sz="1800" smtClean="0"/>
              <a:t> if the allele for this disease is present, the person will have the disease/disorder</a:t>
            </a:r>
          </a:p>
          <a:p>
            <a:pPr lvl="1">
              <a:lnSpc>
                <a:spcPct val="80000"/>
              </a:lnSpc>
            </a:pPr>
            <a:r>
              <a:rPr lang="en-US" altLang="en-US" sz="1600" b="1" smtClean="0"/>
              <a:t>Achondroplasia</a:t>
            </a:r>
            <a:r>
              <a:rPr lang="en-US" altLang="en-US" sz="1600" smtClean="0"/>
              <a:t> (dwarfism)</a:t>
            </a:r>
          </a:p>
          <a:p>
            <a:pPr lvl="1">
              <a:lnSpc>
                <a:spcPct val="80000"/>
              </a:lnSpc>
            </a:pPr>
            <a:r>
              <a:rPr lang="en-US" altLang="en-US" sz="1600" b="1" smtClean="0"/>
              <a:t>Huntington</a:t>
            </a:r>
            <a:r>
              <a:rPr lang="ja-JP" altLang="en-US" sz="1600" b="1" smtClean="0"/>
              <a:t>’</a:t>
            </a:r>
            <a:r>
              <a:rPr lang="en-US" altLang="ja-JP" sz="1600" b="1" smtClean="0"/>
              <a:t>s disease-</a:t>
            </a:r>
            <a:r>
              <a:rPr lang="en-US" altLang="ja-JP" sz="1600" smtClean="0"/>
              <a:t> degenerative nerve/muscle disorder shows up later in life</a:t>
            </a:r>
          </a:p>
          <a:p>
            <a:pPr>
              <a:lnSpc>
                <a:spcPct val="80000"/>
              </a:lnSpc>
            </a:pPr>
            <a:r>
              <a:rPr lang="en-US" altLang="en-US" sz="1800" b="1" smtClean="0"/>
              <a:t>Recessive Allele Disorders-</a:t>
            </a:r>
            <a:r>
              <a:rPr lang="en-US" altLang="en-US" sz="1800" smtClean="0"/>
              <a:t> must have two copies of the disease allele to have the disease/disorder.</a:t>
            </a:r>
          </a:p>
          <a:p>
            <a:pPr lvl="1">
              <a:lnSpc>
                <a:spcPct val="80000"/>
              </a:lnSpc>
            </a:pPr>
            <a:r>
              <a:rPr lang="en-US" altLang="en-US" sz="1600" b="1" smtClean="0"/>
              <a:t>Albinism-</a:t>
            </a:r>
            <a:r>
              <a:rPr lang="en-US" altLang="en-US" sz="1600" smtClean="0"/>
              <a:t> lack pigment in skin, eyes, hair, etc.</a:t>
            </a:r>
          </a:p>
          <a:p>
            <a:pPr lvl="1">
              <a:lnSpc>
                <a:spcPct val="80000"/>
              </a:lnSpc>
            </a:pPr>
            <a:r>
              <a:rPr lang="en-US" altLang="en-US" sz="1600" b="1" smtClean="0"/>
              <a:t>Tay Sach</a:t>
            </a:r>
            <a:r>
              <a:rPr lang="ja-JP" altLang="en-US" sz="1600" b="1" smtClean="0"/>
              <a:t>’</a:t>
            </a:r>
            <a:r>
              <a:rPr lang="en-US" altLang="ja-JP" sz="1600" b="1" smtClean="0"/>
              <a:t>s</a:t>
            </a:r>
            <a:r>
              <a:rPr lang="en-US" altLang="ja-JP" sz="1600" smtClean="0"/>
              <a:t> disease- develops in toddler</a:t>
            </a:r>
            <a:r>
              <a:rPr lang="ja-JP" altLang="en-US" sz="1600" smtClean="0"/>
              <a:t>’</a:t>
            </a:r>
            <a:r>
              <a:rPr lang="en-US" altLang="ja-JP" sz="1600" smtClean="0"/>
              <a:t>s, progressive degenerative nerve/muscle disorder</a:t>
            </a:r>
          </a:p>
          <a:p>
            <a:pPr lvl="1">
              <a:lnSpc>
                <a:spcPct val="80000"/>
              </a:lnSpc>
            </a:pPr>
            <a:r>
              <a:rPr lang="en-US" altLang="en-US" sz="1600" b="1" smtClean="0"/>
              <a:t>Phenylketonuria</a:t>
            </a:r>
            <a:r>
              <a:rPr lang="en-US" altLang="en-US" sz="1600" smtClean="0"/>
              <a:t> (PKU)- can</a:t>
            </a:r>
            <a:r>
              <a:rPr lang="ja-JP" altLang="en-US" sz="1600" smtClean="0"/>
              <a:t>’</a:t>
            </a:r>
            <a:r>
              <a:rPr lang="en-US" altLang="ja-JP" sz="1600" smtClean="0"/>
              <a:t>t drink milk or other items that contain phenylalanine</a:t>
            </a:r>
          </a:p>
          <a:p>
            <a:pPr lvl="1">
              <a:lnSpc>
                <a:spcPct val="80000"/>
              </a:lnSpc>
            </a:pPr>
            <a:r>
              <a:rPr lang="en-US" altLang="en-US" sz="1600" b="1" smtClean="0"/>
              <a:t>Cystic fibrosis-</a:t>
            </a:r>
            <a:r>
              <a:rPr lang="en-US" altLang="en-US" sz="1600" smtClean="0"/>
              <a:t> develop thick mucus in lungs &amp; stomach</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a:xfrm>
            <a:off x="457200" y="0"/>
            <a:ext cx="8229600" cy="1143000"/>
          </a:xfrm>
        </p:spPr>
        <p:txBody>
          <a:bodyPr/>
          <a:lstStyle/>
          <a:p>
            <a:pPr eaLnBrk="1" hangingPunct="1"/>
            <a:r>
              <a:rPr lang="en-US" altLang="en-US" smtClean="0"/>
              <a:t>Technology</a:t>
            </a:r>
          </a:p>
        </p:txBody>
      </p:sp>
      <p:sp>
        <p:nvSpPr>
          <p:cNvPr id="3" name="Content Placeholder 2">
            <a:extLst>
              <a:ext uri="{FF2B5EF4-FFF2-40B4-BE49-F238E27FC236}">
                <a16:creationId xmlns="" xmlns:a16="http://schemas.microsoft.com/office/drawing/2014/main" id="{5468EDA6-C4AD-4DFC-8C57-1C4BFB7A0AB5}"/>
              </a:ext>
            </a:extLst>
          </p:cNvPr>
          <p:cNvSpPr>
            <a:spLocks noGrp="1"/>
          </p:cNvSpPr>
          <p:nvPr>
            <p:ph sz="half" idx="1"/>
          </p:nvPr>
        </p:nvSpPr>
        <p:spPr>
          <a:xfrm>
            <a:off x="457200" y="914400"/>
            <a:ext cx="4038600" cy="5211763"/>
          </a:xfrm>
        </p:spPr>
        <p:txBody>
          <a:bodyPr rtlCol="0">
            <a:normAutofit lnSpcReduction="10000"/>
          </a:bodyPr>
          <a:lstStyle/>
          <a:p>
            <a:pPr eaLnBrk="1" fontAlgn="auto" hangingPunct="1">
              <a:spcAft>
                <a:spcPts val="0"/>
              </a:spcAft>
              <a:defRPr/>
            </a:pPr>
            <a:r>
              <a:rPr lang="en-US" dirty="0">
                <a:ea typeface="+mn-ea"/>
              </a:rPr>
              <a:t>DNA Fingerprints</a:t>
            </a:r>
          </a:p>
          <a:p>
            <a:pPr lvl="1" eaLnBrk="1" fontAlgn="auto" hangingPunct="1">
              <a:spcAft>
                <a:spcPts val="0"/>
              </a:spcAft>
              <a:defRPr/>
            </a:pPr>
            <a:r>
              <a:rPr lang="en-US" sz="2000" dirty="0">
                <a:ea typeface="+mn-ea"/>
              </a:rPr>
              <a:t>Gel electrophoresis- Sorts DNA fragments by size using electricity</a:t>
            </a:r>
          </a:p>
          <a:p>
            <a:pPr lvl="1" eaLnBrk="1" fontAlgn="auto" hangingPunct="1">
              <a:spcAft>
                <a:spcPts val="0"/>
              </a:spcAft>
              <a:defRPr/>
            </a:pPr>
            <a:r>
              <a:rPr lang="en-US" sz="2000" dirty="0">
                <a:ea typeface="+mn-ea"/>
              </a:rPr>
              <a:t>Determine suspect at scene of crime, paternity, missing persons</a:t>
            </a:r>
          </a:p>
          <a:p>
            <a:pPr lvl="1" eaLnBrk="1" fontAlgn="auto" hangingPunct="1">
              <a:spcAft>
                <a:spcPts val="0"/>
              </a:spcAft>
              <a:defRPr/>
            </a:pPr>
            <a:r>
              <a:rPr lang="en-US" sz="2000" dirty="0">
                <a:ea typeface="+mn-ea"/>
              </a:rPr>
              <a:t>Who left the semen sample- Chris or Randall?</a:t>
            </a:r>
          </a:p>
        </p:txBody>
      </p:sp>
      <p:sp>
        <p:nvSpPr>
          <p:cNvPr id="4" name="Content Placeholder 3">
            <a:extLst>
              <a:ext uri="{FF2B5EF4-FFF2-40B4-BE49-F238E27FC236}">
                <a16:creationId xmlns="" xmlns:a16="http://schemas.microsoft.com/office/drawing/2014/main" id="{C9F28EA4-C6BC-4A0D-AA02-E5D121F5DB93}"/>
              </a:ext>
            </a:extLst>
          </p:cNvPr>
          <p:cNvSpPr>
            <a:spLocks noGrp="1"/>
          </p:cNvSpPr>
          <p:nvPr>
            <p:ph sz="half" idx="2"/>
          </p:nvPr>
        </p:nvSpPr>
        <p:spPr>
          <a:xfrm>
            <a:off x="4648200" y="1066800"/>
            <a:ext cx="4038600" cy="5059363"/>
          </a:xfrm>
        </p:spPr>
        <p:txBody>
          <a:bodyPr rtlCol="0">
            <a:normAutofit lnSpcReduction="10000"/>
          </a:bodyPr>
          <a:lstStyle/>
          <a:p>
            <a:pPr eaLnBrk="1" fontAlgn="auto" hangingPunct="1">
              <a:spcAft>
                <a:spcPts val="0"/>
              </a:spcAft>
              <a:defRPr/>
            </a:pPr>
            <a:r>
              <a:rPr lang="en-US" dirty="0">
                <a:ea typeface="+mn-ea"/>
              </a:rPr>
              <a:t>Genetic Engineering</a:t>
            </a:r>
          </a:p>
          <a:p>
            <a:pPr lvl="1" eaLnBrk="1" fontAlgn="auto" hangingPunct="1">
              <a:spcAft>
                <a:spcPts val="0"/>
              </a:spcAft>
              <a:defRPr/>
            </a:pPr>
            <a:r>
              <a:rPr lang="en-US" sz="2000" dirty="0">
                <a:ea typeface="+mn-ea"/>
              </a:rPr>
              <a:t>Cut human DNA to remove desired trait, splice into bacterial or host DNA (plasmid), reinsert into bacteria or host, which will produce desired trait</a:t>
            </a:r>
          </a:p>
          <a:p>
            <a:pPr lvl="1" eaLnBrk="1" fontAlgn="auto" hangingPunct="1">
              <a:spcAft>
                <a:spcPts val="0"/>
              </a:spcAft>
              <a:defRPr/>
            </a:pPr>
            <a:r>
              <a:rPr lang="en-US" sz="2000" dirty="0">
                <a:ea typeface="+mn-ea"/>
              </a:rPr>
              <a:t>Also called</a:t>
            </a:r>
          </a:p>
          <a:p>
            <a:pPr lvl="1" eaLnBrk="1" fontAlgn="auto" hangingPunct="1">
              <a:spcAft>
                <a:spcPts val="0"/>
              </a:spcAft>
              <a:buFont typeface="Arial" panose="020B0604020202020204" pitchFamily="34" charset="0"/>
              <a:buNone/>
              <a:defRPr/>
            </a:pPr>
            <a:r>
              <a:rPr lang="en-US" sz="2000" dirty="0">
                <a:ea typeface="+mn-ea"/>
              </a:rPr>
              <a:t>	recombinant</a:t>
            </a:r>
          </a:p>
          <a:p>
            <a:pPr lvl="1" eaLnBrk="1" fontAlgn="auto" hangingPunct="1">
              <a:spcAft>
                <a:spcPts val="0"/>
              </a:spcAft>
              <a:buFont typeface="Arial" panose="020B0604020202020204" pitchFamily="34" charset="0"/>
              <a:buNone/>
              <a:defRPr/>
            </a:pPr>
            <a:r>
              <a:rPr lang="en-US" sz="2000" dirty="0">
                <a:ea typeface="+mn-ea"/>
              </a:rPr>
              <a:t>	DNA, gene </a:t>
            </a:r>
          </a:p>
          <a:p>
            <a:pPr lvl="1" eaLnBrk="1" fontAlgn="auto" hangingPunct="1">
              <a:spcAft>
                <a:spcPts val="0"/>
              </a:spcAft>
              <a:buFont typeface="Arial" panose="020B0604020202020204" pitchFamily="34" charset="0"/>
              <a:buNone/>
              <a:defRPr/>
            </a:pPr>
            <a:r>
              <a:rPr lang="en-US" sz="2000" dirty="0">
                <a:ea typeface="+mn-ea"/>
              </a:rPr>
              <a:t>	splicing</a:t>
            </a:r>
          </a:p>
          <a:p>
            <a:pPr lvl="1" eaLnBrk="1" fontAlgn="auto" hangingPunct="1">
              <a:spcAft>
                <a:spcPts val="0"/>
              </a:spcAft>
              <a:defRPr/>
            </a:pPr>
            <a:r>
              <a:rPr lang="en-US" sz="2000" dirty="0">
                <a:ea typeface="+mn-ea"/>
              </a:rPr>
              <a:t>Make insulin, </a:t>
            </a:r>
          </a:p>
          <a:p>
            <a:pPr lvl="1" eaLnBrk="1" fontAlgn="auto" hangingPunct="1">
              <a:spcAft>
                <a:spcPts val="0"/>
              </a:spcAft>
              <a:buFont typeface="Arial" panose="020B0604020202020204" pitchFamily="34" charset="0"/>
              <a:buNone/>
              <a:defRPr/>
            </a:pPr>
            <a:r>
              <a:rPr lang="en-US" sz="2000" dirty="0">
                <a:ea typeface="+mn-ea"/>
              </a:rPr>
              <a:t>	GM foods, </a:t>
            </a:r>
          </a:p>
          <a:p>
            <a:pPr lvl="1" eaLnBrk="1" fontAlgn="auto" hangingPunct="1">
              <a:spcAft>
                <a:spcPts val="0"/>
              </a:spcAft>
              <a:buFont typeface="Arial" panose="020B0604020202020204" pitchFamily="34" charset="0"/>
              <a:buNone/>
              <a:defRPr/>
            </a:pPr>
            <a:r>
              <a:rPr lang="en-US" sz="2000" dirty="0">
                <a:ea typeface="+mn-ea"/>
              </a:rPr>
              <a:t>	cure some </a:t>
            </a:r>
          </a:p>
          <a:p>
            <a:pPr lvl="1" eaLnBrk="1" fontAlgn="auto" hangingPunct="1">
              <a:spcAft>
                <a:spcPts val="0"/>
              </a:spcAft>
              <a:buFont typeface="Arial" panose="020B0604020202020204" pitchFamily="34" charset="0"/>
              <a:buNone/>
              <a:defRPr/>
            </a:pPr>
            <a:r>
              <a:rPr lang="en-US" sz="2000" dirty="0">
                <a:ea typeface="+mn-ea"/>
              </a:rPr>
              <a:t>	diseases</a:t>
            </a:r>
          </a:p>
        </p:txBody>
      </p:sp>
      <p:pic>
        <p:nvPicPr>
          <p:cNvPr id="73733" name="Picture 2" descr="http://www.bio.davidson.edu/Courses/Molbio/MolStudents/spring2003/Williford/DNA%20fingerprint.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3702050"/>
            <a:ext cx="3114675" cy="286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4" name="Picture 4" descr="http://www3.niaid.nih.gov/NR/rdonlyres/37CDEA3D-998C-4201-A83E-F45418A91939/0/geneticEngineer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11975" y="3352800"/>
            <a:ext cx="2232025" cy="342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FFF66"/>
        </a:solidFill>
        <a:effectLst/>
      </p:bgPr>
    </p:bg>
    <p:spTree>
      <p:nvGrpSpPr>
        <p:cNvPr id="1" name=""/>
        <p:cNvGrpSpPr/>
        <p:nvPr/>
      </p:nvGrpSpPr>
      <p:grpSpPr>
        <a:xfrm>
          <a:off x="0" y="0"/>
          <a:ext cx="0" cy="0"/>
          <a:chOff x="0" y="0"/>
          <a:chExt cx="0" cy="0"/>
        </a:xfrm>
      </p:grpSpPr>
      <p:sp>
        <p:nvSpPr>
          <p:cNvPr id="74754" name="Title 4"/>
          <p:cNvSpPr>
            <a:spLocks noGrp="1"/>
          </p:cNvSpPr>
          <p:nvPr>
            <p:ph type="ctrTitle"/>
          </p:nvPr>
        </p:nvSpPr>
        <p:spPr>
          <a:xfrm>
            <a:off x="685800" y="762000"/>
            <a:ext cx="7772400" cy="1470025"/>
          </a:xfrm>
        </p:spPr>
        <p:txBody>
          <a:bodyPr/>
          <a:lstStyle/>
          <a:p>
            <a:pPr eaLnBrk="1" hangingPunct="1"/>
            <a:r>
              <a:rPr lang="en-US" altLang="en-US" smtClean="0">
                <a:latin typeface="Arial Black" panose="020B0A04020102020204" pitchFamily="34" charset="0"/>
              </a:rPr>
              <a:t>EVOLUTION</a:t>
            </a:r>
          </a:p>
        </p:txBody>
      </p:sp>
      <p:sp>
        <p:nvSpPr>
          <p:cNvPr id="74755" name="Subtitle 5"/>
          <p:cNvSpPr>
            <a:spLocks noGrp="1"/>
          </p:cNvSpPr>
          <p:nvPr>
            <p:ph type="subTitle" idx="1"/>
          </p:nvPr>
        </p:nvSpPr>
        <p:spPr>
          <a:xfrm>
            <a:off x="457200" y="2362200"/>
            <a:ext cx="8229600" cy="1752600"/>
          </a:xfrm>
        </p:spPr>
        <p:txBody>
          <a:bodyPr/>
          <a:lstStyle/>
          <a:p>
            <a:pPr algn="l">
              <a:lnSpc>
                <a:spcPct val="80000"/>
              </a:lnSpc>
            </a:pPr>
            <a:r>
              <a:rPr lang="en-US" altLang="en-US" sz="1800" b="1" u="sng" smtClean="0">
                <a:solidFill>
                  <a:schemeClr val="tx1"/>
                </a:solidFill>
              </a:rPr>
              <a:t>Georgia Performance Standards (GPS)</a:t>
            </a:r>
          </a:p>
          <a:p>
            <a:pPr algn="l">
              <a:lnSpc>
                <a:spcPct val="80000"/>
              </a:lnSpc>
            </a:pPr>
            <a:endParaRPr lang="en-US" altLang="en-US" sz="1800" b="1" u="sng" smtClean="0">
              <a:solidFill>
                <a:schemeClr val="tx1"/>
              </a:solidFill>
            </a:endParaRPr>
          </a:p>
          <a:p>
            <a:pPr algn="l">
              <a:lnSpc>
                <a:spcPct val="80000"/>
              </a:lnSpc>
            </a:pPr>
            <a:r>
              <a:rPr lang="en-US" altLang="en-US" sz="1800" i="1" smtClean="0">
                <a:solidFill>
                  <a:schemeClr val="tx1"/>
                </a:solidFill>
              </a:rPr>
              <a:t>SB5 Students will evaluate the role of natural selection in the development of the theory of evolution. </a:t>
            </a:r>
          </a:p>
          <a:p>
            <a:pPr algn="l">
              <a:lnSpc>
                <a:spcPct val="80000"/>
              </a:lnSpc>
            </a:pPr>
            <a:endParaRPr lang="en-US" altLang="en-US" sz="1800" i="1" smtClean="0">
              <a:solidFill>
                <a:schemeClr val="tx1"/>
              </a:solidFill>
            </a:endParaRPr>
          </a:p>
          <a:p>
            <a:pPr algn="l">
              <a:lnSpc>
                <a:spcPct val="80000"/>
              </a:lnSpc>
            </a:pPr>
            <a:r>
              <a:rPr lang="en-US" altLang="en-US" sz="1800" smtClean="0">
                <a:solidFill>
                  <a:schemeClr val="tx1"/>
                </a:solidFill>
              </a:rPr>
              <a:t>a. Trace the history of the theory.</a:t>
            </a:r>
            <a:br>
              <a:rPr lang="en-US" altLang="en-US" sz="1800" smtClean="0">
                <a:solidFill>
                  <a:schemeClr val="tx1"/>
                </a:solidFill>
              </a:rPr>
            </a:br>
            <a:r>
              <a:rPr lang="en-US" altLang="en-US" sz="1800" smtClean="0">
                <a:solidFill>
                  <a:schemeClr val="tx1"/>
                </a:solidFill>
              </a:rPr>
              <a:t>b. Explain the history of life in terms of biodiversity, ancestry, and the rates of evolution.</a:t>
            </a:r>
            <a:br>
              <a:rPr lang="en-US" altLang="en-US" sz="1800" smtClean="0">
                <a:solidFill>
                  <a:schemeClr val="tx1"/>
                </a:solidFill>
              </a:rPr>
            </a:br>
            <a:r>
              <a:rPr lang="en-US" altLang="en-US" sz="1800" smtClean="0">
                <a:solidFill>
                  <a:schemeClr val="tx1"/>
                </a:solidFill>
              </a:rPr>
              <a:t>c. Explain how fossil and biochemical evidence support the theory.</a:t>
            </a:r>
            <a:br>
              <a:rPr lang="en-US" altLang="en-US" sz="1800" smtClean="0">
                <a:solidFill>
                  <a:schemeClr val="tx1"/>
                </a:solidFill>
              </a:rPr>
            </a:br>
            <a:r>
              <a:rPr lang="en-US" altLang="en-US" sz="1800" smtClean="0">
                <a:solidFill>
                  <a:schemeClr val="tx1"/>
                </a:solidFill>
              </a:rPr>
              <a:t>d. Relate natural selection to changes in organisms.</a:t>
            </a:r>
            <a:br>
              <a:rPr lang="en-US" altLang="en-US" sz="1800" smtClean="0">
                <a:solidFill>
                  <a:schemeClr val="tx1"/>
                </a:solidFill>
              </a:rPr>
            </a:br>
            <a:r>
              <a:rPr lang="en-US" altLang="en-US" sz="1800" smtClean="0">
                <a:solidFill>
                  <a:schemeClr val="tx1"/>
                </a:solidFill>
              </a:rPr>
              <a:t>e. Recognize the role of evolution to biological resistance (pesticide and antibiotic resistance).</a:t>
            </a:r>
            <a:br>
              <a:rPr lang="en-US" altLang="en-US" sz="1800" smtClean="0">
                <a:solidFill>
                  <a:schemeClr val="tx1"/>
                </a:solidFill>
              </a:rPr>
            </a:br>
            <a:endParaRPr lang="en-US" altLang="en-US" sz="1800" smtClean="0">
              <a:solidFill>
                <a:schemeClr val="tx1"/>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p:txBody>
          <a:bodyPr/>
          <a:lstStyle/>
          <a:p>
            <a:pPr eaLnBrk="1" hangingPunct="1"/>
            <a:r>
              <a:rPr lang="en-US" altLang="en-US" smtClean="0"/>
              <a:t>Theory of Evolution by Natural Selection</a:t>
            </a:r>
          </a:p>
        </p:txBody>
      </p:sp>
      <p:sp>
        <p:nvSpPr>
          <p:cNvPr id="75779" name="Content Placeholder 2"/>
          <p:cNvSpPr>
            <a:spLocks noGrp="1"/>
          </p:cNvSpPr>
          <p:nvPr>
            <p:ph sz="half" idx="1"/>
          </p:nvPr>
        </p:nvSpPr>
        <p:spPr/>
        <p:txBody>
          <a:bodyPr/>
          <a:lstStyle/>
          <a:p>
            <a:pPr eaLnBrk="1" hangingPunct="1"/>
            <a:r>
              <a:rPr lang="en-US" altLang="en-US" smtClean="0"/>
              <a:t>Lamarck-</a:t>
            </a:r>
          </a:p>
          <a:p>
            <a:pPr lvl="1" eaLnBrk="1" hangingPunct="1"/>
            <a:r>
              <a:rPr lang="en-US" altLang="en-US" smtClean="0"/>
              <a:t>Theory of Use/Disuse- if you don</a:t>
            </a:r>
            <a:r>
              <a:rPr lang="ja-JP" altLang="en-US" smtClean="0"/>
              <a:t>’</a:t>
            </a:r>
            <a:r>
              <a:rPr lang="en-US" altLang="ja-JP" smtClean="0"/>
              <a:t>t use a part you will lose it.</a:t>
            </a:r>
          </a:p>
          <a:p>
            <a:pPr lvl="1" eaLnBrk="1" hangingPunct="1"/>
            <a:r>
              <a:rPr lang="en-US" altLang="en-US" smtClean="0"/>
              <a:t>Inheritance of Acquired Traits- an organism obtains a trait during life (large muscles) so offspring are born with that trait</a:t>
            </a:r>
          </a:p>
          <a:p>
            <a:pPr lvl="1" eaLnBrk="1" hangingPunct="1"/>
            <a:r>
              <a:rPr lang="en-US" altLang="en-US" smtClean="0"/>
              <a:t>No longer accepted theory</a:t>
            </a:r>
          </a:p>
        </p:txBody>
      </p:sp>
      <p:sp>
        <p:nvSpPr>
          <p:cNvPr id="75780" name="Content Placeholder 3"/>
          <p:cNvSpPr>
            <a:spLocks noGrp="1"/>
          </p:cNvSpPr>
          <p:nvPr>
            <p:ph sz="half" idx="2"/>
          </p:nvPr>
        </p:nvSpPr>
        <p:spPr/>
        <p:txBody>
          <a:bodyPr/>
          <a:lstStyle/>
          <a:p>
            <a:pPr eaLnBrk="1" hangingPunct="1"/>
            <a:r>
              <a:rPr lang="en-US" altLang="en-US" smtClean="0"/>
              <a:t>Darwin</a:t>
            </a:r>
          </a:p>
          <a:p>
            <a:pPr lvl="1" eaLnBrk="1" hangingPunct="1"/>
            <a:r>
              <a:rPr lang="en-US" altLang="en-US" smtClean="0"/>
              <a:t>Descent w/modification- organisms come from a common ancestor</a:t>
            </a:r>
          </a:p>
          <a:p>
            <a:pPr lvl="1" eaLnBrk="1" hangingPunct="1"/>
            <a:r>
              <a:rPr lang="en-US" altLang="en-US" smtClean="0"/>
              <a:t>Natural Selection</a:t>
            </a:r>
          </a:p>
          <a:p>
            <a:pPr lvl="2" eaLnBrk="1" hangingPunct="1"/>
            <a:r>
              <a:rPr lang="en-US" altLang="en-US" sz="1400" smtClean="0"/>
              <a:t>All organisms produce more offspring than can survive.</a:t>
            </a:r>
          </a:p>
          <a:p>
            <a:pPr lvl="2" eaLnBrk="1" hangingPunct="1"/>
            <a:r>
              <a:rPr lang="en-US" altLang="en-US" sz="1400" smtClean="0"/>
              <a:t>All offspring are genetically varied (may not always be obvious based on phenotype)</a:t>
            </a:r>
          </a:p>
          <a:p>
            <a:pPr lvl="2" eaLnBrk="1" hangingPunct="1"/>
            <a:r>
              <a:rPr lang="en-US" altLang="en-US" sz="1400" smtClean="0"/>
              <a:t>Variations in genes enable some offspring to outcompete others </a:t>
            </a:r>
          </a:p>
          <a:p>
            <a:pPr lvl="2" eaLnBrk="1" hangingPunct="1"/>
            <a:r>
              <a:rPr lang="en-US" altLang="en-US" sz="1400" smtClean="0"/>
              <a:t>Those with negative traits die, taking those to the grave.  Those with positive traits survive, reproduce, and pass on to offspring.</a:t>
            </a:r>
          </a:p>
          <a:p>
            <a:pPr lvl="2" eaLnBrk="1" hangingPunct="1"/>
            <a:r>
              <a:rPr lang="en-US" altLang="en-US" sz="1400" smtClean="0"/>
              <a:t>Eventually the entire POPULATION evolves- changes gradually over time.</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idx="4294967295"/>
          </p:nvPr>
        </p:nvSpPr>
        <p:spPr/>
        <p:txBody>
          <a:bodyPr/>
          <a:lstStyle/>
          <a:p>
            <a:pPr eaLnBrk="1" hangingPunct="1"/>
            <a:r>
              <a:rPr lang="en-US" altLang="en-US" smtClean="0"/>
              <a:t>Types of Natural Selection </a:t>
            </a:r>
          </a:p>
        </p:txBody>
      </p:sp>
      <p:sp>
        <p:nvSpPr>
          <p:cNvPr id="76803" name="Content Placeholder 6"/>
          <p:cNvSpPr>
            <a:spLocks noGrp="1"/>
          </p:cNvSpPr>
          <p:nvPr>
            <p:ph sz="half" idx="4294967295"/>
          </p:nvPr>
        </p:nvSpPr>
        <p:spPr>
          <a:xfrm>
            <a:off x="457200" y="1600200"/>
            <a:ext cx="4038600" cy="4525963"/>
          </a:xfrm>
        </p:spPr>
        <p:txBody>
          <a:bodyPr/>
          <a:lstStyle/>
          <a:p>
            <a:pPr eaLnBrk="1" hangingPunct="1"/>
            <a:r>
              <a:rPr lang="en-US" altLang="en-US" sz="2000" b="1" smtClean="0"/>
              <a:t>Directional-</a:t>
            </a:r>
            <a:r>
              <a:rPr lang="en-US" altLang="en-US" sz="2000" smtClean="0"/>
              <a:t> population moves from one extreme to the other</a:t>
            </a:r>
          </a:p>
          <a:p>
            <a:pPr eaLnBrk="1" hangingPunct="1"/>
            <a:r>
              <a:rPr lang="en-US" altLang="en-US" sz="2000" b="1" smtClean="0"/>
              <a:t>Disruptive/Diversifying</a:t>
            </a:r>
            <a:r>
              <a:rPr lang="en-US" altLang="en-US" sz="2000" smtClean="0"/>
              <a:t>- extreme phenotypes are favored</a:t>
            </a:r>
          </a:p>
          <a:p>
            <a:pPr lvl="1" eaLnBrk="1" hangingPunct="1"/>
            <a:r>
              <a:rPr lang="en-US" altLang="en-US" sz="2000" smtClean="0"/>
              <a:t>Light and dark are favored, medium stick out</a:t>
            </a:r>
          </a:p>
          <a:p>
            <a:pPr eaLnBrk="1" hangingPunct="1"/>
            <a:r>
              <a:rPr lang="en-US" altLang="en-US" sz="2000" b="1" smtClean="0"/>
              <a:t>Stabilizing-</a:t>
            </a:r>
            <a:r>
              <a:rPr lang="en-US" altLang="en-US" sz="2000" smtClean="0"/>
              <a:t> average phenotypes are favored</a:t>
            </a:r>
          </a:p>
          <a:p>
            <a:pPr lvl="1" eaLnBrk="1" hangingPunct="1"/>
            <a:r>
              <a:rPr lang="en-US" altLang="en-US" sz="2000" smtClean="0"/>
              <a:t>Plants- short plants can</a:t>
            </a:r>
            <a:r>
              <a:rPr lang="ja-JP" altLang="en-US" sz="2000" smtClean="0"/>
              <a:t>’</a:t>
            </a:r>
            <a:r>
              <a:rPr lang="en-US" altLang="ja-JP" sz="2000" smtClean="0"/>
              <a:t>t compete for sunlight so they die, tall plants can</a:t>
            </a:r>
            <a:r>
              <a:rPr lang="ja-JP" altLang="en-US" sz="2000" smtClean="0"/>
              <a:t>’</a:t>
            </a:r>
            <a:r>
              <a:rPr lang="en-US" altLang="ja-JP" sz="2000" smtClean="0"/>
              <a:t>t withstand winds so they </a:t>
            </a:r>
            <a:r>
              <a:rPr lang="en-US" altLang="ja-JP" sz="2400" smtClean="0"/>
              <a:t>die, this leaves medium height trees</a:t>
            </a:r>
          </a:p>
          <a:p>
            <a:pPr lvl="1" eaLnBrk="1" hangingPunct="1"/>
            <a:endParaRPr lang="en-US" altLang="en-US" sz="2400" smtClean="0"/>
          </a:p>
        </p:txBody>
      </p:sp>
      <p:pic>
        <p:nvPicPr>
          <p:cNvPr id="76804" name="Picture 2" descr="http://farm3.static.flickr.com/2799/4160464772_8e32a863a0_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1905000"/>
            <a:ext cx="4381500" cy="307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descr="http://farm3.static.flickr.com/2799/4160464772_8e32a863a0_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609600"/>
            <a:ext cx="8001000" cy="561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descr="http://media-3.web.britannica.com/eb-media/11/59011-004-F2BFB96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2971800"/>
            <a:ext cx="2066925"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1" name="Picture 4" descr="Figure 1: Light and dark forms of the peppered mot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048000"/>
            <a:ext cx="285750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2" name="TextBox 3"/>
          <p:cNvSpPr txBox="1">
            <a:spLocks noChangeArrowheads="1"/>
          </p:cNvSpPr>
          <p:nvPr/>
        </p:nvSpPr>
        <p:spPr bwMode="auto">
          <a:xfrm>
            <a:off x="457200" y="838200"/>
            <a:ext cx="34290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1800" b="1" u="sng"/>
              <a:t>Before the Industrial Revolution:</a:t>
            </a:r>
          </a:p>
          <a:p>
            <a:pPr eaLnBrk="1" hangingPunct="1">
              <a:spcBef>
                <a:spcPct val="0"/>
              </a:spcBef>
              <a:buFontTx/>
              <a:buNone/>
            </a:pPr>
            <a:endParaRPr lang="en-US" altLang="en-US" sz="1800"/>
          </a:p>
          <a:p>
            <a:pPr eaLnBrk="1" hangingPunct="1">
              <a:spcBef>
                <a:spcPct val="0"/>
              </a:spcBef>
            </a:pPr>
            <a:r>
              <a:rPr lang="en-US" altLang="en-US" sz="1800"/>
              <a:t>Light moths blend in, dark moths stick out, dark get eaten</a:t>
            </a:r>
          </a:p>
          <a:p>
            <a:pPr eaLnBrk="1" hangingPunct="1">
              <a:spcBef>
                <a:spcPct val="0"/>
              </a:spcBef>
            </a:pPr>
            <a:r>
              <a:rPr lang="en-US" altLang="en-US" sz="1800"/>
              <a:t>Dark phenotype gets eaten so not very common so the dark allele is not frequent</a:t>
            </a:r>
          </a:p>
        </p:txBody>
      </p:sp>
      <p:sp>
        <p:nvSpPr>
          <p:cNvPr id="78853" name="TextBox 4"/>
          <p:cNvSpPr txBox="1">
            <a:spLocks noChangeArrowheads="1"/>
          </p:cNvSpPr>
          <p:nvPr/>
        </p:nvSpPr>
        <p:spPr bwMode="auto">
          <a:xfrm>
            <a:off x="5562600" y="838200"/>
            <a:ext cx="35052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1800" b="1" u="sng"/>
              <a:t>After the Industrial Revolution:</a:t>
            </a:r>
          </a:p>
          <a:p>
            <a:pPr eaLnBrk="1" hangingPunct="1">
              <a:spcBef>
                <a:spcPct val="0"/>
              </a:spcBef>
              <a:buFontTx/>
              <a:buNone/>
            </a:pPr>
            <a:endParaRPr lang="en-US" altLang="en-US" sz="1800"/>
          </a:p>
          <a:p>
            <a:pPr eaLnBrk="1" hangingPunct="1">
              <a:spcBef>
                <a:spcPct val="0"/>
              </a:spcBef>
            </a:pPr>
            <a:r>
              <a:rPr lang="en-US" altLang="en-US" sz="1800"/>
              <a:t>Dark moths blend in, light moths stick out, light get eaten</a:t>
            </a:r>
          </a:p>
          <a:p>
            <a:pPr eaLnBrk="1" hangingPunct="1">
              <a:spcBef>
                <a:spcPct val="0"/>
              </a:spcBef>
            </a:pPr>
            <a:r>
              <a:rPr lang="en-US" altLang="en-US" sz="1800"/>
              <a:t>Light phenotype gets eaten so not very common so the light allele becomes less frequent</a:t>
            </a:r>
          </a:p>
        </p:txBody>
      </p:sp>
      <p:sp>
        <p:nvSpPr>
          <p:cNvPr id="78854" name="TextBox 5"/>
          <p:cNvSpPr txBox="1">
            <a:spLocks noChangeArrowheads="1"/>
          </p:cNvSpPr>
          <p:nvPr/>
        </p:nvSpPr>
        <p:spPr bwMode="auto">
          <a:xfrm>
            <a:off x="838200" y="304800"/>
            <a:ext cx="7848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1800"/>
              <a:t>In peppered moths there are two major phenotypes- light color and dark color</a:t>
            </a:r>
          </a:p>
        </p:txBody>
      </p:sp>
      <p:sp>
        <p:nvSpPr>
          <p:cNvPr id="78855" name="TextBox 6"/>
          <p:cNvSpPr txBox="1">
            <a:spLocks noChangeArrowheads="1"/>
          </p:cNvSpPr>
          <p:nvPr/>
        </p:nvSpPr>
        <p:spPr bwMode="auto">
          <a:xfrm>
            <a:off x="457200" y="5943600"/>
            <a:ext cx="8305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1800"/>
              <a:t>This change in the moth population over time is EVOLUTION of a population.</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 xmlns:a16="http://schemas.microsoft.com/office/drawing/2014/main" id="{61E7AFF0-E126-49D1-8390-8E5D28AD11BB}"/>
              </a:ext>
            </a:extLst>
          </p:cNvPr>
          <p:cNvGraphicFramePr/>
          <p:nvPr/>
        </p:nvGraphicFramePr>
        <p:xfrm>
          <a:off x="914400" y="1371600"/>
          <a:ext cx="5486400" cy="3733800"/>
        </p:xfrm>
        <a:graphic>
          <a:graphicData uri="http://schemas.openxmlformats.org/drawingml/2006/chart">
            <c:chart xmlns:c="http://schemas.openxmlformats.org/drawingml/2006/chart" xmlns:r="http://schemas.openxmlformats.org/officeDocument/2006/relationships" r:id="rId2"/>
          </a:graphicData>
        </a:graphic>
      </p:graphicFrame>
      <p:sp>
        <p:nvSpPr>
          <p:cNvPr id="79875" name="TextBox 2"/>
          <p:cNvSpPr txBox="1">
            <a:spLocks noChangeArrowheads="1"/>
          </p:cNvSpPr>
          <p:nvPr/>
        </p:nvSpPr>
        <p:spPr bwMode="auto">
          <a:xfrm>
            <a:off x="6629400" y="762000"/>
            <a:ext cx="2133600" cy="535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1800"/>
              <a:t>Notice the peak of the blue line is over the light phenotype</a:t>
            </a:r>
          </a:p>
          <a:p>
            <a:pPr eaLnBrk="1" hangingPunct="1">
              <a:spcBef>
                <a:spcPct val="0"/>
              </a:spcBef>
              <a:buFontTx/>
              <a:buNone/>
            </a:pPr>
            <a:endParaRPr lang="en-US" altLang="en-US" sz="1800"/>
          </a:p>
          <a:p>
            <a:pPr eaLnBrk="1" hangingPunct="1">
              <a:spcBef>
                <a:spcPct val="0"/>
              </a:spcBef>
              <a:buFontTx/>
              <a:buNone/>
            </a:pPr>
            <a:r>
              <a:rPr lang="en-US" altLang="en-US" sz="1800"/>
              <a:t>Notice the peak of the red line is over the dark phenotype</a:t>
            </a:r>
          </a:p>
          <a:p>
            <a:pPr eaLnBrk="1" hangingPunct="1">
              <a:spcBef>
                <a:spcPct val="0"/>
              </a:spcBef>
              <a:buFontTx/>
              <a:buNone/>
            </a:pPr>
            <a:endParaRPr lang="en-US" altLang="en-US" sz="1800"/>
          </a:p>
          <a:p>
            <a:pPr eaLnBrk="1" hangingPunct="1">
              <a:spcBef>
                <a:spcPct val="0"/>
              </a:spcBef>
              <a:buFontTx/>
              <a:buNone/>
            </a:pPr>
            <a:r>
              <a:rPr lang="en-US" altLang="en-US" sz="1800"/>
              <a:t>This shows that the population evolved from light being more common before Industrial revolution to dark after.</a:t>
            </a:r>
          </a:p>
          <a:p>
            <a:pPr eaLnBrk="1" hangingPunct="1">
              <a:spcBef>
                <a:spcPct val="0"/>
              </a:spcBef>
              <a:buFontTx/>
              <a:buNone/>
            </a:pPr>
            <a:endParaRPr lang="en-US" altLang="en-US" sz="1800"/>
          </a:p>
          <a:p>
            <a:pPr eaLnBrk="1" hangingPunct="1">
              <a:spcBef>
                <a:spcPct val="0"/>
              </a:spcBef>
              <a:buFontTx/>
              <a:buNone/>
            </a:pPr>
            <a:r>
              <a:rPr lang="en-US" altLang="en-US" sz="1800"/>
              <a:t>This type of natural selection is called </a:t>
            </a:r>
            <a:r>
              <a:rPr lang="en-US" altLang="en-US" sz="1800" b="1"/>
              <a:t>Directional selection</a:t>
            </a:r>
          </a:p>
        </p:txBody>
      </p:sp>
      <p:sp>
        <p:nvSpPr>
          <p:cNvPr id="79876" name="TextBox 3"/>
          <p:cNvSpPr txBox="1">
            <a:spLocks noChangeArrowheads="1"/>
          </p:cNvSpPr>
          <p:nvPr/>
        </p:nvSpPr>
        <p:spPr bwMode="auto">
          <a:xfrm>
            <a:off x="1828800" y="5181600"/>
            <a:ext cx="2286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1800"/>
              <a:t>Phenotypes of Moths</a:t>
            </a:r>
          </a:p>
        </p:txBody>
      </p:sp>
      <p:sp>
        <p:nvSpPr>
          <p:cNvPr id="79877" name="TextBox 5"/>
          <p:cNvSpPr txBox="1">
            <a:spLocks noChangeArrowheads="1"/>
          </p:cNvSpPr>
          <p:nvPr/>
        </p:nvSpPr>
        <p:spPr bwMode="auto">
          <a:xfrm>
            <a:off x="152400" y="2667000"/>
            <a:ext cx="762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1600"/>
              <a:t>Moth Pop-ulation</a:t>
            </a:r>
          </a:p>
        </p:txBody>
      </p:sp>
      <p:sp>
        <p:nvSpPr>
          <p:cNvPr id="79878" name="TextBox 6"/>
          <p:cNvSpPr txBox="1">
            <a:spLocks noChangeArrowheads="1"/>
          </p:cNvSpPr>
          <p:nvPr/>
        </p:nvSpPr>
        <p:spPr bwMode="auto">
          <a:xfrm>
            <a:off x="1371600" y="457200"/>
            <a:ext cx="2971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1800"/>
              <a:t>Change in Moth Phenotype from 1800</a:t>
            </a:r>
            <a:r>
              <a:rPr lang="ja-JP" altLang="en-US" sz="1800"/>
              <a:t>’</a:t>
            </a:r>
            <a:r>
              <a:rPr lang="en-US" altLang="ja-JP" sz="1800"/>
              <a:t>s-1900</a:t>
            </a:r>
            <a:r>
              <a:rPr lang="ja-JP" altLang="en-US" sz="1800"/>
              <a:t>’</a:t>
            </a:r>
            <a:r>
              <a:rPr lang="en-US" altLang="ja-JP" sz="1800"/>
              <a:t>s</a:t>
            </a:r>
            <a:endParaRPr lang="en-US" altLang="en-US" sz="180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p:cNvSpPr>
          <p:nvPr>
            <p:ph type="title" idx="4294967295"/>
          </p:nvPr>
        </p:nvSpPr>
        <p:spPr/>
        <p:txBody>
          <a:bodyPr/>
          <a:lstStyle/>
          <a:p>
            <a:r>
              <a:rPr lang="en-US" altLang="en-US" smtClean="0"/>
              <a:t>Patterns of Evolution</a:t>
            </a:r>
          </a:p>
        </p:txBody>
      </p:sp>
      <p:sp>
        <p:nvSpPr>
          <p:cNvPr id="80899" name="Rectangle 3"/>
          <p:cNvSpPr>
            <a:spLocks noGrp="1"/>
          </p:cNvSpPr>
          <p:nvPr>
            <p:ph type="body" sz="half" idx="4294967295"/>
          </p:nvPr>
        </p:nvSpPr>
        <p:spPr>
          <a:xfrm>
            <a:off x="0" y="1219200"/>
            <a:ext cx="4495800" cy="5638800"/>
          </a:xfrm>
        </p:spPr>
        <p:txBody>
          <a:bodyPr/>
          <a:lstStyle/>
          <a:p>
            <a:pPr marL="533400" indent="-533400">
              <a:lnSpc>
                <a:spcPct val="80000"/>
              </a:lnSpc>
              <a:buFont typeface="Arial" panose="020B0604020202020204" pitchFamily="34" charset="0"/>
              <a:buAutoNum type="arabicPeriod"/>
            </a:pPr>
            <a:r>
              <a:rPr lang="en-US" altLang="en-US" sz="2400" smtClean="0"/>
              <a:t>Adaptive Radiation (divergent evolution)</a:t>
            </a:r>
          </a:p>
          <a:p>
            <a:pPr marL="914400" lvl="1" indent="-457200">
              <a:lnSpc>
                <a:spcPct val="80000"/>
              </a:lnSpc>
            </a:pPr>
            <a:r>
              <a:rPr lang="en-US" altLang="en-US" sz="2000" smtClean="0"/>
              <a:t>Many species evolve from a common ancestor</a:t>
            </a:r>
          </a:p>
          <a:p>
            <a:pPr marL="914400" lvl="1" indent="-457200">
              <a:lnSpc>
                <a:spcPct val="80000"/>
              </a:lnSpc>
            </a:pPr>
            <a:r>
              <a:rPr lang="en-US" altLang="en-US" sz="2000" smtClean="0"/>
              <a:t>EX:  Darwin</a:t>
            </a:r>
            <a:r>
              <a:rPr lang="ja-JP" altLang="en-US" sz="2000" smtClean="0"/>
              <a:t>’</a:t>
            </a:r>
            <a:r>
              <a:rPr lang="en-US" altLang="ja-JP" sz="2000" smtClean="0"/>
              <a:t>s finches</a:t>
            </a:r>
          </a:p>
          <a:p>
            <a:pPr marL="533400" indent="-533400">
              <a:lnSpc>
                <a:spcPct val="80000"/>
              </a:lnSpc>
              <a:buFont typeface="Arial" panose="020B0604020202020204" pitchFamily="34" charset="0"/>
              <a:buAutoNum type="arabicPeriod"/>
            </a:pPr>
            <a:r>
              <a:rPr lang="en-US" altLang="en-US" sz="2400" smtClean="0"/>
              <a:t>Coevolution</a:t>
            </a:r>
          </a:p>
          <a:p>
            <a:pPr marL="914400" lvl="1" indent="-457200">
              <a:lnSpc>
                <a:spcPct val="80000"/>
              </a:lnSpc>
            </a:pPr>
            <a:r>
              <a:rPr lang="en-US" altLang="en-US" sz="2000" smtClean="0"/>
              <a:t>2 species evolve in response to each other</a:t>
            </a:r>
          </a:p>
          <a:p>
            <a:pPr marL="914400" lvl="1" indent="-457200">
              <a:lnSpc>
                <a:spcPct val="80000"/>
              </a:lnSpc>
            </a:pPr>
            <a:r>
              <a:rPr lang="en-US" altLang="en-US" sz="2000" smtClean="0"/>
              <a:t>EX:  fast cheetahs vs. faster gazelles</a:t>
            </a:r>
          </a:p>
          <a:p>
            <a:pPr marL="533400" indent="-533400">
              <a:lnSpc>
                <a:spcPct val="80000"/>
              </a:lnSpc>
              <a:buFont typeface="Arial" panose="020B0604020202020204" pitchFamily="34" charset="0"/>
              <a:buAutoNum type="arabicPeriod"/>
            </a:pPr>
            <a:r>
              <a:rPr lang="en-US" altLang="en-US" sz="2400" smtClean="0"/>
              <a:t>Convergent Evolution</a:t>
            </a:r>
          </a:p>
          <a:p>
            <a:pPr marL="914400" lvl="1" indent="-457200">
              <a:lnSpc>
                <a:spcPct val="80000"/>
              </a:lnSpc>
            </a:pPr>
            <a:r>
              <a:rPr lang="en-US" altLang="en-US" sz="2000" smtClean="0"/>
              <a:t>2 different species evolve to have the same trait b/c they live in similar environments </a:t>
            </a:r>
          </a:p>
          <a:p>
            <a:pPr marL="914400" lvl="1" indent="-457200">
              <a:lnSpc>
                <a:spcPct val="80000"/>
              </a:lnSpc>
            </a:pPr>
            <a:r>
              <a:rPr lang="en-US" altLang="en-US" sz="2000" smtClean="0"/>
              <a:t>EX:  Madagascar aye-aye &amp; New Guinea striped opossum both have elongated middle finger for digging bugs out of trees but live in different parts of the world. </a:t>
            </a:r>
          </a:p>
        </p:txBody>
      </p:sp>
      <p:pic>
        <p:nvPicPr>
          <p:cNvPr id="80900" name="Picture 6" descr="l_016_02_l"/>
          <p:cNvPicPr>
            <a:picLocks noGrp="1" noChangeAspect="1" noChangeArrowheads="1"/>
          </p:cNvPicPr>
          <p:nvPr>
            <p:ph type="clipArt" sz="half" idx="4294967295"/>
          </p:nvPr>
        </p:nvPicPr>
        <p:blipFill>
          <a:blip r:embed="rId2">
            <a:extLst>
              <a:ext uri="{28A0092B-C50C-407E-A947-70E740481C1C}">
                <a14:useLocalDpi xmlns:a14="http://schemas.microsoft.com/office/drawing/2010/main" val="0"/>
              </a:ext>
            </a:extLst>
          </a:blip>
          <a:srcRect/>
          <a:stretch>
            <a:fillRect/>
          </a:stretch>
        </p:blipFill>
        <p:spPr>
          <a:xfrm>
            <a:off x="4648200" y="1447800"/>
            <a:ext cx="4038600" cy="2293938"/>
          </a:xfrm>
        </p:spPr>
      </p:pic>
      <p:pic>
        <p:nvPicPr>
          <p:cNvPr id="80901" name="Picture 10" descr="2746532-striped-possum-Dactylopsila-trivirgata-at-Kuranda-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5257800"/>
            <a:ext cx="2057400" cy="136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02" name="Picture 12" descr="AyeAye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4219575"/>
            <a:ext cx="2154238" cy="263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5638800" y="2057400"/>
            <a:ext cx="3124200" cy="1143000"/>
          </a:xfrm>
        </p:spPr>
        <p:txBody>
          <a:bodyPr/>
          <a:lstStyle/>
          <a:p>
            <a:pPr eaLnBrk="1" hangingPunct="1"/>
            <a:r>
              <a:rPr lang="en-US" altLang="en-US" sz="3200" smtClean="0"/>
              <a:t>4 Major Macromolecules</a:t>
            </a:r>
          </a:p>
        </p:txBody>
      </p:sp>
      <p:pic>
        <p:nvPicPr>
          <p:cNvPr id="34819" name="Picture 2" descr="http://www.yellowtang.org/images/joh86670_t04_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
            <a:ext cx="5194300" cy="656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p:cNvSpPr>
          <p:nvPr>
            <p:ph type="title" idx="4294967295"/>
          </p:nvPr>
        </p:nvSpPr>
        <p:spPr/>
        <p:txBody>
          <a:bodyPr/>
          <a:lstStyle/>
          <a:p>
            <a:r>
              <a:rPr lang="en-US" altLang="en-US" sz="4000" smtClean="0"/>
              <a:t>Rates of Evolution</a:t>
            </a:r>
            <a:br>
              <a:rPr lang="en-US" altLang="en-US" sz="4000" smtClean="0"/>
            </a:br>
            <a:endParaRPr lang="en-US" altLang="en-US" sz="4000" smtClean="0"/>
          </a:p>
        </p:txBody>
      </p:sp>
      <p:sp>
        <p:nvSpPr>
          <p:cNvPr id="81923" name="Rectangle 3"/>
          <p:cNvSpPr>
            <a:spLocks noGrp="1"/>
          </p:cNvSpPr>
          <p:nvPr>
            <p:ph type="body" sz="half" idx="4294967295"/>
          </p:nvPr>
        </p:nvSpPr>
        <p:spPr>
          <a:xfrm>
            <a:off x="457200" y="1600200"/>
            <a:ext cx="4038600" cy="4525963"/>
          </a:xfrm>
        </p:spPr>
        <p:txBody>
          <a:bodyPr/>
          <a:lstStyle/>
          <a:p>
            <a:pPr marL="609600" indent="-609600">
              <a:buFontTx/>
              <a:buAutoNum type="arabicPeriod"/>
            </a:pPr>
            <a:r>
              <a:rPr lang="en-US" altLang="en-US" sz="2400" smtClean="0"/>
              <a:t>Gradualism</a:t>
            </a:r>
          </a:p>
          <a:p>
            <a:pPr marL="990600" lvl="1" indent="-533400">
              <a:buFontTx/>
              <a:buChar char="•"/>
            </a:pPr>
            <a:r>
              <a:rPr lang="en-US" altLang="en-US" sz="2400" smtClean="0"/>
              <a:t>Small, gradual steps</a:t>
            </a:r>
          </a:p>
          <a:p>
            <a:pPr marL="990600" lvl="1" indent="-533400">
              <a:buFontTx/>
              <a:buChar char="•"/>
            </a:pPr>
            <a:r>
              <a:rPr lang="en-US" altLang="en-US" sz="2400" smtClean="0"/>
              <a:t>Traits remain unchanged for millions of years</a:t>
            </a:r>
          </a:p>
          <a:p>
            <a:pPr marL="609600" indent="-609600">
              <a:buFontTx/>
              <a:buAutoNum type="arabicPeriod" startAt="2"/>
            </a:pPr>
            <a:r>
              <a:rPr lang="en-US" altLang="en-US" sz="2400" smtClean="0"/>
              <a:t>Punctuated Equilibrium</a:t>
            </a:r>
          </a:p>
          <a:p>
            <a:pPr marL="990600" lvl="1" indent="-533400">
              <a:buFontTx/>
              <a:buChar char="•"/>
            </a:pPr>
            <a:r>
              <a:rPr lang="en-US" altLang="en-US" sz="2400" smtClean="0"/>
              <a:t>Abrupt transitions</a:t>
            </a:r>
          </a:p>
          <a:p>
            <a:pPr marL="990600" lvl="1" indent="-533400">
              <a:buFontTx/>
              <a:buChar char="•"/>
            </a:pPr>
            <a:r>
              <a:rPr lang="en-US" altLang="en-US" sz="2400" smtClean="0"/>
              <a:t>Seen in fossil record</a:t>
            </a:r>
          </a:p>
          <a:p>
            <a:pPr marL="990600" lvl="1" indent="-533400">
              <a:buFontTx/>
              <a:buChar char="•"/>
            </a:pPr>
            <a:r>
              <a:rPr lang="en-US" altLang="en-US" sz="2400" smtClean="0"/>
              <a:t>Rapid spurts of genetic change caused divergence quickly</a:t>
            </a:r>
          </a:p>
          <a:p>
            <a:pPr marL="990600" lvl="1" indent="-533400">
              <a:buFontTx/>
              <a:buNone/>
            </a:pPr>
            <a:endParaRPr lang="en-US" altLang="en-US" sz="2400" smtClean="0"/>
          </a:p>
          <a:p>
            <a:pPr marL="990600" lvl="1" indent="-533400">
              <a:buFontTx/>
              <a:buNone/>
            </a:pPr>
            <a:endParaRPr lang="en-US" altLang="en-US" sz="2400" smtClean="0"/>
          </a:p>
        </p:txBody>
      </p:sp>
      <p:pic>
        <p:nvPicPr>
          <p:cNvPr id="81924" name="Picture 7" descr="gradualism"/>
          <p:cNvPicPr>
            <a:picLocks noGrp="1" noChangeAspect="1" noChangeArrowheads="1"/>
          </p:cNvPicPr>
          <p:nvPr>
            <p:ph type="clipArt" sz="half" idx="4294967295"/>
          </p:nvPr>
        </p:nvPicPr>
        <p:blipFill>
          <a:blip r:embed="rId2">
            <a:extLst>
              <a:ext uri="{28A0092B-C50C-407E-A947-70E740481C1C}">
                <a14:useLocalDpi xmlns:a14="http://schemas.microsoft.com/office/drawing/2010/main" val="0"/>
              </a:ext>
            </a:extLst>
          </a:blip>
          <a:srcRect/>
          <a:stretch>
            <a:fillRect/>
          </a:stretch>
        </p:blipFill>
        <p:spPr>
          <a:xfrm>
            <a:off x="4648200" y="2238375"/>
            <a:ext cx="4038600" cy="3248025"/>
          </a:xfrm>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p:cNvSpPr>
          <p:nvPr>
            <p:ph type="title" idx="4294967295"/>
          </p:nvPr>
        </p:nvSpPr>
        <p:spPr>
          <a:xfrm>
            <a:off x="4343400" y="274638"/>
            <a:ext cx="4343400" cy="1143000"/>
          </a:xfrm>
        </p:spPr>
        <p:txBody>
          <a:bodyPr/>
          <a:lstStyle/>
          <a:p>
            <a:r>
              <a:rPr lang="en-US" altLang="en-US" sz="3200" b="1" smtClean="0"/>
              <a:t>What are some current trends in evolution?</a:t>
            </a:r>
          </a:p>
        </p:txBody>
      </p:sp>
      <p:sp>
        <p:nvSpPr>
          <p:cNvPr id="82947" name="Rectangle 3"/>
          <p:cNvSpPr>
            <a:spLocks noGrp="1"/>
          </p:cNvSpPr>
          <p:nvPr>
            <p:ph type="body" sz="half" idx="4294967295"/>
          </p:nvPr>
        </p:nvSpPr>
        <p:spPr>
          <a:xfrm>
            <a:off x="0" y="0"/>
            <a:ext cx="4495800" cy="6126163"/>
          </a:xfrm>
        </p:spPr>
        <p:txBody>
          <a:bodyPr/>
          <a:lstStyle/>
          <a:p>
            <a:pPr>
              <a:buFontTx/>
              <a:buNone/>
            </a:pPr>
            <a:r>
              <a:rPr lang="en-US" altLang="en-US" sz="2400" smtClean="0"/>
              <a:t>1.  </a:t>
            </a:r>
            <a:r>
              <a:rPr lang="en-US" altLang="en-US" sz="2400" b="1" smtClean="0"/>
              <a:t>Disease Resistance</a:t>
            </a:r>
          </a:p>
          <a:p>
            <a:r>
              <a:rPr lang="en-US" altLang="en-US" sz="2000" smtClean="0"/>
              <a:t>Bacteria are becoming resistant to antibiotics b/c of the misuse of antibiotics.  Bacteria are building resistance.</a:t>
            </a:r>
          </a:p>
          <a:p>
            <a:r>
              <a:rPr lang="en-US" altLang="en-US" sz="2000" smtClean="0"/>
              <a:t>Insects are also building resistance to pesticides due to overuse &amp; improper use of the chemicals.  </a:t>
            </a:r>
          </a:p>
          <a:p>
            <a:r>
              <a:rPr lang="en-US" altLang="en-US" sz="2000" i="1" smtClean="0"/>
              <a:t>Industrial melanism-</a:t>
            </a:r>
            <a:r>
              <a:rPr lang="en-US" altLang="en-US" sz="2000" smtClean="0"/>
              <a:t> peppered moths changed due to pollution.</a:t>
            </a:r>
          </a:p>
          <a:p>
            <a:r>
              <a:rPr lang="en-US" altLang="en-US" sz="2000" smtClean="0"/>
              <a:t>Generally, organisms that are more general in their needs survive.  A species that requires a specific food source or habitat will be less able to change.</a:t>
            </a:r>
          </a:p>
          <a:p>
            <a:pPr>
              <a:buFontTx/>
              <a:buNone/>
            </a:pPr>
            <a:r>
              <a:rPr lang="en-US" altLang="en-US" sz="2400" smtClean="0"/>
              <a:t>2.  </a:t>
            </a:r>
            <a:r>
              <a:rPr lang="en-US" altLang="en-US" sz="2400" b="1" smtClean="0"/>
              <a:t>Artificial Selection</a:t>
            </a:r>
          </a:p>
          <a:p>
            <a:r>
              <a:rPr lang="en-US" altLang="en-US" sz="2000" smtClean="0"/>
              <a:t>Genetically modified foods</a:t>
            </a:r>
          </a:p>
          <a:p>
            <a:r>
              <a:rPr lang="en-US" altLang="en-US" sz="2000" smtClean="0"/>
              <a:t>Selective breeding in dogs &amp; plants (crops)</a:t>
            </a:r>
          </a:p>
          <a:p>
            <a:endParaRPr lang="en-US" altLang="en-US" sz="2400" smtClean="0"/>
          </a:p>
        </p:txBody>
      </p:sp>
      <p:pic>
        <p:nvPicPr>
          <p:cNvPr id="82948" name="Picture 4" descr="l_101_02_l"/>
          <p:cNvPicPr>
            <a:picLocks noGrp="1" noChangeAspect="1" noChangeArrowheads="1"/>
          </p:cNvPicPr>
          <p:nvPr>
            <p:ph type="clipArt" sz="half" idx="4294967295"/>
          </p:nvPr>
        </p:nvPicPr>
        <p:blipFill>
          <a:blip r:embed="rId2">
            <a:extLst>
              <a:ext uri="{28A0092B-C50C-407E-A947-70E740481C1C}">
                <a14:useLocalDpi xmlns:a14="http://schemas.microsoft.com/office/drawing/2010/main" val="0"/>
              </a:ext>
            </a:extLst>
          </a:blip>
          <a:srcRect/>
          <a:stretch>
            <a:fillRect/>
          </a:stretch>
        </p:blipFill>
        <p:spPr>
          <a:xfrm>
            <a:off x="4953000" y="1447800"/>
            <a:ext cx="3970338" cy="5410200"/>
          </a:xfrm>
        </p:spPr>
      </p:pic>
      <p:sp>
        <p:nvSpPr>
          <p:cNvPr id="82949" name="Text Box 5"/>
          <p:cNvSpPr txBox="1">
            <a:spLocks noChangeArrowheads="1"/>
          </p:cNvSpPr>
          <p:nvPr/>
        </p:nvSpPr>
        <p:spPr bwMode="auto">
          <a:xfrm>
            <a:off x="228600" y="6248400"/>
            <a:ext cx="464820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50000"/>
              </a:spcBef>
              <a:buFontTx/>
              <a:buNone/>
            </a:pPr>
            <a:r>
              <a:rPr lang="en-US" altLang="en-US" sz="1800">
                <a:latin typeface="Arial" panose="020B0604020202020204" pitchFamily="34" charset="0"/>
                <a:hlinkClick r:id="rId3"/>
              </a:rPr>
              <a:t>http://www.pbs.org/wgbh/evolution/educators/lessons/lesson6/act1.html</a:t>
            </a:r>
            <a:endParaRPr lang="en-US" altLang="en-US" sz="1800">
              <a:latin typeface="Arial" panose="020B0604020202020204" pitchFamily="34" charset="0"/>
            </a:endParaRPr>
          </a:p>
          <a:p>
            <a:pPr eaLnBrk="1" hangingPunct="1">
              <a:spcBef>
                <a:spcPct val="50000"/>
              </a:spcBef>
              <a:buFontTx/>
              <a:buNone/>
            </a:pPr>
            <a:endParaRPr lang="en-US" altLang="en-US" sz="1800">
              <a:latin typeface="Arial" panose="020B0604020202020204" pitchFamily="34"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p:cNvSpPr>
          <p:nvPr>
            <p:ph type="title"/>
          </p:nvPr>
        </p:nvSpPr>
        <p:spPr/>
        <p:txBody>
          <a:bodyPr/>
          <a:lstStyle/>
          <a:p>
            <a:r>
              <a:rPr lang="en-US" altLang="en-US" smtClean="0"/>
              <a:t>Evidence for Evolution</a:t>
            </a:r>
          </a:p>
        </p:txBody>
      </p:sp>
      <p:sp>
        <p:nvSpPr>
          <p:cNvPr id="83971" name="Rectangle 3"/>
          <p:cNvSpPr>
            <a:spLocks noGrp="1"/>
          </p:cNvSpPr>
          <p:nvPr>
            <p:ph type="body" sz="half" idx="1"/>
          </p:nvPr>
        </p:nvSpPr>
        <p:spPr/>
        <p:txBody>
          <a:bodyPr/>
          <a:lstStyle/>
          <a:p>
            <a:pPr>
              <a:lnSpc>
                <a:spcPct val="80000"/>
              </a:lnSpc>
            </a:pPr>
            <a:r>
              <a:rPr lang="en-US" altLang="en-US" sz="2000" smtClean="0"/>
              <a:t>Fossils- compare fossils to look for evidence of change over time</a:t>
            </a:r>
          </a:p>
          <a:p>
            <a:pPr>
              <a:lnSpc>
                <a:spcPct val="80000"/>
              </a:lnSpc>
            </a:pPr>
            <a:r>
              <a:rPr lang="en-US" altLang="en-US" sz="2000" smtClean="0"/>
              <a:t>Biogeography- compare locations of organisms to find common ancestors</a:t>
            </a:r>
          </a:p>
          <a:p>
            <a:pPr>
              <a:lnSpc>
                <a:spcPct val="80000"/>
              </a:lnSpc>
            </a:pPr>
            <a:r>
              <a:rPr lang="en-US" altLang="en-US" sz="2000" smtClean="0"/>
              <a:t>Homology</a:t>
            </a:r>
          </a:p>
          <a:p>
            <a:pPr lvl="1">
              <a:lnSpc>
                <a:spcPct val="80000"/>
              </a:lnSpc>
            </a:pPr>
            <a:r>
              <a:rPr lang="en-US" altLang="en-US" sz="1800" smtClean="0"/>
              <a:t>Homologous structures- comparing structural similarities</a:t>
            </a:r>
          </a:p>
          <a:p>
            <a:pPr lvl="1">
              <a:lnSpc>
                <a:spcPct val="80000"/>
              </a:lnSpc>
            </a:pPr>
            <a:r>
              <a:rPr lang="en-US" altLang="en-US" sz="1800" smtClean="0"/>
              <a:t>Molecular similarities- comparing DNA btwn organisms</a:t>
            </a:r>
          </a:p>
          <a:p>
            <a:pPr lvl="1">
              <a:lnSpc>
                <a:spcPct val="80000"/>
              </a:lnSpc>
            </a:pPr>
            <a:r>
              <a:rPr lang="en-US" altLang="en-US" sz="1800" smtClean="0"/>
              <a:t>Vestigial structures- parts no longer have a fxn (appendix, wisdom teeth) but may have in an ancestor</a:t>
            </a:r>
          </a:p>
          <a:p>
            <a:pPr lvl="1">
              <a:lnSpc>
                <a:spcPct val="80000"/>
              </a:lnSpc>
            </a:pPr>
            <a:r>
              <a:rPr lang="en-US" altLang="en-US" sz="1800" smtClean="0"/>
              <a:t>Embryological evidence- comparing embryo development to see relationships</a:t>
            </a:r>
          </a:p>
          <a:p>
            <a:pPr lvl="1">
              <a:lnSpc>
                <a:spcPct val="80000"/>
              </a:lnSpc>
            </a:pPr>
            <a:endParaRPr lang="en-US" altLang="en-US" sz="1800" smtClean="0"/>
          </a:p>
        </p:txBody>
      </p:sp>
      <p:pic>
        <p:nvPicPr>
          <p:cNvPr id="83972" name="Picture 5" descr="Secular Strata Interpretation"/>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7564438" y="0"/>
            <a:ext cx="1579562" cy="1752600"/>
          </a:xfrm>
        </p:spPr>
      </p:pic>
      <p:pic>
        <p:nvPicPr>
          <p:cNvPr id="83973" name="Picture 6" descr="homobon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828800"/>
            <a:ext cx="2971800" cy="239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55" name="Picture 7" descr="dna comparison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67400" y="4322763"/>
            <a:ext cx="3276600" cy="2535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04455"/>
                                        </p:tgtEl>
                                        <p:attrNameLst>
                                          <p:attrName>style.visibility</p:attrName>
                                        </p:attrNameLst>
                                      </p:cBhvr>
                                      <p:to>
                                        <p:strVal val="visible"/>
                                      </p:to>
                                    </p:set>
                                    <p:animEffect transition="in" filter="wipe(left)">
                                      <p:cBhvr>
                                        <p:cTn id="7" dur="500"/>
                                        <p:tgtEl>
                                          <p:spTgt spid="1044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p:cNvSpPr>
          <p:nvPr>
            <p:ph type="title" idx="4294967295"/>
          </p:nvPr>
        </p:nvSpPr>
        <p:spPr/>
        <p:txBody>
          <a:bodyPr/>
          <a:lstStyle/>
          <a:p>
            <a:pPr eaLnBrk="1" hangingPunct="1"/>
            <a:r>
              <a:rPr lang="en-US" altLang="en-US" smtClean="0"/>
              <a:t>Cladograms/Phylogenetic Trees</a:t>
            </a:r>
          </a:p>
        </p:txBody>
      </p:sp>
      <p:sp>
        <p:nvSpPr>
          <p:cNvPr id="84995" name="Rectangle 3"/>
          <p:cNvSpPr>
            <a:spLocks noGrp="1"/>
          </p:cNvSpPr>
          <p:nvPr>
            <p:ph type="body" sz="half" idx="4294967295"/>
          </p:nvPr>
        </p:nvSpPr>
        <p:spPr>
          <a:xfrm>
            <a:off x="457200" y="1600200"/>
            <a:ext cx="4033838" cy="4525963"/>
          </a:xfrm>
        </p:spPr>
        <p:txBody>
          <a:bodyPr/>
          <a:lstStyle/>
          <a:p>
            <a:pPr marL="533400" indent="-533400" eaLnBrk="1" hangingPunct="1">
              <a:buFontTx/>
              <a:buAutoNum type="arabicPeriod"/>
            </a:pPr>
            <a:r>
              <a:rPr lang="en-US" altLang="en-US" sz="2800" smtClean="0"/>
              <a:t>Show </a:t>
            </a:r>
            <a:r>
              <a:rPr lang="en-US" altLang="en-US" sz="2800" u="sng" smtClean="0"/>
              <a:t>evolutionary</a:t>
            </a:r>
            <a:r>
              <a:rPr lang="en-US" altLang="en-US" sz="2800" smtClean="0"/>
              <a:t> relationships</a:t>
            </a:r>
          </a:p>
          <a:p>
            <a:pPr marL="533400" indent="-533400" eaLnBrk="1" hangingPunct="1">
              <a:buFontTx/>
              <a:buAutoNum type="arabicPeriod"/>
            </a:pPr>
            <a:r>
              <a:rPr lang="en-US" altLang="en-US" sz="2800" smtClean="0"/>
              <a:t>Like a family tree</a:t>
            </a:r>
          </a:p>
          <a:p>
            <a:pPr marL="533400" indent="-533400" eaLnBrk="1" hangingPunct="1"/>
            <a:endParaRPr lang="en-US" altLang="en-US" sz="2800" smtClean="0"/>
          </a:p>
        </p:txBody>
      </p:sp>
      <p:pic>
        <p:nvPicPr>
          <p:cNvPr id="84996" name="Picture 5" descr="cladogram_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1828800"/>
            <a:ext cx="3886200" cy="261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997" name="Picture 7" descr="cladogram"/>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0" y="3429000"/>
            <a:ext cx="4953000" cy="3365500"/>
          </a:xfrm>
          <a:noFill/>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4"/>
          <p:cNvSpPr>
            <a:spLocks noGrp="1"/>
          </p:cNvSpPr>
          <p:nvPr>
            <p:ph type="title" idx="4294967295"/>
          </p:nvPr>
        </p:nvSpPr>
        <p:spPr/>
        <p:txBody>
          <a:bodyPr/>
          <a:lstStyle/>
          <a:p>
            <a:r>
              <a:rPr lang="en-US" altLang="en-US" smtClean="0"/>
              <a:t>Cladograms/Phylogentic Trees</a:t>
            </a:r>
          </a:p>
        </p:txBody>
      </p:sp>
      <p:sp>
        <p:nvSpPr>
          <p:cNvPr id="86019" name="Rectangle 5"/>
          <p:cNvSpPr>
            <a:spLocks noGrp="1"/>
          </p:cNvSpPr>
          <p:nvPr>
            <p:ph type="body" sz="half" idx="4294967295"/>
          </p:nvPr>
        </p:nvSpPr>
        <p:spPr>
          <a:xfrm>
            <a:off x="457200" y="1600200"/>
            <a:ext cx="4033838" cy="4525963"/>
          </a:xfrm>
        </p:spPr>
        <p:txBody>
          <a:bodyPr/>
          <a:lstStyle/>
          <a:p>
            <a:r>
              <a:rPr lang="en-US" altLang="en-US" sz="2800" smtClean="0"/>
              <a:t>Which two animals are more closely related?</a:t>
            </a:r>
          </a:p>
          <a:p>
            <a:endParaRPr lang="en-US" altLang="en-US" sz="2800" smtClean="0"/>
          </a:p>
          <a:p>
            <a:endParaRPr lang="en-US" altLang="en-US" sz="2800" smtClean="0"/>
          </a:p>
          <a:p>
            <a:r>
              <a:rPr lang="en-US" altLang="en-US" sz="2800" smtClean="0"/>
              <a:t>Which two animals are least closely related?</a:t>
            </a:r>
          </a:p>
        </p:txBody>
      </p:sp>
      <p:pic>
        <p:nvPicPr>
          <p:cNvPr id="86020" name="Picture 2" descr="Ape Cladogram">
            <a:hlinkClick r:id="rId2"/>
          </p:cNvPr>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4572000" y="2178050"/>
            <a:ext cx="4267200" cy="3471863"/>
          </a:xfrm>
        </p:spPr>
      </p:pic>
      <p:sp>
        <p:nvSpPr>
          <p:cNvPr id="45064" name="Text Box 8"/>
          <p:cNvSpPr txBox="1">
            <a:spLocks noChangeArrowheads="1"/>
          </p:cNvSpPr>
          <p:nvPr/>
        </p:nvSpPr>
        <p:spPr bwMode="auto">
          <a:xfrm>
            <a:off x="1143000" y="3048000"/>
            <a:ext cx="2895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50000"/>
              </a:spcBef>
              <a:buFontTx/>
              <a:buNone/>
            </a:pPr>
            <a:r>
              <a:rPr lang="en-US" altLang="en-US" sz="2800">
                <a:latin typeface="Comic Sans MS" panose="030F0702030302020204" pitchFamily="66" charset="0"/>
              </a:rPr>
              <a:t>Chimp &amp; Bonobo</a:t>
            </a:r>
          </a:p>
        </p:txBody>
      </p:sp>
      <p:sp>
        <p:nvSpPr>
          <p:cNvPr id="45065" name="Text Box 9"/>
          <p:cNvSpPr txBox="1">
            <a:spLocks noChangeArrowheads="1"/>
          </p:cNvSpPr>
          <p:nvPr/>
        </p:nvSpPr>
        <p:spPr bwMode="auto">
          <a:xfrm>
            <a:off x="1143000" y="5029200"/>
            <a:ext cx="2971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50000"/>
              </a:spcBef>
              <a:buFontTx/>
              <a:buNone/>
            </a:pPr>
            <a:r>
              <a:rPr lang="en-US" altLang="en-US" sz="2800">
                <a:latin typeface="Comic Sans MS" panose="030F0702030302020204" pitchFamily="66" charset="0"/>
              </a:rPr>
              <a:t>Gibbon &amp; Human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5064"/>
                                        </p:tgtEl>
                                        <p:attrNameLst>
                                          <p:attrName>style.visibility</p:attrName>
                                        </p:attrNameLst>
                                      </p:cBhvr>
                                      <p:to>
                                        <p:strVal val="visible"/>
                                      </p:to>
                                    </p:set>
                                    <p:animEffect transition="in" filter="blinds(horizontal)">
                                      <p:cBhvr>
                                        <p:cTn id="7" dur="500"/>
                                        <p:tgtEl>
                                          <p:spTgt spid="4506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5065"/>
                                        </p:tgtEl>
                                        <p:attrNameLst>
                                          <p:attrName>style.visibility</p:attrName>
                                        </p:attrNameLst>
                                      </p:cBhvr>
                                      <p:to>
                                        <p:strVal val="visible"/>
                                      </p:to>
                                    </p:set>
                                    <p:animEffect transition="in" filter="blinds(horizontal)">
                                      <p:cBhvr>
                                        <p:cTn id="12" dur="500"/>
                                        <p:tgtEl>
                                          <p:spTgt spid="450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4" grpId="0"/>
      <p:bldP spid="45065"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ext Box 2"/>
          <p:cNvSpPr txBox="1">
            <a:spLocks noChangeArrowheads="1"/>
          </p:cNvSpPr>
          <p:nvPr/>
        </p:nvSpPr>
        <p:spPr bwMode="auto">
          <a:xfrm>
            <a:off x="0" y="304800"/>
            <a:ext cx="9144000" cy="586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50000"/>
              </a:spcBef>
              <a:buFontTx/>
              <a:buNone/>
            </a:pPr>
            <a:r>
              <a:rPr lang="en-US" altLang="en-US" sz="2800" b="1">
                <a:latin typeface="Comic Sans MS" panose="030F0702030302020204" pitchFamily="66" charset="0"/>
              </a:rPr>
              <a:t>Classification key/Dichotomous key</a:t>
            </a:r>
            <a:r>
              <a:rPr lang="en-US" altLang="en-US" sz="2800">
                <a:latin typeface="Comic Sans MS" panose="030F0702030302020204" pitchFamily="66" charset="0"/>
              </a:rPr>
              <a:t>-  </a:t>
            </a:r>
          </a:p>
          <a:p>
            <a:pPr eaLnBrk="1" hangingPunct="1">
              <a:spcBef>
                <a:spcPct val="50000"/>
              </a:spcBef>
              <a:buFontTx/>
              <a:buNone/>
            </a:pPr>
            <a:r>
              <a:rPr lang="en-US" altLang="en-US" sz="2800">
                <a:latin typeface="Comic Sans MS" panose="030F0702030302020204" pitchFamily="66" charset="0"/>
              </a:rPr>
              <a:t>	1.  Type of tool used to identify </a:t>
            </a:r>
            <a:r>
              <a:rPr lang="en-US" altLang="en-US" sz="2800" u="sng">
                <a:latin typeface="Comic Sans MS" panose="030F0702030302020204" pitchFamily="66" charset="0"/>
              </a:rPr>
              <a:t>unknown</a:t>
            </a:r>
            <a:r>
              <a:rPr lang="en-US" altLang="en-US" sz="2800">
                <a:latin typeface="Comic Sans MS" panose="030F0702030302020204" pitchFamily="66" charset="0"/>
              </a:rPr>
              <a:t> 			organisms.  </a:t>
            </a:r>
          </a:p>
          <a:p>
            <a:pPr lvl="1" eaLnBrk="1" hangingPunct="1">
              <a:spcBef>
                <a:spcPct val="50000"/>
              </a:spcBef>
              <a:buFontTx/>
              <a:buNone/>
            </a:pPr>
            <a:r>
              <a:rPr lang="en-US" altLang="en-US">
                <a:latin typeface="Comic Sans MS" panose="030F0702030302020204" pitchFamily="66" charset="0"/>
              </a:rPr>
              <a:t>	2.  Use a series of steps to identify an organism 		starting with its most general traits &amp; 		ending with its most specific traits.</a:t>
            </a:r>
          </a:p>
          <a:p>
            <a:pPr lvl="1" eaLnBrk="1" hangingPunct="1">
              <a:spcBef>
                <a:spcPct val="50000"/>
              </a:spcBef>
              <a:buFontTx/>
              <a:buNone/>
            </a:pPr>
            <a:r>
              <a:rPr lang="en-US" altLang="en-US">
                <a:latin typeface="Comic Sans MS" panose="030F0702030302020204" pitchFamily="66" charset="0"/>
              </a:rPr>
              <a:t>How to read one:</a:t>
            </a:r>
          </a:p>
          <a:p>
            <a:pPr lvl="1" eaLnBrk="1" hangingPunct="1">
              <a:spcBef>
                <a:spcPct val="50000"/>
              </a:spcBef>
              <a:buFontTx/>
              <a:buAutoNum type="arabicPeriod"/>
            </a:pPr>
            <a:r>
              <a:rPr lang="en-US" altLang="en-US">
                <a:latin typeface="Comic Sans MS" panose="030F0702030302020204" pitchFamily="66" charset="0"/>
              </a:rPr>
              <a:t>Read 1</a:t>
            </a:r>
            <a:r>
              <a:rPr lang="en-US" altLang="en-US" baseline="30000">
                <a:latin typeface="Comic Sans MS" panose="030F0702030302020204" pitchFamily="66" charset="0"/>
              </a:rPr>
              <a:t>st</a:t>
            </a:r>
            <a:r>
              <a:rPr lang="en-US" altLang="en-US">
                <a:latin typeface="Comic Sans MS" panose="030F0702030302020204" pitchFamily="66" charset="0"/>
              </a:rPr>
              <a:t> two statements.  Which ever is correct about your organism, follow the instructions.  Keep doing this until you reach a scientific name.</a:t>
            </a:r>
          </a:p>
          <a:p>
            <a:pPr lvl="1" eaLnBrk="1" hangingPunct="1">
              <a:spcBef>
                <a:spcPct val="50000"/>
              </a:spcBef>
              <a:buFontTx/>
              <a:buAutoNum type="arabicPeriod"/>
            </a:pPr>
            <a:r>
              <a:rPr lang="en-US" altLang="en-US">
                <a:latin typeface="Comic Sans MS" panose="030F0702030302020204" pitchFamily="66" charset="0"/>
              </a:rPr>
              <a:t>See example on next slide</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8066" name="Picture 2" descr="http://www.ekcsk12.org/faculty/jbuckley/regbio/practicemidterm6_files/image016.jpg"/>
          <p:cNvPicPr>
            <a:picLocks noGrp="1" noChangeAspect="1" noChangeArrowheads="1"/>
          </p:cNvPicPr>
          <p:nvPr>
            <p:ph type="body" idx="1"/>
          </p:nvPr>
        </p:nvPicPr>
        <p:blipFill>
          <a:blip r:embed="rId2" r:link="rId3">
            <a:extLst>
              <a:ext uri="{28A0092B-C50C-407E-A947-70E740481C1C}">
                <a14:useLocalDpi xmlns:a14="http://schemas.microsoft.com/office/drawing/2010/main" val="0"/>
              </a:ext>
            </a:extLst>
          </a:blip>
          <a:srcRect/>
          <a:stretch>
            <a:fillRect/>
          </a:stretch>
        </p:blipFill>
        <p:spPr>
          <a:xfrm>
            <a:off x="914400" y="304800"/>
            <a:ext cx="7239000" cy="3360738"/>
          </a:xfrm>
          <a:noFill/>
        </p:spPr>
      </p:pic>
      <p:sp>
        <p:nvSpPr>
          <p:cNvPr id="88067" name="Text Box 3"/>
          <p:cNvSpPr txBox="1">
            <a:spLocks noChangeArrowheads="1"/>
          </p:cNvSpPr>
          <p:nvPr/>
        </p:nvSpPr>
        <p:spPr bwMode="auto">
          <a:xfrm>
            <a:off x="990600" y="3886200"/>
            <a:ext cx="2362200" cy="244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50000"/>
              </a:spcBef>
              <a:buFontTx/>
              <a:buNone/>
            </a:pPr>
            <a:r>
              <a:rPr lang="en-US" altLang="en-US" sz="2800">
                <a:latin typeface="Comic Sans MS" panose="030F0702030302020204" pitchFamily="66" charset="0"/>
              </a:rPr>
              <a:t>Bird W</a:t>
            </a:r>
          </a:p>
          <a:p>
            <a:pPr eaLnBrk="1" hangingPunct="1">
              <a:spcBef>
                <a:spcPct val="50000"/>
              </a:spcBef>
              <a:buFontTx/>
              <a:buNone/>
            </a:pPr>
            <a:r>
              <a:rPr lang="en-US" altLang="en-US" sz="2800">
                <a:latin typeface="Comic Sans MS" panose="030F0702030302020204" pitchFamily="66" charset="0"/>
              </a:rPr>
              <a:t>Bird X</a:t>
            </a:r>
          </a:p>
          <a:p>
            <a:pPr eaLnBrk="1" hangingPunct="1">
              <a:spcBef>
                <a:spcPct val="50000"/>
              </a:spcBef>
              <a:buFontTx/>
              <a:buNone/>
            </a:pPr>
            <a:r>
              <a:rPr lang="en-US" altLang="en-US" sz="2800">
                <a:latin typeface="Comic Sans MS" panose="030F0702030302020204" pitchFamily="66" charset="0"/>
              </a:rPr>
              <a:t>Bird Y</a:t>
            </a:r>
          </a:p>
          <a:p>
            <a:pPr eaLnBrk="1" hangingPunct="1">
              <a:spcBef>
                <a:spcPct val="50000"/>
              </a:spcBef>
              <a:buFontTx/>
              <a:buNone/>
            </a:pPr>
            <a:r>
              <a:rPr lang="en-US" altLang="en-US" sz="2800">
                <a:latin typeface="Comic Sans MS" panose="030F0702030302020204" pitchFamily="66" charset="0"/>
              </a:rPr>
              <a:t>Bird Z</a:t>
            </a:r>
          </a:p>
        </p:txBody>
      </p:sp>
      <p:sp>
        <p:nvSpPr>
          <p:cNvPr id="88068" name="Text Box 4"/>
          <p:cNvSpPr txBox="1">
            <a:spLocks noChangeArrowheads="1"/>
          </p:cNvSpPr>
          <p:nvPr/>
        </p:nvSpPr>
        <p:spPr bwMode="auto">
          <a:xfrm>
            <a:off x="2667000" y="3886200"/>
            <a:ext cx="3429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50000"/>
              </a:spcBef>
              <a:buFontTx/>
              <a:buNone/>
            </a:pPr>
            <a:endParaRPr lang="en-US" altLang="en-US" sz="2800">
              <a:latin typeface="Comic Sans MS" panose="030F0702030302020204" pitchFamily="66" charset="0"/>
            </a:endParaRPr>
          </a:p>
        </p:txBody>
      </p:sp>
      <p:sp>
        <p:nvSpPr>
          <p:cNvPr id="119813" name="Text Box 5"/>
          <p:cNvSpPr txBox="1">
            <a:spLocks noChangeArrowheads="1"/>
          </p:cNvSpPr>
          <p:nvPr/>
        </p:nvSpPr>
        <p:spPr bwMode="auto">
          <a:xfrm>
            <a:off x="3276600" y="3810000"/>
            <a:ext cx="3200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50000"/>
              </a:spcBef>
              <a:buFontTx/>
              <a:buNone/>
            </a:pPr>
            <a:r>
              <a:rPr lang="en-US" altLang="en-US" sz="2800">
                <a:latin typeface="Comic Sans MS" panose="030F0702030302020204" pitchFamily="66" charset="0"/>
              </a:rPr>
              <a:t>Geospiza</a:t>
            </a:r>
          </a:p>
        </p:txBody>
      </p:sp>
      <p:sp>
        <p:nvSpPr>
          <p:cNvPr id="119814" name="Text Box 6"/>
          <p:cNvSpPr txBox="1">
            <a:spLocks noChangeArrowheads="1"/>
          </p:cNvSpPr>
          <p:nvPr/>
        </p:nvSpPr>
        <p:spPr bwMode="auto">
          <a:xfrm>
            <a:off x="3352800" y="4495800"/>
            <a:ext cx="3200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50000"/>
              </a:spcBef>
              <a:buFontTx/>
              <a:buNone/>
            </a:pPr>
            <a:r>
              <a:rPr lang="en-US" altLang="en-US" sz="2800">
                <a:latin typeface="Comic Sans MS" panose="030F0702030302020204" pitchFamily="66" charset="0"/>
              </a:rPr>
              <a:t>Platyspiza</a:t>
            </a:r>
          </a:p>
        </p:txBody>
      </p:sp>
      <p:sp>
        <p:nvSpPr>
          <p:cNvPr id="119815" name="Text Box 7"/>
          <p:cNvSpPr txBox="1">
            <a:spLocks noChangeArrowheads="1"/>
          </p:cNvSpPr>
          <p:nvPr/>
        </p:nvSpPr>
        <p:spPr bwMode="auto">
          <a:xfrm>
            <a:off x="3429000" y="5105400"/>
            <a:ext cx="3200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50000"/>
              </a:spcBef>
              <a:buFontTx/>
              <a:buNone/>
            </a:pPr>
            <a:r>
              <a:rPr lang="en-US" altLang="en-US" sz="2800">
                <a:latin typeface="Comic Sans MS" panose="030F0702030302020204" pitchFamily="66" charset="0"/>
              </a:rPr>
              <a:t>Certhidea</a:t>
            </a:r>
          </a:p>
        </p:txBody>
      </p:sp>
      <p:sp>
        <p:nvSpPr>
          <p:cNvPr id="119816" name="Text Box 8"/>
          <p:cNvSpPr txBox="1">
            <a:spLocks noChangeArrowheads="1"/>
          </p:cNvSpPr>
          <p:nvPr/>
        </p:nvSpPr>
        <p:spPr bwMode="auto">
          <a:xfrm>
            <a:off x="3505200" y="5715000"/>
            <a:ext cx="3200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50000"/>
              </a:spcBef>
              <a:buFontTx/>
              <a:buNone/>
            </a:pPr>
            <a:r>
              <a:rPr lang="en-US" altLang="en-US" sz="2800">
                <a:latin typeface="Comic Sans MS" panose="030F0702030302020204" pitchFamily="66" charset="0"/>
              </a:rPr>
              <a:t>Camarhynchus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9813"/>
                                        </p:tgtEl>
                                        <p:attrNameLst>
                                          <p:attrName>style.visibility</p:attrName>
                                        </p:attrNameLst>
                                      </p:cBhvr>
                                      <p:to>
                                        <p:strVal val="visible"/>
                                      </p:to>
                                    </p:set>
                                    <p:animEffect transition="in" filter="blinds(horizontal)">
                                      <p:cBhvr>
                                        <p:cTn id="7" dur="500"/>
                                        <p:tgtEl>
                                          <p:spTgt spid="11981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9814"/>
                                        </p:tgtEl>
                                        <p:attrNameLst>
                                          <p:attrName>style.visibility</p:attrName>
                                        </p:attrNameLst>
                                      </p:cBhvr>
                                      <p:to>
                                        <p:strVal val="visible"/>
                                      </p:to>
                                    </p:set>
                                    <p:animEffect transition="in" filter="blinds(horizontal)">
                                      <p:cBhvr>
                                        <p:cTn id="12" dur="500"/>
                                        <p:tgtEl>
                                          <p:spTgt spid="11981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9815"/>
                                        </p:tgtEl>
                                        <p:attrNameLst>
                                          <p:attrName>style.visibility</p:attrName>
                                        </p:attrNameLst>
                                      </p:cBhvr>
                                      <p:to>
                                        <p:strVal val="visible"/>
                                      </p:to>
                                    </p:set>
                                    <p:animEffect transition="in" filter="blinds(horizontal)">
                                      <p:cBhvr>
                                        <p:cTn id="17" dur="500"/>
                                        <p:tgtEl>
                                          <p:spTgt spid="11981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19816"/>
                                        </p:tgtEl>
                                        <p:attrNameLst>
                                          <p:attrName>style.visibility</p:attrName>
                                        </p:attrNameLst>
                                      </p:cBhvr>
                                      <p:to>
                                        <p:strVal val="visible"/>
                                      </p:to>
                                    </p:set>
                                    <p:animEffect transition="in" filter="blinds(horizontal)">
                                      <p:cBhvr>
                                        <p:cTn id="22" dur="500"/>
                                        <p:tgtEl>
                                          <p:spTgt spid="1198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3" grpId="0"/>
      <p:bldP spid="119814" grpId="0"/>
      <p:bldP spid="119815" grpId="0"/>
      <p:bldP spid="119816"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4"/>
          <p:cNvSpPr>
            <a:spLocks noGrp="1"/>
          </p:cNvSpPr>
          <p:nvPr>
            <p:ph type="title" idx="4294967295"/>
          </p:nvPr>
        </p:nvSpPr>
        <p:spPr>
          <a:xfrm>
            <a:off x="457200" y="274638"/>
            <a:ext cx="5648325" cy="1143000"/>
          </a:xfrm>
        </p:spPr>
        <p:txBody>
          <a:bodyPr/>
          <a:lstStyle/>
          <a:p>
            <a:pPr eaLnBrk="1" hangingPunct="1"/>
            <a:r>
              <a:rPr lang="en-US" altLang="en-US" smtClean="0"/>
              <a:t>Scientific Naming Rules</a:t>
            </a:r>
          </a:p>
        </p:txBody>
      </p:sp>
      <p:sp>
        <p:nvSpPr>
          <p:cNvPr id="89091" name="Content Placeholder 5"/>
          <p:cNvSpPr>
            <a:spLocks noGrp="1"/>
          </p:cNvSpPr>
          <p:nvPr>
            <p:ph sz="half" idx="4294967295"/>
          </p:nvPr>
        </p:nvSpPr>
        <p:spPr>
          <a:xfrm>
            <a:off x="0" y="1981200"/>
            <a:ext cx="4495800" cy="4114800"/>
          </a:xfrm>
        </p:spPr>
        <p:txBody>
          <a:bodyPr/>
          <a:lstStyle/>
          <a:p>
            <a:pPr marL="457200" indent="-457200" eaLnBrk="1" hangingPunct="1">
              <a:spcBef>
                <a:spcPct val="50000"/>
              </a:spcBef>
              <a:buFontTx/>
              <a:buAutoNum type="arabicPeriod"/>
            </a:pPr>
            <a:r>
              <a:rPr lang="en-US" altLang="en-US" sz="1600" smtClean="0"/>
              <a:t>Written in </a:t>
            </a:r>
            <a:r>
              <a:rPr lang="en-US" altLang="en-US" sz="1600" u="sng" smtClean="0"/>
              <a:t>Latin-</a:t>
            </a:r>
            <a:r>
              <a:rPr lang="en-US" altLang="en-US" sz="1600" smtClean="0"/>
              <a:t> old language/never changes</a:t>
            </a:r>
          </a:p>
          <a:p>
            <a:pPr marL="457200" indent="-457200" eaLnBrk="1" hangingPunct="1">
              <a:spcBef>
                <a:spcPct val="50000"/>
              </a:spcBef>
              <a:buFontTx/>
              <a:buAutoNum type="arabicPeriod"/>
            </a:pPr>
            <a:r>
              <a:rPr lang="en-US" altLang="en-US" sz="1600" smtClean="0"/>
              <a:t>Italicized when </a:t>
            </a:r>
            <a:r>
              <a:rPr lang="en-US" altLang="en-US" sz="1600" u="sng" smtClean="0"/>
              <a:t>typed</a:t>
            </a:r>
            <a:r>
              <a:rPr lang="en-US" altLang="en-US" sz="1600" smtClean="0"/>
              <a:t>; underlined when </a:t>
            </a:r>
            <a:r>
              <a:rPr lang="en-US" altLang="en-US" sz="1600" u="sng" smtClean="0"/>
              <a:t>written</a:t>
            </a:r>
          </a:p>
          <a:p>
            <a:pPr marL="457200" indent="-457200" eaLnBrk="1" hangingPunct="1">
              <a:spcBef>
                <a:spcPct val="50000"/>
              </a:spcBef>
              <a:buFontTx/>
              <a:buAutoNum type="arabicPeriod"/>
            </a:pPr>
            <a:r>
              <a:rPr lang="en-US" altLang="en-US" sz="1600" smtClean="0"/>
              <a:t>First word is </a:t>
            </a:r>
            <a:r>
              <a:rPr lang="en-US" altLang="en-US" sz="1600" u="sng" smtClean="0"/>
              <a:t>genus</a:t>
            </a:r>
            <a:r>
              <a:rPr lang="en-US" altLang="en-US" sz="1600" smtClean="0"/>
              <a:t> name- capitalized</a:t>
            </a:r>
          </a:p>
          <a:p>
            <a:pPr marL="457200" indent="-457200" eaLnBrk="1" hangingPunct="1">
              <a:spcBef>
                <a:spcPct val="50000"/>
              </a:spcBef>
              <a:buFontTx/>
              <a:buAutoNum type="arabicPeriod"/>
            </a:pPr>
            <a:r>
              <a:rPr lang="en-US" altLang="en-US" sz="1600" smtClean="0"/>
              <a:t>Second word is </a:t>
            </a:r>
            <a:r>
              <a:rPr lang="en-US" altLang="en-US" sz="1600" u="sng" smtClean="0"/>
              <a:t>species</a:t>
            </a:r>
            <a:r>
              <a:rPr lang="en-US" altLang="en-US" sz="1600" smtClean="0"/>
              <a:t> name- lowercase</a:t>
            </a:r>
          </a:p>
          <a:p>
            <a:pPr marL="457200" indent="-457200" eaLnBrk="1" hangingPunct="1">
              <a:spcBef>
                <a:spcPct val="50000"/>
              </a:spcBef>
            </a:pPr>
            <a:r>
              <a:rPr lang="en-US" altLang="en-US" sz="1600" smtClean="0"/>
              <a:t>Species name can represent:</a:t>
            </a:r>
          </a:p>
          <a:p>
            <a:pPr marL="914400" lvl="1" indent="-457200" eaLnBrk="1" hangingPunct="1">
              <a:spcBef>
                <a:spcPct val="50000"/>
              </a:spcBef>
              <a:buFont typeface="Arial" panose="020B0604020202020204" pitchFamily="34" charset="0"/>
              <a:buChar char="•"/>
            </a:pPr>
            <a:r>
              <a:rPr lang="en-US" altLang="en-US" sz="1600" smtClean="0"/>
              <a:t>Color- ex:  </a:t>
            </a:r>
            <a:r>
              <a:rPr lang="en-US" altLang="en-US" sz="1600" i="1" smtClean="0"/>
              <a:t>Acer rubrum </a:t>
            </a:r>
            <a:r>
              <a:rPr lang="en-US" altLang="en-US" sz="1600" smtClean="0"/>
              <a:t>is a red maple</a:t>
            </a:r>
          </a:p>
          <a:p>
            <a:pPr marL="914400" lvl="1" indent="-457200" eaLnBrk="1" hangingPunct="1">
              <a:spcBef>
                <a:spcPct val="50000"/>
              </a:spcBef>
              <a:buFont typeface="Arial" panose="020B0604020202020204" pitchFamily="34" charset="0"/>
              <a:buChar char="•"/>
            </a:pPr>
            <a:r>
              <a:rPr lang="en-US" altLang="en-US" sz="1600" smtClean="0"/>
              <a:t>Who discovered it- ex:  </a:t>
            </a:r>
            <a:r>
              <a:rPr lang="en-US" altLang="en-US" sz="1600" i="1" smtClean="0"/>
              <a:t>Friula wallacii </a:t>
            </a:r>
            <a:r>
              <a:rPr lang="en-US" altLang="en-US" sz="1600" smtClean="0"/>
              <a:t> is a spider discovered by Wallace</a:t>
            </a:r>
          </a:p>
          <a:p>
            <a:pPr marL="914400" lvl="1" indent="-457200" eaLnBrk="1" hangingPunct="1">
              <a:spcBef>
                <a:spcPct val="50000"/>
              </a:spcBef>
              <a:buFont typeface="Arial" panose="020B0604020202020204" pitchFamily="34" charset="0"/>
              <a:buChar char="•"/>
            </a:pPr>
            <a:r>
              <a:rPr lang="en-US" altLang="en-US" sz="1600" smtClean="0"/>
              <a:t>Place where discovered- ex:  </a:t>
            </a:r>
            <a:r>
              <a:rPr lang="en-US" altLang="en-US" sz="1600" i="1" smtClean="0"/>
              <a:t>Aplysia californica  </a:t>
            </a:r>
            <a:r>
              <a:rPr lang="en-US" altLang="en-US" sz="1600" smtClean="0"/>
              <a:t>is a California Sea Hare</a:t>
            </a:r>
          </a:p>
          <a:p>
            <a:pPr marL="457200" indent="-457200" eaLnBrk="1" hangingPunct="1"/>
            <a:endParaRPr lang="en-US" altLang="en-US" sz="1600" smtClean="0"/>
          </a:p>
        </p:txBody>
      </p:sp>
      <p:pic>
        <p:nvPicPr>
          <p:cNvPr id="89092" name="Picture 7" descr="http://www.animalpicturesarchive.com/ArchOLD-6/116739930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4105275"/>
            <a:ext cx="3810000" cy="275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093" name="Picture 9" descr="http://upload.wikimedia.org/wikipedia/commons/thumb/c/c1/Acer_rubrum_001.jpg/300px-Acer_rubrum_0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52400"/>
            <a:ext cx="28575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AutoShape 1027"/>
          <p:cNvSpPr>
            <a:spLocks noChangeArrowheads="1"/>
          </p:cNvSpPr>
          <p:nvPr/>
        </p:nvSpPr>
        <p:spPr bwMode="auto">
          <a:xfrm>
            <a:off x="609600" y="228600"/>
            <a:ext cx="8305800" cy="6400800"/>
          </a:xfrm>
          <a:prstGeom prst="flowChartMerge">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US" altLang="en-US" sz="2800">
              <a:latin typeface="Comic Sans MS" panose="030F0702030302020204" pitchFamily="66" charset="0"/>
            </a:endParaRPr>
          </a:p>
        </p:txBody>
      </p:sp>
      <p:sp>
        <p:nvSpPr>
          <p:cNvPr id="90115" name="Line 1028"/>
          <p:cNvSpPr>
            <a:spLocks noChangeShapeType="1"/>
          </p:cNvSpPr>
          <p:nvPr/>
        </p:nvSpPr>
        <p:spPr bwMode="auto">
          <a:xfrm>
            <a:off x="1066800" y="838200"/>
            <a:ext cx="7315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0116" name="Line 1029"/>
          <p:cNvSpPr>
            <a:spLocks noChangeShapeType="1"/>
          </p:cNvSpPr>
          <p:nvPr/>
        </p:nvSpPr>
        <p:spPr bwMode="auto">
          <a:xfrm>
            <a:off x="1447800" y="1524000"/>
            <a:ext cx="6553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0117" name="Line 1030"/>
          <p:cNvSpPr>
            <a:spLocks noChangeShapeType="1"/>
          </p:cNvSpPr>
          <p:nvPr/>
        </p:nvSpPr>
        <p:spPr bwMode="auto">
          <a:xfrm>
            <a:off x="1981200" y="2209800"/>
            <a:ext cx="5562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0118" name="Line 1031"/>
          <p:cNvSpPr>
            <a:spLocks noChangeShapeType="1"/>
          </p:cNvSpPr>
          <p:nvPr/>
        </p:nvSpPr>
        <p:spPr bwMode="auto">
          <a:xfrm>
            <a:off x="2362200" y="2895600"/>
            <a:ext cx="4648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0119" name="Line 1032"/>
          <p:cNvSpPr>
            <a:spLocks noChangeShapeType="1"/>
          </p:cNvSpPr>
          <p:nvPr/>
        </p:nvSpPr>
        <p:spPr bwMode="auto">
          <a:xfrm>
            <a:off x="3048000" y="3810000"/>
            <a:ext cx="3505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0120" name="Line 1033"/>
          <p:cNvSpPr>
            <a:spLocks noChangeShapeType="1"/>
          </p:cNvSpPr>
          <p:nvPr/>
        </p:nvSpPr>
        <p:spPr bwMode="auto">
          <a:xfrm>
            <a:off x="3505200" y="4648200"/>
            <a:ext cx="2514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30" name="Text Box 1034"/>
          <p:cNvSpPr txBox="1">
            <a:spLocks noChangeArrowheads="1"/>
          </p:cNvSpPr>
          <p:nvPr/>
        </p:nvSpPr>
        <p:spPr bwMode="auto">
          <a:xfrm>
            <a:off x="3048000" y="914400"/>
            <a:ext cx="3733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50000"/>
              </a:spcBef>
              <a:buFontTx/>
              <a:buNone/>
            </a:pPr>
            <a:r>
              <a:rPr lang="en-US" altLang="en-US" sz="2800">
                <a:latin typeface="Comic Sans MS" panose="030F0702030302020204" pitchFamily="66" charset="0"/>
              </a:rPr>
              <a:t>Kingdom Animalia</a:t>
            </a:r>
          </a:p>
        </p:txBody>
      </p:sp>
      <p:sp>
        <p:nvSpPr>
          <p:cNvPr id="5132" name="Text Box 1036"/>
          <p:cNvSpPr txBox="1">
            <a:spLocks noChangeArrowheads="1"/>
          </p:cNvSpPr>
          <p:nvPr/>
        </p:nvSpPr>
        <p:spPr bwMode="auto">
          <a:xfrm>
            <a:off x="3124200" y="1600200"/>
            <a:ext cx="3810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50000"/>
              </a:spcBef>
              <a:buFontTx/>
              <a:buNone/>
            </a:pPr>
            <a:r>
              <a:rPr lang="en-US" altLang="en-US" sz="2800">
                <a:latin typeface="Comic Sans MS" panose="030F0702030302020204" pitchFamily="66" charset="0"/>
              </a:rPr>
              <a:t>Phylum Chordata</a:t>
            </a:r>
          </a:p>
        </p:txBody>
      </p:sp>
      <p:sp>
        <p:nvSpPr>
          <p:cNvPr id="5133" name="Text Box 1037"/>
          <p:cNvSpPr txBox="1">
            <a:spLocks noChangeArrowheads="1"/>
          </p:cNvSpPr>
          <p:nvPr/>
        </p:nvSpPr>
        <p:spPr bwMode="auto">
          <a:xfrm>
            <a:off x="3124200" y="2209800"/>
            <a:ext cx="3429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50000"/>
              </a:spcBef>
              <a:buFontTx/>
              <a:buNone/>
            </a:pPr>
            <a:r>
              <a:rPr lang="en-US" altLang="en-US" sz="2800">
                <a:latin typeface="Comic Sans MS" panose="030F0702030302020204" pitchFamily="66" charset="0"/>
              </a:rPr>
              <a:t>Class Mammalia</a:t>
            </a:r>
          </a:p>
        </p:txBody>
      </p:sp>
      <p:sp>
        <p:nvSpPr>
          <p:cNvPr id="5134" name="Text Box 1038"/>
          <p:cNvSpPr txBox="1">
            <a:spLocks noChangeArrowheads="1"/>
          </p:cNvSpPr>
          <p:nvPr/>
        </p:nvSpPr>
        <p:spPr bwMode="auto">
          <a:xfrm>
            <a:off x="3124200" y="3124200"/>
            <a:ext cx="3276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50000"/>
              </a:spcBef>
              <a:buFontTx/>
              <a:buNone/>
            </a:pPr>
            <a:r>
              <a:rPr lang="en-US" altLang="en-US" sz="2800">
                <a:latin typeface="Comic Sans MS" panose="030F0702030302020204" pitchFamily="66" charset="0"/>
              </a:rPr>
              <a:t>Order Primates</a:t>
            </a:r>
          </a:p>
        </p:txBody>
      </p:sp>
      <p:sp>
        <p:nvSpPr>
          <p:cNvPr id="5135" name="Text Box 1039"/>
          <p:cNvSpPr txBox="1">
            <a:spLocks noChangeArrowheads="1"/>
          </p:cNvSpPr>
          <p:nvPr/>
        </p:nvSpPr>
        <p:spPr bwMode="auto">
          <a:xfrm>
            <a:off x="3200400" y="3962400"/>
            <a:ext cx="3124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50000"/>
              </a:spcBef>
              <a:buFontTx/>
              <a:buNone/>
            </a:pPr>
            <a:r>
              <a:rPr lang="en-US" altLang="en-US" sz="2800">
                <a:latin typeface="Comic Sans MS" panose="030F0702030302020204" pitchFamily="66" charset="0"/>
              </a:rPr>
              <a:t>Family Hominidae</a:t>
            </a:r>
          </a:p>
        </p:txBody>
      </p:sp>
      <p:sp>
        <p:nvSpPr>
          <p:cNvPr id="5136" name="Text Box 1040"/>
          <p:cNvSpPr txBox="1">
            <a:spLocks noChangeArrowheads="1"/>
          </p:cNvSpPr>
          <p:nvPr/>
        </p:nvSpPr>
        <p:spPr bwMode="auto">
          <a:xfrm>
            <a:off x="3657600" y="4648200"/>
            <a:ext cx="2286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50000"/>
              </a:spcBef>
              <a:buFontTx/>
              <a:buNone/>
            </a:pPr>
            <a:r>
              <a:rPr lang="en-US" altLang="en-US" sz="2800">
                <a:latin typeface="Comic Sans MS" panose="030F0702030302020204" pitchFamily="66" charset="0"/>
              </a:rPr>
              <a:t>Genus Homo</a:t>
            </a:r>
          </a:p>
        </p:txBody>
      </p:sp>
      <p:sp>
        <p:nvSpPr>
          <p:cNvPr id="5137" name="Text Box 1041"/>
          <p:cNvSpPr txBox="1">
            <a:spLocks noChangeArrowheads="1"/>
          </p:cNvSpPr>
          <p:nvPr/>
        </p:nvSpPr>
        <p:spPr bwMode="auto">
          <a:xfrm>
            <a:off x="3962400" y="5257800"/>
            <a:ext cx="1600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50000"/>
              </a:spcBef>
              <a:buFontTx/>
              <a:buNone/>
            </a:pPr>
            <a:r>
              <a:rPr lang="en-US" altLang="en-US" sz="1800">
                <a:latin typeface="Comic Sans MS" panose="030F0702030302020204" pitchFamily="66" charset="0"/>
              </a:rPr>
              <a:t>Species sapien</a:t>
            </a:r>
          </a:p>
        </p:txBody>
      </p:sp>
      <p:sp>
        <p:nvSpPr>
          <p:cNvPr id="90128" name="Text Box 1042"/>
          <p:cNvSpPr txBox="1">
            <a:spLocks noChangeArrowheads="1"/>
          </p:cNvSpPr>
          <p:nvPr/>
        </p:nvSpPr>
        <p:spPr bwMode="auto">
          <a:xfrm>
            <a:off x="533400" y="4267200"/>
            <a:ext cx="24384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50000"/>
              </a:spcBef>
              <a:buFontTx/>
              <a:buNone/>
            </a:pPr>
            <a:r>
              <a:rPr lang="en-US" altLang="en-US" sz="2800">
                <a:latin typeface="Comic Sans MS" panose="030F0702030302020204" pitchFamily="66" charset="0"/>
              </a:rPr>
              <a:t>This is the classification for a human</a:t>
            </a:r>
          </a:p>
        </p:txBody>
      </p:sp>
      <p:sp>
        <p:nvSpPr>
          <p:cNvPr id="90129" name="Rectangle 1043"/>
          <p:cNvSpPr>
            <a:spLocks noChangeArrowheads="1"/>
          </p:cNvSpPr>
          <p:nvPr/>
        </p:nvSpPr>
        <p:spPr bwMode="auto">
          <a:xfrm>
            <a:off x="381000" y="4114800"/>
            <a:ext cx="2590800" cy="2133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US" altLang="en-US" sz="2800">
              <a:latin typeface="Comic Sans MS" panose="030F0702030302020204" pitchFamily="66" charset="0"/>
            </a:endParaRPr>
          </a:p>
        </p:txBody>
      </p:sp>
      <p:sp>
        <p:nvSpPr>
          <p:cNvPr id="90130" name="TextBox 19"/>
          <p:cNvSpPr txBox="1">
            <a:spLocks noChangeArrowheads="1"/>
          </p:cNvSpPr>
          <p:nvPr/>
        </p:nvSpPr>
        <p:spPr bwMode="auto">
          <a:xfrm>
            <a:off x="6172200" y="4724400"/>
            <a:ext cx="2590800"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2800">
                <a:latin typeface="Comic Sans MS" panose="030F0702030302020204" pitchFamily="66" charset="0"/>
              </a:rPr>
              <a:t>Our scientific name is </a:t>
            </a:r>
            <a:r>
              <a:rPr lang="en-US" altLang="en-US" sz="2800" i="1">
                <a:latin typeface="Comic Sans MS" panose="030F0702030302020204" pitchFamily="66" charset="0"/>
              </a:rPr>
              <a:t>Homo sapien</a:t>
            </a:r>
          </a:p>
        </p:txBody>
      </p:sp>
      <p:sp>
        <p:nvSpPr>
          <p:cNvPr id="90131" name="Line 1033"/>
          <p:cNvSpPr>
            <a:spLocks noChangeShapeType="1"/>
          </p:cNvSpPr>
          <p:nvPr/>
        </p:nvSpPr>
        <p:spPr bwMode="auto">
          <a:xfrm>
            <a:off x="3886200" y="5257800"/>
            <a:ext cx="1676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 name="Text Box 1034"/>
          <p:cNvSpPr txBox="1">
            <a:spLocks noChangeArrowheads="1"/>
          </p:cNvSpPr>
          <p:nvPr/>
        </p:nvSpPr>
        <p:spPr bwMode="auto">
          <a:xfrm>
            <a:off x="3048000" y="304800"/>
            <a:ext cx="3733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50000"/>
              </a:spcBef>
              <a:buFontTx/>
              <a:buNone/>
            </a:pPr>
            <a:r>
              <a:rPr lang="en-US" altLang="en-US" sz="2800">
                <a:latin typeface="Comic Sans MS" panose="030F0702030302020204" pitchFamily="66" charset="0"/>
              </a:rPr>
              <a:t>Domain Eukarya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ox(out)">
                                      <p:cBhvr>
                                        <p:cTn id="7" dur="500"/>
                                        <p:tgtEl>
                                          <p:spTgt spid="2">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5130">
                                            <p:txEl>
                                              <p:pRg st="0" end="0"/>
                                            </p:txEl>
                                          </p:spTgt>
                                        </p:tgtEl>
                                        <p:attrNameLst>
                                          <p:attrName>style.visibility</p:attrName>
                                        </p:attrNameLst>
                                      </p:cBhvr>
                                      <p:to>
                                        <p:strVal val="visible"/>
                                      </p:to>
                                    </p:set>
                                    <p:animEffect transition="in" filter="box(out)">
                                      <p:cBhvr>
                                        <p:cTn id="12" dur="500"/>
                                        <p:tgtEl>
                                          <p:spTgt spid="5130">
                                            <p:txEl>
                                              <p:pRg st="0" end="0"/>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5132">
                                            <p:txEl>
                                              <p:pRg st="0" end="0"/>
                                            </p:txEl>
                                          </p:spTgt>
                                        </p:tgtEl>
                                        <p:attrNameLst>
                                          <p:attrName>style.visibility</p:attrName>
                                        </p:attrNameLst>
                                      </p:cBhvr>
                                      <p:to>
                                        <p:strVal val="visible"/>
                                      </p:to>
                                    </p:set>
                                    <p:animEffect transition="in" filter="box(out)">
                                      <p:cBhvr>
                                        <p:cTn id="17" dur="500"/>
                                        <p:tgtEl>
                                          <p:spTgt spid="5132">
                                            <p:txEl>
                                              <p:pRg st="0" end="0"/>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amera.wav"/>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5133">
                                            <p:txEl>
                                              <p:pRg st="0" end="0"/>
                                            </p:txEl>
                                          </p:spTgt>
                                        </p:tgtEl>
                                        <p:attrNameLst>
                                          <p:attrName>style.visibility</p:attrName>
                                        </p:attrNameLst>
                                      </p:cBhvr>
                                      <p:to>
                                        <p:strVal val="visible"/>
                                      </p:to>
                                    </p:set>
                                    <p:animEffect transition="in" filter="box(out)">
                                      <p:cBhvr>
                                        <p:cTn id="22" dur="500"/>
                                        <p:tgtEl>
                                          <p:spTgt spid="5133">
                                            <p:txEl>
                                              <p:pRg st="0" end="0"/>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2" name="camera.wav"/>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5134">
                                            <p:txEl>
                                              <p:pRg st="0" end="0"/>
                                            </p:txEl>
                                          </p:spTgt>
                                        </p:tgtEl>
                                        <p:attrNameLst>
                                          <p:attrName>style.visibility</p:attrName>
                                        </p:attrNameLst>
                                      </p:cBhvr>
                                      <p:to>
                                        <p:strVal val="visible"/>
                                      </p:to>
                                    </p:set>
                                    <p:animEffect transition="in" filter="box(out)">
                                      <p:cBhvr>
                                        <p:cTn id="27" dur="500"/>
                                        <p:tgtEl>
                                          <p:spTgt spid="5134">
                                            <p:txEl>
                                              <p:pRg st="0" end="0"/>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2" name="camera.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5135">
                                            <p:txEl>
                                              <p:pRg st="0" end="0"/>
                                            </p:txEl>
                                          </p:spTgt>
                                        </p:tgtEl>
                                        <p:attrNameLst>
                                          <p:attrName>style.visibility</p:attrName>
                                        </p:attrNameLst>
                                      </p:cBhvr>
                                      <p:to>
                                        <p:strVal val="visible"/>
                                      </p:to>
                                    </p:set>
                                    <p:animEffect transition="in" filter="box(out)">
                                      <p:cBhvr>
                                        <p:cTn id="32" dur="500"/>
                                        <p:tgtEl>
                                          <p:spTgt spid="5135">
                                            <p:txEl>
                                              <p:pRg st="0" end="0"/>
                                            </p:txEl>
                                          </p:spTgt>
                                        </p:tgtEl>
                                      </p:cBhvr>
                                    </p:animEffect>
                                  </p:childTnLst>
                                  <p:subTnLst>
                                    <p:audio>
                                      <p:cMediaNode>
                                        <p:cTn display="0" masterRel="sameClick">
                                          <p:stCondLst>
                                            <p:cond evt="begin" delay="0">
                                              <p:tn val="30"/>
                                            </p:cond>
                                          </p:stCondLst>
                                          <p:endCondLst>
                                            <p:cond evt="onStopAudio" delay="0">
                                              <p:tgtEl>
                                                <p:sldTgt/>
                                              </p:tgtEl>
                                            </p:cond>
                                          </p:endCondLst>
                                        </p:cTn>
                                        <p:tgtEl>
                                          <p:sndTgt r:embed="rId2" name="camera.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32" fill="hold" grpId="0" nodeType="clickEffect">
                                  <p:stCondLst>
                                    <p:cond delay="0"/>
                                  </p:stCondLst>
                                  <p:childTnLst>
                                    <p:set>
                                      <p:cBhvr>
                                        <p:cTn id="36" dur="1" fill="hold">
                                          <p:stCondLst>
                                            <p:cond delay="0"/>
                                          </p:stCondLst>
                                        </p:cTn>
                                        <p:tgtEl>
                                          <p:spTgt spid="5136">
                                            <p:txEl>
                                              <p:pRg st="0" end="0"/>
                                            </p:txEl>
                                          </p:spTgt>
                                        </p:tgtEl>
                                        <p:attrNameLst>
                                          <p:attrName>style.visibility</p:attrName>
                                        </p:attrNameLst>
                                      </p:cBhvr>
                                      <p:to>
                                        <p:strVal val="visible"/>
                                      </p:to>
                                    </p:set>
                                    <p:animEffect transition="in" filter="box(out)">
                                      <p:cBhvr>
                                        <p:cTn id="37" dur="500"/>
                                        <p:tgtEl>
                                          <p:spTgt spid="5136">
                                            <p:txEl>
                                              <p:pRg st="0" end="0"/>
                                            </p:txEl>
                                          </p:spTgt>
                                        </p:tgtEl>
                                      </p:cBhvr>
                                    </p:animEffect>
                                  </p:childTnLst>
                                  <p:subTnLst>
                                    <p:audio>
                                      <p:cMediaNode>
                                        <p:cTn display="0" masterRel="sameClick">
                                          <p:stCondLst>
                                            <p:cond evt="begin" delay="0">
                                              <p:tn val="35"/>
                                            </p:cond>
                                          </p:stCondLst>
                                          <p:endCondLst>
                                            <p:cond evt="onStopAudio" delay="0">
                                              <p:tgtEl>
                                                <p:sldTgt/>
                                              </p:tgtEl>
                                            </p:cond>
                                          </p:endCondLst>
                                        </p:cTn>
                                        <p:tgtEl>
                                          <p:sndTgt r:embed="rId2" name="camera.wav"/>
                                        </p:tgtEl>
                                      </p:cMediaNode>
                                    </p:audio>
                                  </p:subTnLst>
                                </p:cTn>
                              </p:par>
                            </p:childTnLst>
                          </p:cTn>
                        </p:par>
                      </p:childTnLst>
                    </p:cTn>
                  </p:par>
                  <p:par>
                    <p:cTn id="38" fill="hold" nodeType="clickPar">
                      <p:stCondLst>
                        <p:cond delay="indefinite"/>
                      </p:stCondLst>
                      <p:childTnLst>
                        <p:par>
                          <p:cTn id="39" fill="hold" nodeType="withGroup">
                            <p:stCondLst>
                              <p:cond delay="0"/>
                            </p:stCondLst>
                            <p:childTnLst>
                              <p:par>
                                <p:cTn id="40" presetID="4" presetClass="entr" presetSubtype="32" fill="hold" grpId="0" nodeType="clickEffect">
                                  <p:stCondLst>
                                    <p:cond delay="0"/>
                                  </p:stCondLst>
                                  <p:childTnLst>
                                    <p:set>
                                      <p:cBhvr>
                                        <p:cTn id="41" dur="1" fill="hold">
                                          <p:stCondLst>
                                            <p:cond delay="0"/>
                                          </p:stCondLst>
                                        </p:cTn>
                                        <p:tgtEl>
                                          <p:spTgt spid="5137">
                                            <p:txEl>
                                              <p:pRg st="0" end="0"/>
                                            </p:txEl>
                                          </p:spTgt>
                                        </p:tgtEl>
                                        <p:attrNameLst>
                                          <p:attrName>style.visibility</p:attrName>
                                        </p:attrNameLst>
                                      </p:cBhvr>
                                      <p:to>
                                        <p:strVal val="visible"/>
                                      </p:to>
                                    </p:set>
                                    <p:animEffect transition="in" filter="box(out)">
                                      <p:cBhvr>
                                        <p:cTn id="42" dur="500"/>
                                        <p:tgtEl>
                                          <p:spTgt spid="5137">
                                            <p:txEl>
                                              <p:pRg st="0" end="0"/>
                                            </p:txEl>
                                          </p:spTgt>
                                        </p:tgtEl>
                                      </p:cBhvr>
                                    </p:animEffect>
                                  </p:childTnLst>
                                  <p:subTnLst>
                                    <p:audio>
                                      <p:cMediaNode>
                                        <p:cTn display="0" masterRel="sameClick">
                                          <p:stCondLst>
                                            <p:cond evt="begin" delay="0">
                                              <p:tn val="40"/>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0" grpId="0" build="p" autoUpdateAnimBg="0"/>
      <p:bldP spid="5132" grpId="0" build="p" autoUpdateAnimBg="0"/>
      <p:bldP spid="5133" grpId="0" build="p" autoUpdateAnimBg="0"/>
      <p:bldP spid="5134" grpId="0" build="p" autoUpdateAnimBg="0"/>
      <p:bldP spid="5135" grpId="0" build="p" autoUpdateAnimBg="0"/>
      <p:bldP spid="5136" grpId="0" build="p" autoUpdateAnimBg="0"/>
      <p:bldP spid="5137" grpId="0" build="p" autoUpdateAnimBg="0"/>
      <p:bldP spid="2" grpId="0" build="p"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FFFF66"/>
        </a:solidFill>
        <a:effectLst/>
      </p:bgPr>
    </p:bg>
    <p:spTree>
      <p:nvGrpSpPr>
        <p:cNvPr id="1" name=""/>
        <p:cNvGrpSpPr/>
        <p:nvPr/>
      </p:nvGrpSpPr>
      <p:grpSpPr>
        <a:xfrm>
          <a:off x="0" y="0"/>
          <a:ext cx="0" cy="0"/>
          <a:chOff x="0" y="0"/>
          <a:chExt cx="0" cy="0"/>
        </a:xfrm>
      </p:grpSpPr>
      <p:sp>
        <p:nvSpPr>
          <p:cNvPr id="91138" name="Title 4"/>
          <p:cNvSpPr>
            <a:spLocks noGrp="1"/>
          </p:cNvSpPr>
          <p:nvPr>
            <p:ph type="ctrTitle"/>
          </p:nvPr>
        </p:nvSpPr>
        <p:spPr>
          <a:xfrm>
            <a:off x="609600" y="228600"/>
            <a:ext cx="7772400" cy="1470025"/>
          </a:xfrm>
        </p:spPr>
        <p:txBody>
          <a:bodyPr/>
          <a:lstStyle/>
          <a:p>
            <a:pPr eaLnBrk="1" hangingPunct="1"/>
            <a:r>
              <a:rPr lang="en-US" altLang="en-US" smtClean="0">
                <a:latin typeface="Arial Black" panose="020B0A04020102020204" pitchFamily="34" charset="0"/>
              </a:rPr>
              <a:t>ECOLOGY</a:t>
            </a:r>
          </a:p>
        </p:txBody>
      </p:sp>
      <p:sp>
        <p:nvSpPr>
          <p:cNvPr id="91139" name="Subtitle 5"/>
          <p:cNvSpPr>
            <a:spLocks noGrp="1"/>
          </p:cNvSpPr>
          <p:nvPr>
            <p:ph type="subTitle" idx="1"/>
          </p:nvPr>
        </p:nvSpPr>
        <p:spPr>
          <a:xfrm>
            <a:off x="381000" y="1447800"/>
            <a:ext cx="8305800" cy="4114800"/>
          </a:xfrm>
        </p:spPr>
        <p:txBody>
          <a:bodyPr/>
          <a:lstStyle/>
          <a:p>
            <a:pPr algn="l">
              <a:lnSpc>
                <a:spcPct val="80000"/>
              </a:lnSpc>
            </a:pPr>
            <a:r>
              <a:rPr lang="en-US" altLang="en-US" sz="1800" b="1" u="sng" smtClean="0">
                <a:solidFill>
                  <a:schemeClr val="tx1"/>
                </a:solidFill>
              </a:rPr>
              <a:t>Georgia Performance Standards (GPS)</a:t>
            </a:r>
          </a:p>
          <a:p>
            <a:pPr algn="l">
              <a:lnSpc>
                <a:spcPct val="80000"/>
              </a:lnSpc>
            </a:pPr>
            <a:endParaRPr lang="en-US" altLang="en-US" sz="1800" b="1" u="sng" smtClean="0">
              <a:solidFill>
                <a:schemeClr val="tx1"/>
              </a:solidFill>
            </a:endParaRPr>
          </a:p>
          <a:p>
            <a:pPr algn="l">
              <a:lnSpc>
                <a:spcPct val="80000"/>
              </a:lnSpc>
            </a:pPr>
            <a:r>
              <a:rPr lang="en-US" altLang="en-US" sz="1800" i="1" smtClean="0">
                <a:solidFill>
                  <a:schemeClr val="tx1"/>
                </a:solidFill>
              </a:rPr>
              <a:t>SB4. Students will assess the dependence of all organisms on one another and the flow of energy and matter within their ecosystems. </a:t>
            </a:r>
          </a:p>
          <a:p>
            <a:pPr algn="l">
              <a:lnSpc>
                <a:spcPct val="80000"/>
              </a:lnSpc>
            </a:pPr>
            <a:r>
              <a:rPr lang="en-US" altLang="en-US" sz="1800" smtClean="0">
                <a:solidFill>
                  <a:schemeClr val="tx1"/>
                </a:solidFill>
              </a:rPr>
              <a:t/>
            </a:r>
            <a:br>
              <a:rPr lang="en-US" altLang="en-US" sz="1800" smtClean="0">
                <a:solidFill>
                  <a:schemeClr val="tx1"/>
                </a:solidFill>
              </a:rPr>
            </a:br>
            <a:r>
              <a:rPr lang="en-US" altLang="en-US" sz="1800" smtClean="0">
                <a:solidFill>
                  <a:schemeClr val="tx1"/>
                </a:solidFill>
              </a:rPr>
              <a:t>a.  Investigate the relationships among organisms, populations, communities, 	ecosystems, and biomes.</a:t>
            </a:r>
          </a:p>
          <a:p>
            <a:pPr algn="l">
              <a:lnSpc>
                <a:spcPct val="80000"/>
              </a:lnSpc>
            </a:pPr>
            <a:r>
              <a:rPr lang="en-US" altLang="en-US" sz="1800" smtClean="0">
                <a:solidFill>
                  <a:schemeClr val="tx1"/>
                </a:solidFill>
              </a:rPr>
              <a:t>b. Explain the flow of matter and energy through ecosystems by </a:t>
            </a:r>
          </a:p>
          <a:p>
            <a:pPr algn="l">
              <a:lnSpc>
                <a:spcPct val="80000"/>
              </a:lnSpc>
            </a:pPr>
            <a:r>
              <a:rPr lang="en-US" altLang="en-US" sz="1800" smtClean="0">
                <a:solidFill>
                  <a:schemeClr val="tx1"/>
                </a:solidFill>
              </a:rPr>
              <a:t>	Arranging components of a food chain according to energy flow. </a:t>
            </a:r>
          </a:p>
          <a:p>
            <a:pPr algn="l">
              <a:lnSpc>
                <a:spcPct val="80000"/>
              </a:lnSpc>
            </a:pPr>
            <a:r>
              <a:rPr lang="en-US" altLang="en-US" sz="1800" smtClean="0">
                <a:solidFill>
                  <a:schemeClr val="tx1"/>
                </a:solidFill>
              </a:rPr>
              <a:t>	Comparing the quantity of energy in the steps of an energy pyramid </a:t>
            </a:r>
          </a:p>
          <a:p>
            <a:pPr algn="l">
              <a:lnSpc>
                <a:spcPct val="80000"/>
              </a:lnSpc>
            </a:pPr>
            <a:r>
              <a:rPr lang="en-US" altLang="en-US" sz="1800" smtClean="0">
                <a:solidFill>
                  <a:schemeClr val="tx1"/>
                </a:solidFill>
              </a:rPr>
              <a:t>	Explaining the need for cycling of major nutrients (C, O, H, N, P). </a:t>
            </a:r>
          </a:p>
          <a:p>
            <a:pPr algn="l">
              <a:lnSpc>
                <a:spcPct val="80000"/>
              </a:lnSpc>
            </a:pPr>
            <a:r>
              <a:rPr lang="en-US" altLang="en-US" sz="1800" smtClean="0">
                <a:solidFill>
                  <a:schemeClr val="tx1"/>
                </a:solidFill>
              </a:rPr>
              <a:t/>
            </a:r>
            <a:br>
              <a:rPr lang="en-US" altLang="en-US" sz="1800" smtClean="0">
                <a:solidFill>
                  <a:schemeClr val="tx1"/>
                </a:solidFill>
              </a:rPr>
            </a:br>
            <a:r>
              <a:rPr lang="en-US" altLang="en-US" sz="1800" smtClean="0">
                <a:solidFill>
                  <a:schemeClr val="tx1"/>
                </a:solidFill>
              </a:rPr>
              <a:t>c. Relate environmental conditions to successional changes in ecosystems.</a:t>
            </a:r>
            <a:br>
              <a:rPr lang="en-US" altLang="en-US" sz="1800" smtClean="0">
                <a:solidFill>
                  <a:schemeClr val="tx1"/>
                </a:solidFill>
              </a:rPr>
            </a:br>
            <a:r>
              <a:rPr lang="en-US" altLang="en-US" sz="1800" smtClean="0">
                <a:solidFill>
                  <a:schemeClr val="tx1"/>
                </a:solidFill>
              </a:rPr>
              <a:t>d. Assess and explain human activities that influence and modify the environment such 	as global warming, population growth, pesticide use, and water and power 	consumption.</a:t>
            </a:r>
            <a:br>
              <a:rPr lang="en-US" altLang="en-US" sz="1800" smtClean="0">
                <a:solidFill>
                  <a:schemeClr val="tx1"/>
                </a:solidFill>
              </a:rPr>
            </a:br>
            <a:r>
              <a:rPr lang="en-US" altLang="en-US" sz="1800" smtClean="0">
                <a:solidFill>
                  <a:schemeClr val="tx1"/>
                </a:solidFill>
              </a:rPr>
              <a:t>e. Relate plant adaptations, including tropisms, to the ability to survive stressful 	environmental conditions.  (in Organism section) </a:t>
            </a:r>
          </a:p>
          <a:p>
            <a:pPr algn="l">
              <a:lnSpc>
                <a:spcPct val="80000"/>
              </a:lnSpc>
            </a:pPr>
            <a:r>
              <a:rPr lang="en-US" altLang="en-US" sz="1800" smtClean="0">
                <a:solidFill>
                  <a:schemeClr val="tx1"/>
                </a:solidFill>
              </a:rPr>
              <a:t>f. Relate animal adaptations, including behaviors, to the ability to survive stressful 	environmental conditions.  (in Organism section) </a:t>
            </a:r>
          </a:p>
          <a:p>
            <a:pPr algn="l">
              <a:lnSpc>
                <a:spcPct val="80000"/>
              </a:lnSpc>
            </a:pPr>
            <a:endParaRPr lang="en-US" altLang="en-US" sz="1800" smtClean="0">
              <a:solidFill>
                <a:schemeClr val="tx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eaLnBrk="1" hangingPunct="1"/>
            <a:r>
              <a:rPr lang="en-US" altLang="en-US" smtClean="0"/>
              <a:t>Enzymes</a:t>
            </a:r>
          </a:p>
        </p:txBody>
      </p:sp>
      <p:sp>
        <p:nvSpPr>
          <p:cNvPr id="35843" name="Content Placeholder 2"/>
          <p:cNvSpPr>
            <a:spLocks noGrp="1"/>
          </p:cNvSpPr>
          <p:nvPr>
            <p:ph sz="half" idx="1"/>
          </p:nvPr>
        </p:nvSpPr>
        <p:spPr>
          <a:xfrm>
            <a:off x="0" y="1600200"/>
            <a:ext cx="3886200" cy="4800600"/>
          </a:xfrm>
        </p:spPr>
        <p:txBody>
          <a:bodyPr/>
          <a:lstStyle/>
          <a:p>
            <a:pPr eaLnBrk="1" hangingPunct="1">
              <a:lnSpc>
                <a:spcPct val="70000"/>
              </a:lnSpc>
            </a:pPr>
            <a:r>
              <a:rPr lang="en-US" altLang="en-US" sz="2000" smtClean="0"/>
              <a:t>Proteins that speed up chemical reactions, by lowering the amount of activation (starting) energy needed. Enzymes are </a:t>
            </a:r>
            <a:r>
              <a:rPr lang="en-US" altLang="en-US" sz="2000" b="1" smtClean="0"/>
              <a:t>catalysts</a:t>
            </a:r>
          </a:p>
          <a:p>
            <a:pPr eaLnBrk="1" hangingPunct="1">
              <a:lnSpc>
                <a:spcPct val="70000"/>
              </a:lnSpc>
            </a:pPr>
            <a:r>
              <a:rPr lang="en-US" altLang="en-US" sz="2000" smtClean="0"/>
              <a:t>If you didn’</a:t>
            </a:r>
            <a:r>
              <a:rPr lang="en-US" altLang="ja-JP" sz="2000" smtClean="0"/>
              <a:t>t have enzymes, reactions would happen too slowly and would disrupt homeostasis.</a:t>
            </a:r>
          </a:p>
          <a:p>
            <a:pPr eaLnBrk="1" hangingPunct="1">
              <a:lnSpc>
                <a:spcPct val="70000"/>
              </a:lnSpc>
            </a:pPr>
            <a:r>
              <a:rPr lang="en-US" altLang="en-US" sz="2000" smtClean="0"/>
              <a:t>Enzymes are used to break down food in your body and to build new molecules &amp; organelles.</a:t>
            </a:r>
          </a:p>
          <a:p>
            <a:pPr eaLnBrk="1" hangingPunct="1">
              <a:lnSpc>
                <a:spcPct val="70000"/>
              </a:lnSpc>
            </a:pPr>
            <a:r>
              <a:rPr lang="en-US" altLang="en-US" sz="2000" smtClean="0"/>
              <a:t>Enzymes are used over &amp; over (recyclable) but are very SPECIFIC in the rxn they participate in.</a:t>
            </a:r>
          </a:p>
          <a:p>
            <a:pPr eaLnBrk="1" hangingPunct="1">
              <a:lnSpc>
                <a:spcPct val="70000"/>
              </a:lnSpc>
            </a:pPr>
            <a:r>
              <a:rPr lang="en-US" altLang="en-US" sz="2000" smtClean="0"/>
              <a:t>Enzymes can be </a:t>
            </a:r>
            <a:r>
              <a:rPr lang="en-US" altLang="en-US" sz="2000" b="1" smtClean="0"/>
              <a:t>denatured</a:t>
            </a:r>
            <a:r>
              <a:rPr lang="en-US" altLang="en-US" sz="2000" smtClean="0"/>
              <a:t> or destroyed by changes in temperature (usually high), pH, or salt</a:t>
            </a:r>
          </a:p>
        </p:txBody>
      </p:sp>
      <p:pic>
        <p:nvPicPr>
          <p:cNvPr id="35844" name="Picture 4" descr="http://www2.visalia.k12.ca.us/eldiamante/science/biology/taters/taters_images/enzymetemp.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4267200"/>
            <a:ext cx="28575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5" name="TextBox 6"/>
          <p:cNvSpPr txBox="1">
            <a:spLocks noChangeArrowheads="1"/>
          </p:cNvSpPr>
          <p:nvPr/>
        </p:nvSpPr>
        <p:spPr bwMode="auto">
          <a:xfrm>
            <a:off x="6172200" y="5934075"/>
            <a:ext cx="29718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1800"/>
              <a:t>What is the optimal temperature for this enzyme?  (Optimal means ‘ideal’.)</a:t>
            </a:r>
          </a:p>
        </p:txBody>
      </p:sp>
      <p:pic>
        <p:nvPicPr>
          <p:cNvPr id="35846" name="Picture 6" descr="http://www.phschool.com/science/biology_place/labbench/lab2/images/phact.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5334000"/>
            <a:ext cx="2286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7" name="Picture 10" descr="enzyme_rxn_cartoon_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1600200"/>
            <a:ext cx="5029200" cy="196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title"/>
          </p:nvPr>
        </p:nvSpPr>
        <p:spPr/>
        <p:txBody>
          <a:bodyPr/>
          <a:lstStyle/>
          <a:p>
            <a:pPr eaLnBrk="1" hangingPunct="1"/>
            <a:r>
              <a:rPr lang="en-US" altLang="en-US" smtClean="0"/>
              <a:t>Levels of Organization in Ecology</a:t>
            </a:r>
          </a:p>
        </p:txBody>
      </p:sp>
      <p:sp>
        <p:nvSpPr>
          <p:cNvPr id="92163" name="Content Placeholder 2"/>
          <p:cNvSpPr>
            <a:spLocks noGrp="1"/>
          </p:cNvSpPr>
          <p:nvPr>
            <p:ph sz="half" idx="1"/>
          </p:nvPr>
        </p:nvSpPr>
        <p:spPr/>
        <p:txBody>
          <a:bodyPr/>
          <a:lstStyle/>
          <a:p>
            <a:pPr eaLnBrk="1" hangingPunct="1"/>
            <a:r>
              <a:rPr lang="en-US" altLang="en-US" sz="1600" b="1" smtClean="0"/>
              <a:t>Population-</a:t>
            </a:r>
            <a:r>
              <a:rPr lang="en-US" altLang="en-US" sz="1600" smtClean="0"/>
              <a:t> group of same species in an area (ex:  all grey squirrels)</a:t>
            </a:r>
          </a:p>
          <a:p>
            <a:pPr eaLnBrk="1" hangingPunct="1"/>
            <a:r>
              <a:rPr lang="en-US" altLang="en-US" sz="1600" b="1" smtClean="0"/>
              <a:t>Community-</a:t>
            </a:r>
            <a:r>
              <a:rPr lang="en-US" altLang="en-US" sz="1600" smtClean="0"/>
              <a:t> group of many different populations (ex:  grey squirrels, hawks, ants, pigeons, students)</a:t>
            </a:r>
          </a:p>
          <a:p>
            <a:pPr eaLnBrk="1" hangingPunct="1"/>
            <a:r>
              <a:rPr lang="en-US" altLang="en-US" sz="1600" b="1" smtClean="0"/>
              <a:t>Ecosystem-</a:t>
            </a:r>
            <a:r>
              <a:rPr lang="en-US" altLang="en-US" sz="1600" smtClean="0"/>
              <a:t> interaction btwn organisms and the environment (ex:  how squirrels use water, how plants remove nutrients from soil)</a:t>
            </a:r>
          </a:p>
          <a:p>
            <a:pPr eaLnBrk="1" hangingPunct="1"/>
            <a:r>
              <a:rPr lang="en-US" altLang="en-US" sz="1600" b="1" smtClean="0"/>
              <a:t>Biomes-</a:t>
            </a:r>
            <a:r>
              <a:rPr lang="en-US" altLang="en-US" sz="1600" smtClean="0"/>
              <a:t> group of similar ecosystems; have similar climates, plants, animals (ex:  desert, rainforest, grasslands)</a:t>
            </a:r>
          </a:p>
          <a:p>
            <a:pPr eaLnBrk="1" hangingPunct="1"/>
            <a:r>
              <a:rPr lang="en-US" altLang="en-US" sz="1600" b="1" smtClean="0"/>
              <a:t>Biosphere-</a:t>
            </a:r>
            <a:r>
              <a:rPr lang="en-US" altLang="en-US" sz="1600" smtClean="0"/>
              <a:t> all of the biomes, plants, animals, on the planet</a:t>
            </a:r>
          </a:p>
          <a:p>
            <a:pPr eaLnBrk="1" hangingPunct="1"/>
            <a:endParaRPr lang="en-US" altLang="en-US" smtClean="0"/>
          </a:p>
        </p:txBody>
      </p:sp>
      <p:pic>
        <p:nvPicPr>
          <p:cNvPr id="92164" name="Picture 6" descr="http://www.cfkeep.org/html/phpThumb.php?src=/uploads/ecolevels.gif&amp;aoe=1&amp;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2362200"/>
            <a:ext cx="4181475" cy="299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p:cNvSpPr>
            <a:spLocks noGrp="1"/>
          </p:cNvSpPr>
          <p:nvPr>
            <p:ph type="title"/>
          </p:nvPr>
        </p:nvSpPr>
        <p:spPr/>
        <p:txBody>
          <a:bodyPr/>
          <a:lstStyle/>
          <a:p>
            <a:pPr eaLnBrk="1" hangingPunct="1"/>
            <a:r>
              <a:rPr lang="en-US" altLang="en-US" smtClean="0"/>
              <a:t>Food Chains and Webs</a:t>
            </a:r>
          </a:p>
        </p:txBody>
      </p:sp>
      <p:sp>
        <p:nvSpPr>
          <p:cNvPr id="93187" name="Content Placeholder 2"/>
          <p:cNvSpPr>
            <a:spLocks noGrp="1"/>
          </p:cNvSpPr>
          <p:nvPr>
            <p:ph sz="half" idx="1"/>
          </p:nvPr>
        </p:nvSpPr>
        <p:spPr/>
        <p:txBody>
          <a:bodyPr/>
          <a:lstStyle/>
          <a:p>
            <a:pPr eaLnBrk="1" hangingPunct="1"/>
            <a:r>
              <a:rPr lang="en-US" altLang="en-US" smtClean="0"/>
              <a:t>Food chains show one simple relationship in an ecosystem</a:t>
            </a:r>
          </a:p>
          <a:p>
            <a:pPr eaLnBrk="1" hangingPunct="1"/>
            <a:r>
              <a:rPr lang="en-US" altLang="en-US" smtClean="0"/>
              <a:t>Arrows show TRANSFER OF ENERGY!</a:t>
            </a:r>
          </a:p>
        </p:txBody>
      </p:sp>
      <p:sp>
        <p:nvSpPr>
          <p:cNvPr id="93188" name="Content Placeholder 3"/>
          <p:cNvSpPr>
            <a:spLocks noGrp="1"/>
          </p:cNvSpPr>
          <p:nvPr>
            <p:ph sz="half" idx="2"/>
          </p:nvPr>
        </p:nvSpPr>
        <p:spPr/>
        <p:txBody>
          <a:bodyPr/>
          <a:lstStyle/>
          <a:p>
            <a:pPr eaLnBrk="1" hangingPunct="1"/>
            <a:r>
              <a:rPr lang="en-US" altLang="en-US" smtClean="0"/>
              <a:t>Food webs show many (but not all) relationships in an ecosystem</a:t>
            </a:r>
          </a:p>
        </p:txBody>
      </p:sp>
      <p:pic>
        <p:nvPicPr>
          <p:cNvPr id="93189" name="Picture 6" descr="http://bookbuilder.cast.org/bookresources/5026/19324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3886200"/>
            <a:ext cx="2292350" cy="284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190" name="Picture 8" descr="http://www.champaignschools.org/science/images/foodweb.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2825" y="3505200"/>
            <a:ext cx="4321175"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p:cNvSpPr>
            <a:spLocks noGrp="1"/>
          </p:cNvSpPr>
          <p:nvPr>
            <p:ph type="title"/>
          </p:nvPr>
        </p:nvSpPr>
        <p:spPr>
          <a:xfrm>
            <a:off x="457200" y="274638"/>
            <a:ext cx="3962400" cy="1143000"/>
          </a:xfrm>
        </p:spPr>
        <p:txBody>
          <a:bodyPr/>
          <a:lstStyle/>
          <a:p>
            <a:pPr eaLnBrk="1" hangingPunct="1"/>
            <a:r>
              <a:rPr lang="en-US" altLang="en-US" smtClean="0"/>
              <a:t>Trophic Levels</a:t>
            </a:r>
          </a:p>
        </p:txBody>
      </p:sp>
      <p:sp>
        <p:nvSpPr>
          <p:cNvPr id="94211" name="Content Placeholder 2"/>
          <p:cNvSpPr>
            <a:spLocks noGrp="1"/>
          </p:cNvSpPr>
          <p:nvPr>
            <p:ph sz="half" idx="1"/>
          </p:nvPr>
        </p:nvSpPr>
        <p:spPr/>
        <p:txBody>
          <a:bodyPr/>
          <a:lstStyle/>
          <a:p>
            <a:pPr eaLnBrk="1" hangingPunct="1"/>
            <a:r>
              <a:rPr lang="en-US" altLang="en-US" sz="2000" smtClean="0"/>
              <a:t>Every organism occupies a trophic level in a food chain/web</a:t>
            </a:r>
          </a:p>
          <a:p>
            <a:pPr eaLnBrk="1" hangingPunct="1"/>
            <a:r>
              <a:rPr lang="en-US" altLang="en-US" sz="2000" b="1" smtClean="0"/>
              <a:t>Producers-</a:t>
            </a:r>
            <a:r>
              <a:rPr lang="en-US" altLang="en-US" sz="2000" smtClean="0"/>
              <a:t> make their own food (autotrophs); bottom of food chain</a:t>
            </a:r>
          </a:p>
          <a:p>
            <a:pPr eaLnBrk="1" hangingPunct="1"/>
            <a:r>
              <a:rPr lang="en-US" altLang="en-US" sz="2000" b="1" smtClean="0"/>
              <a:t>Primary consumers- </a:t>
            </a:r>
            <a:r>
              <a:rPr lang="en-US" altLang="en-US" sz="2000" smtClean="0"/>
              <a:t>herbivores that get energy from producer</a:t>
            </a:r>
          </a:p>
          <a:p>
            <a:pPr eaLnBrk="1" hangingPunct="1"/>
            <a:r>
              <a:rPr lang="en-US" altLang="en-US" sz="2000" b="1" smtClean="0"/>
              <a:t>Secondary consumer- </a:t>
            </a:r>
            <a:r>
              <a:rPr lang="en-US" altLang="en-US" sz="2000" smtClean="0"/>
              <a:t>carnivore that gets energy from herbivore</a:t>
            </a:r>
          </a:p>
          <a:p>
            <a:pPr eaLnBrk="1" hangingPunct="1"/>
            <a:r>
              <a:rPr lang="en-US" altLang="en-US" sz="2000" b="1" smtClean="0"/>
              <a:t>Tertiary consumer- </a:t>
            </a:r>
            <a:r>
              <a:rPr lang="en-US" altLang="en-US" sz="2000" smtClean="0"/>
              <a:t>carnivore or omnivore that gets energy from secondary consumer; top of the food chain</a:t>
            </a:r>
          </a:p>
        </p:txBody>
      </p:sp>
      <p:pic>
        <p:nvPicPr>
          <p:cNvPr id="94212" name="Picture 2" descr="http://staff.tuhsd.k12.az.us/gfoster/standard/consum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52400"/>
            <a:ext cx="4572000" cy="637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p:cNvSpPr>
            <a:spLocks noGrp="1"/>
          </p:cNvSpPr>
          <p:nvPr>
            <p:ph type="title"/>
          </p:nvPr>
        </p:nvSpPr>
        <p:spPr/>
        <p:txBody>
          <a:bodyPr/>
          <a:lstStyle/>
          <a:p>
            <a:pPr eaLnBrk="1" hangingPunct="1"/>
            <a:r>
              <a:rPr lang="en-US" altLang="en-US" smtClean="0"/>
              <a:t>Decomposers vs. Scavengers</a:t>
            </a:r>
          </a:p>
        </p:txBody>
      </p:sp>
      <p:sp>
        <p:nvSpPr>
          <p:cNvPr id="95235" name="Content Placeholder 2"/>
          <p:cNvSpPr>
            <a:spLocks noGrp="1"/>
          </p:cNvSpPr>
          <p:nvPr>
            <p:ph sz="half" idx="1"/>
          </p:nvPr>
        </p:nvSpPr>
        <p:spPr/>
        <p:txBody>
          <a:bodyPr/>
          <a:lstStyle/>
          <a:p>
            <a:pPr eaLnBrk="1" hangingPunct="1"/>
            <a:r>
              <a:rPr lang="en-US" altLang="en-US" smtClean="0"/>
              <a:t>Secrete enzymes onto food and absorb nutrients thru cell wall</a:t>
            </a:r>
          </a:p>
          <a:p>
            <a:pPr eaLnBrk="1" hangingPunct="1"/>
            <a:r>
              <a:rPr lang="en-US" altLang="en-US" smtClean="0"/>
              <a:t>Recycle nutrients back to soil</a:t>
            </a:r>
          </a:p>
          <a:p>
            <a:pPr eaLnBrk="1" hangingPunct="1"/>
            <a:r>
              <a:rPr lang="en-US" altLang="en-US" smtClean="0"/>
              <a:t>EX:  bacteria, fungi</a:t>
            </a:r>
          </a:p>
        </p:txBody>
      </p:sp>
      <p:sp>
        <p:nvSpPr>
          <p:cNvPr id="95236" name="Content Placeholder 3"/>
          <p:cNvSpPr>
            <a:spLocks noGrp="1"/>
          </p:cNvSpPr>
          <p:nvPr>
            <p:ph sz="half" idx="2"/>
          </p:nvPr>
        </p:nvSpPr>
        <p:spPr/>
        <p:txBody>
          <a:bodyPr/>
          <a:lstStyle/>
          <a:p>
            <a:pPr eaLnBrk="1" hangingPunct="1"/>
            <a:r>
              <a:rPr lang="en-US" altLang="en-US" smtClean="0"/>
              <a:t>Sometimes steal food from others b/c they are usually too weak to kill themselves</a:t>
            </a:r>
          </a:p>
          <a:p>
            <a:pPr eaLnBrk="1" hangingPunct="1"/>
            <a:r>
              <a:rPr lang="en-US" altLang="en-US" smtClean="0"/>
              <a:t>Eat with mouth</a:t>
            </a:r>
          </a:p>
          <a:p>
            <a:pPr eaLnBrk="1" hangingPunct="1"/>
            <a:r>
              <a:rPr lang="en-US" altLang="en-US" smtClean="0"/>
              <a:t>EX:  vultures, worms, ants</a:t>
            </a:r>
          </a:p>
        </p:txBody>
      </p:sp>
      <p:pic>
        <p:nvPicPr>
          <p:cNvPr id="95237" name="Picture 2" descr="http://blogs.browardpalmbeach.com/juice/Bacteria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4572000"/>
            <a:ext cx="1828800" cy="112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238" name="Picture 4" descr="http://www.hat.net/album/middle_east/003_jordan/001_highlights_of_jordan/027_dead_animal_in_the_deser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62200" y="4495800"/>
            <a:ext cx="2011363"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239" name="Picture 6" descr="http://www.liv.ac.uk/~sdb/Safari-2001/Images/457%20Vultures%20kill.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3600" y="4495800"/>
            <a:ext cx="3062288" cy="204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1"/>
          <p:cNvSpPr>
            <a:spLocks noGrp="1"/>
          </p:cNvSpPr>
          <p:nvPr>
            <p:ph type="title"/>
          </p:nvPr>
        </p:nvSpPr>
        <p:spPr/>
        <p:txBody>
          <a:bodyPr/>
          <a:lstStyle/>
          <a:p>
            <a:pPr eaLnBrk="1" hangingPunct="1"/>
            <a:r>
              <a:rPr lang="en-US" altLang="en-US" smtClean="0"/>
              <a:t>Ecological Pyramids</a:t>
            </a:r>
          </a:p>
        </p:txBody>
      </p:sp>
      <p:sp>
        <p:nvSpPr>
          <p:cNvPr id="96259" name="Content Placeholder 2"/>
          <p:cNvSpPr>
            <a:spLocks noGrp="1"/>
          </p:cNvSpPr>
          <p:nvPr>
            <p:ph sz="half" idx="1"/>
          </p:nvPr>
        </p:nvSpPr>
        <p:spPr/>
        <p:txBody>
          <a:bodyPr/>
          <a:lstStyle/>
          <a:p>
            <a:pPr eaLnBrk="1" hangingPunct="1"/>
            <a:r>
              <a:rPr lang="en-US" altLang="en-US" b="1" smtClean="0"/>
              <a:t>Energy pyramids- </a:t>
            </a:r>
            <a:r>
              <a:rPr lang="en-US" altLang="en-US" smtClean="0"/>
              <a:t>show that energy decreases as you go up food chain</a:t>
            </a:r>
          </a:p>
          <a:p>
            <a:pPr eaLnBrk="1" hangingPunct="1"/>
            <a:r>
              <a:rPr lang="en-US" altLang="en-US" b="1" smtClean="0"/>
              <a:t>Biomass pyramids- </a:t>
            </a:r>
            <a:r>
              <a:rPr lang="en-US" altLang="en-US" smtClean="0"/>
              <a:t>show that mass of available food/organisms decrease as you go up food chain</a:t>
            </a:r>
          </a:p>
          <a:p>
            <a:pPr eaLnBrk="1" hangingPunct="1"/>
            <a:endParaRPr lang="en-US" altLang="en-US" smtClean="0"/>
          </a:p>
        </p:txBody>
      </p:sp>
      <p:pic>
        <p:nvPicPr>
          <p:cNvPr id="96260" name="Picture 6" descr="http://image.tutorvista.com/content/ecosystem/biomass-upright-pyramid.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6100" y="1676400"/>
            <a:ext cx="45085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p:cNvSpPr>
            <a:spLocks noGrp="1"/>
          </p:cNvSpPr>
          <p:nvPr>
            <p:ph type="title"/>
          </p:nvPr>
        </p:nvSpPr>
        <p:spPr/>
        <p:txBody>
          <a:bodyPr/>
          <a:lstStyle/>
          <a:p>
            <a:pPr eaLnBrk="1" hangingPunct="1"/>
            <a:r>
              <a:rPr lang="en-US" altLang="en-US" smtClean="0"/>
              <a:t>Biogeochemical cycles</a:t>
            </a:r>
          </a:p>
        </p:txBody>
      </p:sp>
      <p:sp>
        <p:nvSpPr>
          <p:cNvPr id="97283" name="Content Placeholder 2"/>
          <p:cNvSpPr>
            <a:spLocks noGrp="1"/>
          </p:cNvSpPr>
          <p:nvPr>
            <p:ph sz="half" idx="1"/>
          </p:nvPr>
        </p:nvSpPr>
        <p:spPr/>
        <p:txBody>
          <a:bodyPr/>
          <a:lstStyle/>
          <a:p>
            <a:pPr eaLnBrk="1" hangingPunct="1"/>
            <a:r>
              <a:rPr lang="en-US" altLang="en-US" smtClean="0"/>
              <a:t>Carbon, Nitrogen, Oxygen, Sulfur, Water all must be recycled so new organisms can grow</a:t>
            </a:r>
          </a:p>
          <a:p>
            <a:pPr eaLnBrk="1" hangingPunct="1"/>
            <a:r>
              <a:rPr lang="en-US" altLang="en-US" smtClean="0"/>
              <a:t>Basic steps:</a:t>
            </a:r>
          </a:p>
          <a:p>
            <a:pPr lvl="1" eaLnBrk="1" hangingPunct="1"/>
            <a:r>
              <a:rPr lang="en-US" altLang="en-US" sz="1800" smtClean="0"/>
              <a:t>Plants absorb nutrient from soil (nitrogen, sulfur) or air (carbon, oxygen)</a:t>
            </a:r>
          </a:p>
          <a:p>
            <a:pPr lvl="1" eaLnBrk="1" hangingPunct="1"/>
            <a:r>
              <a:rPr lang="en-US" altLang="en-US" sz="1800" smtClean="0"/>
              <a:t>Animal eats plant</a:t>
            </a:r>
          </a:p>
          <a:p>
            <a:pPr lvl="1" eaLnBrk="1" hangingPunct="1"/>
            <a:r>
              <a:rPr lang="en-US" altLang="en-US" sz="1800" smtClean="0"/>
              <a:t>Animal dies, defecates, respires and bacteria return nutrient back to soil or air</a:t>
            </a:r>
          </a:p>
        </p:txBody>
      </p:sp>
      <p:pic>
        <p:nvPicPr>
          <p:cNvPr id="97284" name="Picture 2" descr="http://www.uwsp.edu/geo/faculty/ritter/geog101/textbook/earth_system/nitrogen_cycle_EP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9625" y="2133600"/>
            <a:ext cx="4524375" cy="352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p:cNvSpPr>
          <p:nvPr>
            <p:ph type="title"/>
          </p:nvPr>
        </p:nvSpPr>
        <p:spPr/>
        <p:txBody>
          <a:bodyPr/>
          <a:lstStyle/>
          <a:p>
            <a:r>
              <a:rPr lang="en-US" altLang="en-US" smtClean="0"/>
              <a:t>Succession</a:t>
            </a:r>
          </a:p>
        </p:txBody>
      </p:sp>
      <p:sp>
        <p:nvSpPr>
          <p:cNvPr id="98307" name="Rectangle 3"/>
          <p:cNvSpPr>
            <a:spLocks noGrp="1"/>
          </p:cNvSpPr>
          <p:nvPr>
            <p:ph type="body" sz="half" idx="1"/>
          </p:nvPr>
        </p:nvSpPr>
        <p:spPr/>
        <p:txBody>
          <a:bodyPr/>
          <a:lstStyle/>
          <a:p>
            <a:pPr>
              <a:lnSpc>
                <a:spcPct val="90000"/>
              </a:lnSpc>
            </a:pPr>
            <a:r>
              <a:rPr lang="en-US" altLang="en-US" sz="2400" b="1" smtClean="0"/>
              <a:t>Primary</a:t>
            </a:r>
            <a:r>
              <a:rPr lang="en-US" altLang="en-US" sz="2400" smtClean="0"/>
              <a:t>- happens in an environment for the first time; pioneer species= lichens &amp; moss; ex:  after new volcanic island formed</a:t>
            </a:r>
          </a:p>
          <a:p>
            <a:pPr>
              <a:lnSpc>
                <a:spcPct val="90000"/>
              </a:lnSpc>
            </a:pPr>
            <a:r>
              <a:rPr lang="en-US" altLang="en-US" sz="2400" b="1" smtClean="0"/>
              <a:t>Secondary-</a:t>
            </a:r>
            <a:r>
              <a:rPr lang="en-US" altLang="en-US" sz="2400" smtClean="0"/>
              <a:t> happens in an environment after a disturbance; pioneer species = weeds/grass; ex:  after forest fire, farm left fallow, pond fills in and becomes forest.</a:t>
            </a:r>
          </a:p>
        </p:txBody>
      </p:sp>
      <p:pic>
        <p:nvPicPr>
          <p:cNvPr id="98308" name="Picture 6" descr="00lect20sucn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600200"/>
            <a:ext cx="4191000" cy="190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09" name="Picture 8" descr="uesc_10_img055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3657600"/>
            <a:ext cx="302895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p:cNvSpPr>
            <a:spLocks noGrp="1"/>
          </p:cNvSpPr>
          <p:nvPr>
            <p:ph type="title"/>
          </p:nvPr>
        </p:nvSpPr>
        <p:spPr/>
        <p:txBody>
          <a:bodyPr/>
          <a:lstStyle/>
          <a:p>
            <a:pPr eaLnBrk="1" hangingPunct="1"/>
            <a:r>
              <a:rPr lang="en-US" altLang="en-US" smtClean="0"/>
              <a:t>Population Growth</a:t>
            </a:r>
          </a:p>
        </p:txBody>
      </p:sp>
      <p:sp>
        <p:nvSpPr>
          <p:cNvPr id="99331" name="Content Placeholder 2"/>
          <p:cNvSpPr>
            <a:spLocks noGrp="1"/>
          </p:cNvSpPr>
          <p:nvPr>
            <p:ph sz="half" idx="1"/>
          </p:nvPr>
        </p:nvSpPr>
        <p:spPr/>
        <p:txBody>
          <a:bodyPr/>
          <a:lstStyle/>
          <a:p>
            <a:pPr eaLnBrk="1" hangingPunct="1"/>
            <a:r>
              <a:rPr lang="en-US" altLang="en-US" sz="2400" smtClean="0"/>
              <a:t>Most populations grow exponentially when there</a:t>
            </a:r>
            <a:r>
              <a:rPr lang="ja-JP" altLang="en-US" sz="2400" smtClean="0"/>
              <a:t>’</a:t>
            </a:r>
            <a:r>
              <a:rPr lang="en-US" altLang="ja-JP" sz="2400" smtClean="0"/>
              <a:t>s plenty of food, water shelter (1800-1850 on this graph)</a:t>
            </a:r>
          </a:p>
          <a:p>
            <a:pPr eaLnBrk="1" hangingPunct="1"/>
            <a:r>
              <a:rPr lang="en-US" altLang="en-US" sz="2400" smtClean="0"/>
              <a:t>Eventually those limiting factors start to dwindle and population growth slows and levels off. (1850-1925)</a:t>
            </a:r>
          </a:p>
          <a:p>
            <a:pPr eaLnBrk="1" hangingPunct="1"/>
            <a:r>
              <a:rPr lang="en-US" altLang="en-US" sz="2400" smtClean="0"/>
              <a:t>Population might oscillate around carrying capacity- # of organisms that can be supported by an area.</a:t>
            </a:r>
          </a:p>
          <a:p>
            <a:pPr eaLnBrk="1" hangingPunct="1"/>
            <a:endParaRPr lang="en-US" altLang="en-US" smtClean="0"/>
          </a:p>
        </p:txBody>
      </p:sp>
      <p:pic>
        <p:nvPicPr>
          <p:cNvPr id="99332" name="Picture 2" descr="http://carrier.pbworks.com/f/carrying%20capacity.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2133600"/>
            <a:ext cx="3990975"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333" name="TextBox 5"/>
          <p:cNvSpPr txBox="1">
            <a:spLocks noChangeArrowheads="1"/>
          </p:cNvSpPr>
          <p:nvPr/>
        </p:nvSpPr>
        <p:spPr bwMode="auto">
          <a:xfrm>
            <a:off x="5181600" y="5181600"/>
            <a:ext cx="3657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1800">
                <a:latin typeface="Arial" panose="020B0604020202020204" pitchFamily="34" charset="0"/>
              </a:rPr>
              <a:t>What is the carrying capacity of this population?    1.5 million</a:t>
            </a:r>
          </a:p>
        </p:txBody>
      </p:sp>
      <p:grpSp>
        <p:nvGrpSpPr>
          <p:cNvPr id="99334" name="Group 24"/>
          <p:cNvGrpSpPr>
            <a:grpSpLocks/>
          </p:cNvGrpSpPr>
          <p:nvPr/>
        </p:nvGrpSpPr>
        <p:grpSpPr bwMode="auto">
          <a:xfrm>
            <a:off x="5411788" y="1268413"/>
            <a:ext cx="3116262" cy="3079750"/>
            <a:chOff x="5411390" y="1268015"/>
            <a:chExt cx="3116462" cy="3080634"/>
          </a:xfrm>
        </p:grpSpPr>
        <p:sp>
          <p:nvSpPr>
            <p:cNvPr id="6" name="SMARTInkAnnotation13">
              <a:extLst>
                <a:ext uri="{FF2B5EF4-FFF2-40B4-BE49-F238E27FC236}">
                  <a16:creationId xmlns="" xmlns:a16="http://schemas.microsoft.com/office/drawing/2014/main" id="{CB488070-D1BA-44D0-A14E-04D432EA8A80}"/>
                </a:ext>
              </a:extLst>
            </p:cNvPr>
            <p:cNvSpPr/>
            <p:nvPr/>
          </p:nvSpPr>
          <p:spPr>
            <a:xfrm>
              <a:off x="5411390" y="2830563"/>
              <a:ext cx="1000189" cy="1518086"/>
            </a:xfrm>
            <a:custGeom>
              <a:avLst/>
              <a:gdLst/>
              <a:ahLst/>
              <a:cxnLst/>
              <a:rect l="0" t="0" r="0" b="0"/>
              <a:pathLst>
                <a:path w="1000126" h="1517939">
                  <a:moveTo>
                    <a:pt x="0" y="1509118"/>
                  </a:moveTo>
                  <a:lnTo>
                    <a:pt x="4740" y="1513858"/>
                  </a:lnTo>
                  <a:lnTo>
                    <a:pt x="7129" y="1515254"/>
                  </a:lnTo>
                  <a:lnTo>
                    <a:pt x="12429" y="1516806"/>
                  </a:lnTo>
                  <a:lnTo>
                    <a:pt x="29811" y="1517938"/>
                  </a:lnTo>
                  <a:lnTo>
                    <a:pt x="32773" y="1516982"/>
                  </a:lnTo>
                  <a:lnTo>
                    <a:pt x="41681" y="1511889"/>
                  </a:lnTo>
                  <a:lnTo>
                    <a:pt x="47629" y="1510349"/>
                  </a:lnTo>
                  <a:lnTo>
                    <a:pt x="78383" y="1508147"/>
                  </a:lnTo>
                  <a:lnTo>
                    <a:pt x="96364" y="1502054"/>
                  </a:lnTo>
                  <a:lnTo>
                    <a:pt x="109765" y="1500557"/>
                  </a:lnTo>
                  <a:lnTo>
                    <a:pt x="112864" y="1499441"/>
                  </a:lnTo>
                  <a:lnTo>
                    <a:pt x="137084" y="1485971"/>
                  </a:lnTo>
                  <a:lnTo>
                    <a:pt x="147994" y="1482415"/>
                  </a:lnTo>
                  <a:lnTo>
                    <a:pt x="154410" y="1478068"/>
                  </a:lnTo>
                  <a:lnTo>
                    <a:pt x="163215" y="1475473"/>
                  </a:lnTo>
                  <a:lnTo>
                    <a:pt x="168341" y="1474782"/>
                  </a:lnTo>
                  <a:lnTo>
                    <a:pt x="176683" y="1471368"/>
                  </a:lnTo>
                  <a:lnTo>
                    <a:pt x="186957" y="1463868"/>
                  </a:lnTo>
                  <a:lnTo>
                    <a:pt x="190122" y="1461091"/>
                  </a:lnTo>
                  <a:lnTo>
                    <a:pt x="193225" y="1459241"/>
                  </a:lnTo>
                  <a:lnTo>
                    <a:pt x="202332" y="1455644"/>
                  </a:lnTo>
                  <a:lnTo>
                    <a:pt x="230305" y="1437512"/>
                  </a:lnTo>
                  <a:lnTo>
                    <a:pt x="258912" y="1410886"/>
                  </a:lnTo>
                  <a:lnTo>
                    <a:pt x="288726" y="1381125"/>
                  </a:lnTo>
                  <a:lnTo>
                    <a:pt x="306769" y="1368227"/>
                  </a:lnTo>
                  <a:lnTo>
                    <a:pt x="336279" y="1333745"/>
                  </a:lnTo>
                  <a:lnTo>
                    <a:pt x="345259" y="1323651"/>
                  </a:lnTo>
                  <a:lnTo>
                    <a:pt x="351225" y="1313909"/>
                  </a:lnTo>
                  <a:lnTo>
                    <a:pt x="359829" y="1305611"/>
                  </a:lnTo>
                  <a:lnTo>
                    <a:pt x="376781" y="1292199"/>
                  </a:lnTo>
                  <a:lnTo>
                    <a:pt x="401787" y="1257006"/>
                  </a:lnTo>
                  <a:lnTo>
                    <a:pt x="410751" y="1243256"/>
                  </a:lnTo>
                  <a:lnTo>
                    <a:pt x="419691" y="1230253"/>
                  </a:lnTo>
                  <a:lnTo>
                    <a:pt x="428624" y="1216478"/>
                  </a:lnTo>
                  <a:lnTo>
                    <a:pt x="437554" y="1203467"/>
                  </a:lnTo>
                  <a:lnTo>
                    <a:pt x="446485" y="1189690"/>
                  </a:lnTo>
                  <a:lnTo>
                    <a:pt x="455414" y="1176678"/>
                  </a:lnTo>
                  <a:lnTo>
                    <a:pt x="464344" y="1162901"/>
                  </a:lnTo>
                  <a:lnTo>
                    <a:pt x="473274" y="1149889"/>
                  </a:lnTo>
                  <a:lnTo>
                    <a:pt x="491133" y="1118678"/>
                  </a:lnTo>
                  <a:lnTo>
                    <a:pt x="500062" y="1105367"/>
                  </a:lnTo>
                  <a:lnTo>
                    <a:pt x="507008" y="1094524"/>
                  </a:lnTo>
                  <a:lnTo>
                    <a:pt x="535230" y="1060722"/>
                  </a:lnTo>
                  <a:lnTo>
                    <a:pt x="559572" y="1014933"/>
                  </a:lnTo>
                  <a:lnTo>
                    <a:pt x="592336" y="949523"/>
                  </a:lnTo>
                  <a:lnTo>
                    <a:pt x="595643" y="937617"/>
                  </a:lnTo>
                  <a:lnTo>
                    <a:pt x="598105" y="925711"/>
                  </a:lnTo>
                  <a:lnTo>
                    <a:pt x="602507" y="913805"/>
                  </a:lnTo>
                  <a:lnTo>
                    <a:pt x="610416" y="901899"/>
                  </a:lnTo>
                  <a:lnTo>
                    <a:pt x="623380" y="884040"/>
                  </a:lnTo>
                  <a:lnTo>
                    <a:pt x="645815" y="842368"/>
                  </a:lnTo>
                  <a:lnTo>
                    <a:pt x="726281" y="681633"/>
                  </a:lnTo>
                  <a:lnTo>
                    <a:pt x="755219" y="640954"/>
                  </a:lnTo>
                  <a:lnTo>
                    <a:pt x="764731" y="627247"/>
                  </a:lnTo>
                  <a:lnTo>
                    <a:pt x="770821" y="613143"/>
                  </a:lnTo>
                  <a:lnTo>
                    <a:pt x="770857" y="606208"/>
                  </a:lnTo>
                  <a:lnTo>
                    <a:pt x="768897" y="599599"/>
                  </a:lnTo>
                  <a:lnTo>
                    <a:pt x="765606" y="593210"/>
                  </a:lnTo>
                  <a:lnTo>
                    <a:pt x="764404" y="587958"/>
                  </a:lnTo>
                  <a:lnTo>
                    <a:pt x="764595" y="583464"/>
                  </a:lnTo>
                  <a:lnTo>
                    <a:pt x="765714" y="579476"/>
                  </a:lnTo>
                  <a:lnTo>
                    <a:pt x="791155" y="533402"/>
                  </a:lnTo>
                  <a:lnTo>
                    <a:pt x="815212" y="488523"/>
                  </a:lnTo>
                  <a:lnTo>
                    <a:pt x="835582" y="452278"/>
                  </a:lnTo>
                  <a:lnTo>
                    <a:pt x="854201" y="407698"/>
                  </a:lnTo>
                  <a:lnTo>
                    <a:pt x="872126" y="357911"/>
                  </a:lnTo>
                  <a:lnTo>
                    <a:pt x="889992" y="311688"/>
                  </a:lnTo>
                  <a:lnTo>
                    <a:pt x="904875" y="267779"/>
                  </a:lnTo>
                  <a:lnTo>
                    <a:pt x="915045" y="221991"/>
                  </a:lnTo>
                  <a:lnTo>
                    <a:pt x="933721" y="175893"/>
                  </a:lnTo>
                  <a:lnTo>
                    <a:pt x="939494" y="151859"/>
                  </a:lnTo>
                  <a:lnTo>
                    <a:pt x="943412" y="139923"/>
                  </a:lnTo>
                  <a:lnTo>
                    <a:pt x="948573" y="116091"/>
                  </a:lnTo>
                  <a:lnTo>
                    <a:pt x="952409" y="104182"/>
                  </a:lnTo>
                  <a:lnTo>
                    <a:pt x="955559" y="87314"/>
                  </a:lnTo>
                  <a:lnTo>
                    <a:pt x="970869" y="55673"/>
                  </a:lnTo>
                  <a:lnTo>
                    <a:pt x="971691" y="51998"/>
                  </a:lnTo>
                  <a:lnTo>
                    <a:pt x="975251" y="45269"/>
                  </a:lnTo>
                  <a:lnTo>
                    <a:pt x="977589" y="42086"/>
                  </a:lnTo>
                  <a:lnTo>
                    <a:pt x="980187" y="35903"/>
                  </a:lnTo>
                  <a:lnTo>
                    <a:pt x="981650" y="26844"/>
                  </a:lnTo>
                  <a:lnTo>
                    <a:pt x="981856" y="23849"/>
                  </a:lnTo>
                  <a:lnTo>
                    <a:pt x="982984" y="20861"/>
                  </a:lnTo>
                  <a:lnTo>
                    <a:pt x="990816" y="9454"/>
                  </a:lnTo>
                  <a:lnTo>
                    <a:pt x="995824" y="9085"/>
                  </a:lnTo>
                  <a:lnTo>
                    <a:pt x="997257" y="8041"/>
                  </a:lnTo>
                  <a:lnTo>
                    <a:pt x="998213" y="6353"/>
                  </a:lnTo>
                  <a:lnTo>
                    <a:pt x="1000124" y="3"/>
                  </a:lnTo>
                  <a:lnTo>
                    <a:pt x="1000125" y="0"/>
                  </a:lnTo>
                  <a:lnTo>
                    <a:pt x="1000125" y="893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sp>
          <p:nvSpPr>
            <p:cNvPr id="7" name="SMARTInkAnnotation14">
              <a:extLst>
                <a:ext uri="{FF2B5EF4-FFF2-40B4-BE49-F238E27FC236}">
                  <a16:creationId xmlns="" xmlns:a16="http://schemas.microsoft.com/office/drawing/2014/main" id="{A4C8188D-AC3E-4388-8CE9-9B1397CE90B2}"/>
                </a:ext>
              </a:extLst>
            </p:cNvPr>
            <p:cNvSpPr/>
            <p:nvPr/>
          </p:nvSpPr>
          <p:spPr>
            <a:xfrm>
              <a:off x="6375064" y="2678120"/>
              <a:ext cx="866831" cy="250897"/>
            </a:xfrm>
            <a:custGeom>
              <a:avLst/>
              <a:gdLst/>
              <a:ahLst/>
              <a:cxnLst/>
              <a:rect l="0" t="0" r="0" b="0"/>
              <a:pathLst>
                <a:path w="866181" h="250032">
                  <a:moveTo>
                    <a:pt x="0" y="250031"/>
                  </a:moveTo>
                  <a:lnTo>
                    <a:pt x="0" y="219855"/>
                  </a:lnTo>
                  <a:lnTo>
                    <a:pt x="992" y="218007"/>
                  </a:lnTo>
                  <a:lnTo>
                    <a:pt x="2646" y="216775"/>
                  </a:lnTo>
                  <a:lnTo>
                    <a:pt x="4740" y="215954"/>
                  </a:lnTo>
                  <a:lnTo>
                    <a:pt x="6137" y="214415"/>
                  </a:lnTo>
                  <a:lnTo>
                    <a:pt x="7068" y="212396"/>
                  </a:lnTo>
                  <a:lnTo>
                    <a:pt x="8102" y="207508"/>
                  </a:lnTo>
                  <a:lnTo>
                    <a:pt x="8562" y="202027"/>
                  </a:lnTo>
                  <a:lnTo>
                    <a:pt x="9677" y="199177"/>
                  </a:lnTo>
                  <a:lnTo>
                    <a:pt x="13561" y="193364"/>
                  </a:lnTo>
                  <a:lnTo>
                    <a:pt x="15949" y="187473"/>
                  </a:lnTo>
                  <a:lnTo>
                    <a:pt x="17011" y="181548"/>
                  </a:lnTo>
                  <a:lnTo>
                    <a:pt x="17482" y="175607"/>
                  </a:lnTo>
                  <a:lnTo>
                    <a:pt x="18600" y="172634"/>
                  </a:lnTo>
                  <a:lnTo>
                    <a:pt x="22488" y="166684"/>
                  </a:lnTo>
                  <a:lnTo>
                    <a:pt x="24877" y="160733"/>
                  </a:lnTo>
                  <a:lnTo>
                    <a:pt x="25515" y="157757"/>
                  </a:lnTo>
                  <a:lnTo>
                    <a:pt x="28869" y="151804"/>
                  </a:lnTo>
                  <a:lnTo>
                    <a:pt x="31152" y="148828"/>
                  </a:lnTo>
                  <a:lnTo>
                    <a:pt x="33689" y="142875"/>
                  </a:lnTo>
                  <a:lnTo>
                    <a:pt x="34366" y="139898"/>
                  </a:lnTo>
                  <a:lnTo>
                    <a:pt x="37764" y="133945"/>
                  </a:lnTo>
                  <a:lnTo>
                    <a:pt x="42581" y="127992"/>
                  </a:lnTo>
                  <a:lnTo>
                    <a:pt x="48029" y="122039"/>
                  </a:lnTo>
                  <a:lnTo>
                    <a:pt x="49878" y="119062"/>
                  </a:lnTo>
                  <a:lnTo>
                    <a:pt x="51934" y="113109"/>
                  </a:lnTo>
                  <a:lnTo>
                    <a:pt x="55493" y="107156"/>
                  </a:lnTo>
                  <a:lnTo>
                    <a:pt x="60382" y="101203"/>
                  </a:lnTo>
                  <a:lnTo>
                    <a:pt x="65862" y="95250"/>
                  </a:lnTo>
                  <a:lnTo>
                    <a:pt x="67721" y="92273"/>
                  </a:lnTo>
                  <a:lnTo>
                    <a:pt x="69786" y="86320"/>
                  </a:lnTo>
                  <a:lnTo>
                    <a:pt x="71329" y="84336"/>
                  </a:lnTo>
                  <a:lnTo>
                    <a:pt x="73350" y="83013"/>
                  </a:lnTo>
                  <a:lnTo>
                    <a:pt x="75689" y="82131"/>
                  </a:lnTo>
                  <a:lnTo>
                    <a:pt x="83722" y="76149"/>
                  </a:lnTo>
                  <a:lnTo>
                    <a:pt x="89464" y="70886"/>
                  </a:lnTo>
                  <a:lnTo>
                    <a:pt x="98277" y="62344"/>
                  </a:lnTo>
                  <a:lnTo>
                    <a:pt x="110143" y="50569"/>
                  </a:lnTo>
                  <a:lnTo>
                    <a:pt x="113117" y="48595"/>
                  </a:lnTo>
                  <a:lnTo>
                    <a:pt x="127663" y="42782"/>
                  </a:lnTo>
                  <a:lnTo>
                    <a:pt x="137107" y="37865"/>
                  </a:lnTo>
                  <a:lnTo>
                    <a:pt x="148001" y="30512"/>
                  </a:lnTo>
                  <a:lnTo>
                    <a:pt x="154413" y="28443"/>
                  </a:lnTo>
                  <a:lnTo>
                    <a:pt x="167607" y="27115"/>
                  </a:lnTo>
                  <a:lnTo>
                    <a:pt x="177348" y="26934"/>
                  </a:lnTo>
                  <a:lnTo>
                    <a:pt x="181733" y="25894"/>
                  </a:lnTo>
                  <a:lnTo>
                    <a:pt x="193635" y="20681"/>
                  </a:lnTo>
                  <a:lnTo>
                    <a:pt x="220357" y="17114"/>
                  </a:lnTo>
                  <a:lnTo>
                    <a:pt x="239062" y="10840"/>
                  </a:lnTo>
                  <a:lnTo>
                    <a:pt x="261853" y="8189"/>
                  </a:lnTo>
                  <a:lnTo>
                    <a:pt x="273929" y="2867"/>
                  </a:lnTo>
                  <a:lnTo>
                    <a:pt x="296295" y="377"/>
                  </a:lnTo>
                  <a:lnTo>
                    <a:pt x="322073" y="49"/>
                  </a:lnTo>
                  <a:lnTo>
                    <a:pt x="440118" y="0"/>
                  </a:lnTo>
                  <a:lnTo>
                    <a:pt x="448947" y="2645"/>
                  </a:lnTo>
                  <a:lnTo>
                    <a:pt x="459485" y="6137"/>
                  </a:lnTo>
                  <a:lnTo>
                    <a:pt x="483560" y="8562"/>
                  </a:lnTo>
                  <a:lnTo>
                    <a:pt x="498370" y="8820"/>
                  </a:lnTo>
                  <a:lnTo>
                    <a:pt x="509563" y="11527"/>
                  </a:lnTo>
                  <a:lnTo>
                    <a:pt x="521152" y="15045"/>
                  </a:lnTo>
                  <a:lnTo>
                    <a:pt x="544761" y="17303"/>
                  </a:lnTo>
                  <a:lnTo>
                    <a:pt x="550697" y="17488"/>
                  </a:lnTo>
                  <a:lnTo>
                    <a:pt x="562586" y="20340"/>
                  </a:lnTo>
                  <a:lnTo>
                    <a:pt x="574483" y="23923"/>
                  </a:lnTo>
                  <a:lnTo>
                    <a:pt x="592338" y="26932"/>
                  </a:lnTo>
                  <a:lnTo>
                    <a:pt x="616150" y="33689"/>
                  </a:lnTo>
                  <a:lnTo>
                    <a:pt x="636654" y="37763"/>
                  </a:lnTo>
                  <a:lnTo>
                    <a:pt x="658935" y="45254"/>
                  </a:lnTo>
                  <a:lnTo>
                    <a:pt x="671876" y="49878"/>
                  </a:lnTo>
                  <a:lnTo>
                    <a:pt x="691310" y="53474"/>
                  </a:lnTo>
                  <a:lnTo>
                    <a:pt x="714487" y="59390"/>
                  </a:lnTo>
                  <a:lnTo>
                    <a:pt x="735354" y="62576"/>
                  </a:lnTo>
                  <a:lnTo>
                    <a:pt x="758956" y="69363"/>
                  </a:lnTo>
                  <a:lnTo>
                    <a:pt x="778957" y="76665"/>
                  </a:lnTo>
                  <a:lnTo>
                    <a:pt x="803494" y="79636"/>
                  </a:lnTo>
                  <a:lnTo>
                    <a:pt x="809506" y="79880"/>
                  </a:lnTo>
                  <a:lnTo>
                    <a:pt x="821478" y="82796"/>
                  </a:lnTo>
                  <a:lnTo>
                    <a:pt x="836729" y="87370"/>
                  </a:lnTo>
                  <a:lnTo>
                    <a:pt x="840593" y="88012"/>
                  </a:lnTo>
                  <a:lnTo>
                    <a:pt x="847532" y="91372"/>
                  </a:lnTo>
                  <a:lnTo>
                    <a:pt x="850771" y="93656"/>
                  </a:lnTo>
                  <a:lnTo>
                    <a:pt x="857017" y="96195"/>
                  </a:lnTo>
                  <a:lnTo>
                    <a:pt x="866180" y="98226"/>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sp>
          <p:nvSpPr>
            <p:cNvPr id="8" name="SMARTInkAnnotation15">
              <a:extLst>
                <a:ext uri="{FF2B5EF4-FFF2-40B4-BE49-F238E27FC236}">
                  <a16:creationId xmlns="" xmlns:a16="http://schemas.microsoft.com/office/drawing/2014/main" id="{811762C2-ADA4-429A-98AE-AE0B9C05E11A}"/>
                </a:ext>
              </a:extLst>
            </p:cNvPr>
            <p:cNvSpPr/>
            <p:nvPr/>
          </p:nvSpPr>
          <p:spPr>
            <a:xfrm>
              <a:off x="5446317" y="1312478"/>
              <a:ext cx="152410" cy="357290"/>
            </a:xfrm>
            <a:custGeom>
              <a:avLst/>
              <a:gdLst/>
              <a:ahLst/>
              <a:cxnLst/>
              <a:rect l="0" t="0" r="0" b="0"/>
              <a:pathLst>
                <a:path w="151806" h="357188">
                  <a:moveTo>
                    <a:pt x="151805" y="0"/>
                  </a:moveTo>
                  <a:lnTo>
                    <a:pt x="147064" y="4740"/>
                  </a:lnTo>
                  <a:lnTo>
                    <a:pt x="145668" y="7129"/>
                  </a:lnTo>
                  <a:lnTo>
                    <a:pt x="144115" y="12428"/>
                  </a:lnTo>
                  <a:lnTo>
                    <a:pt x="143426" y="20737"/>
                  </a:lnTo>
                  <a:lnTo>
                    <a:pt x="143120" y="31044"/>
                  </a:lnTo>
                  <a:lnTo>
                    <a:pt x="142984" y="42240"/>
                  </a:lnTo>
                  <a:lnTo>
                    <a:pt x="141955" y="48996"/>
                  </a:lnTo>
                  <a:lnTo>
                    <a:pt x="140278" y="56476"/>
                  </a:lnTo>
                  <a:lnTo>
                    <a:pt x="138167" y="64440"/>
                  </a:lnTo>
                  <a:lnTo>
                    <a:pt x="133175" y="81226"/>
                  </a:lnTo>
                  <a:lnTo>
                    <a:pt x="121887" y="116255"/>
                  </a:lnTo>
                  <a:lnTo>
                    <a:pt x="117969" y="126120"/>
                  </a:lnTo>
                  <a:lnTo>
                    <a:pt x="113372" y="136666"/>
                  </a:lnTo>
                  <a:lnTo>
                    <a:pt x="108323" y="147665"/>
                  </a:lnTo>
                  <a:lnTo>
                    <a:pt x="102973" y="157975"/>
                  </a:lnTo>
                  <a:lnTo>
                    <a:pt x="97422" y="167824"/>
                  </a:lnTo>
                  <a:lnTo>
                    <a:pt x="91737" y="177367"/>
                  </a:lnTo>
                  <a:lnTo>
                    <a:pt x="80129" y="195908"/>
                  </a:lnTo>
                  <a:lnTo>
                    <a:pt x="56507" y="232064"/>
                  </a:lnTo>
                  <a:lnTo>
                    <a:pt x="51562" y="241029"/>
                  </a:lnTo>
                  <a:lnTo>
                    <a:pt x="47273" y="249983"/>
                  </a:lnTo>
                  <a:lnTo>
                    <a:pt x="43421" y="258929"/>
                  </a:lnTo>
                  <a:lnTo>
                    <a:pt x="38869" y="267869"/>
                  </a:lnTo>
                  <a:lnTo>
                    <a:pt x="33850" y="276806"/>
                  </a:lnTo>
                  <a:lnTo>
                    <a:pt x="28520" y="285740"/>
                  </a:lnTo>
                  <a:lnTo>
                    <a:pt x="23974" y="293681"/>
                  </a:lnTo>
                  <a:lnTo>
                    <a:pt x="16278" y="307795"/>
                  </a:lnTo>
                  <a:lnTo>
                    <a:pt x="13828" y="314337"/>
                  </a:lnTo>
                  <a:lnTo>
                    <a:pt x="12195" y="320683"/>
                  </a:lnTo>
                  <a:lnTo>
                    <a:pt x="11107" y="326898"/>
                  </a:lnTo>
                  <a:lnTo>
                    <a:pt x="7251" y="336449"/>
                  </a:lnTo>
                  <a:lnTo>
                    <a:pt x="3222" y="344001"/>
                  </a:lnTo>
                  <a:lnTo>
                    <a:pt x="2149" y="347404"/>
                  </a:lnTo>
                  <a:lnTo>
                    <a:pt x="0" y="357187"/>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sp>
          <p:nvSpPr>
            <p:cNvPr id="9" name="SMARTInkAnnotation16">
              <a:extLst>
                <a:ext uri="{FF2B5EF4-FFF2-40B4-BE49-F238E27FC236}">
                  <a16:creationId xmlns="" xmlns:a16="http://schemas.microsoft.com/office/drawing/2014/main" id="{DEDB7361-C8A7-4BBA-88ED-CAEF98AC21BF}"/>
                </a:ext>
              </a:extLst>
            </p:cNvPr>
            <p:cNvSpPr/>
            <p:nvPr/>
          </p:nvSpPr>
          <p:spPr>
            <a:xfrm>
              <a:off x="5609840" y="1499857"/>
              <a:ext cx="131771" cy="165147"/>
            </a:xfrm>
            <a:custGeom>
              <a:avLst/>
              <a:gdLst/>
              <a:ahLst/>
              <a:cxnLst/>
              <a:rect l="0" t="0" r="0" b="0"/>
              <a:pathLst>
                <a:path w="131503" h="164349">
                  <a:moveTo>
                    <a:pt x="69674" y="0"/>
                  </a:moveTo>
                  <a:lnTo>
                    <a:pt x="56371" y="13302"/>
                  </a:lnTo>
                  <a:lnTo>
                    <a:pt x="53860" y="16806"/>
                  </a:lnTo>
                  <a:lnTo>
                    <a:pt x="51193" y="21126"/>
                  </a:lnTo>
                  <a:lnTo>
                    <a:pt x="48424" y="25990"/>
                  </a:lnTo>
                  <a:lnTo>
                    <a:pt x="42700" y="36687"/>
                  </a:lnTo>
                  <a:lnTo>
                    <a:pt x="30942" y="59722"/>
                  </a:lnTo>
                  <a:lnTo>
                    <a:pt x="27978" y="66604"/>
                  </a:lnTo>
                  <a:lnTo>
                    <a:pt x="25009" y="74168"/>
                  </a:lnTo>
                  <a:lnTo>
                    <a:pt x="22038" y="82188"/>
                  </a:lnTo>
                  <a:lnTo>
                    <a:pt x="19065" y="89518"/>
                  </a:lnTo>
                  <a:lnTo>
                    <a:pt x="16091" y="96390"/>
                  </a:lnTo>
                  <a:lnTo>
                    <a:pt x="10140" y="109316"/>
                  </a:lnTo>
                  <a:lnTo>
                    <a:pt x="4189" y="121676"/>
                  </a:lnTo>
                  <a:lnTo>
                    <a:pt x="2204" y="127750"/>
                  </a:lnTo>
                  <a:lnTo>
                    <a:pt x="881" y="133784"/>
                  </a:lnTo>
                  <a:lnTo>
                    <a:pt x="0" y="139791"/>
                  </a:lnTo>
                  <a:lnTo>
                    <a:pt x="404" y="144788"/>
                  </a:lnTo>
                  <a:lnTo>
                    <a:pt x="1665" y="149111"/>
                  </a:lnTo>
                  <a:lnTo>
                    <a:pt x="3499" y="152985"/>
                  </a:lnTo>
                  <a:lnTo>
                    <a:pt x="4722" y="156561"/>
                  </a:lnTo>
                  <a:lnTo>
                    <a:pt x="5536" y="159936"/>
                  </a:lnTo>
                  <a:lnTo>
                    <a:pt x="6079" y="163179"/>
                  </a:lnTo>
                  <a:lnTo>
                    <a:pt x="11403" y="164348"/>
                  </a:lnTo>
                  <a:lnTo>
                    <a:pt x="19912" y="164136"/>
                  </a:lnTo>
                  <a:lnTo>
                    <a:pt x="30546" y="163002"/>
                  </a:lnTo>
                  <a:lnTo>
                    <a:pt x="39620" y="161254"/>
                  </a:lnTo>
                  <a:lnTo>
                    <a:pt x="47653" y="159096"/>
                  </a:lnTo>
                  <a:lnTo>
                    <a:pt x="54994" y="156666"/>
                  </a:lnTo>
                  <a:lnTo>
                    <a:pt x="61872" y="153061"/>
                  </a:lnTo>
                  <a:lnTo>
                    <a:pt x="68440" y="148673"/>
                  </a:lnTo>
                  <a:lnTo>
                    <a:pt x="74805" y="143764"/>
                  </a:lnTo>
                  <a:lnTo>
                    <a:pt x="81032" y="137515"/>
                  </a:lnTo>
                  <a:lnTo>
                    <a:pt x="87168" y="130372"/>
                  </a:lnTo>
                  <a:lnTo>
                    <a:pt x="93242" y="122633"/>
                  </a:lnTo>
                  <a:lnTo>
                    <a:pt x="99276" y="115490"/>
                  </a:lnTo>
                  <a:lnTo>
                    <a:pt x="105284" y="108743"/>
                  </a:lnTo>
                  <a:lnTo>
                    <a:pt x="111274" y="102261"/>
                  </a:lnTo>
                  <a:lnTo>
                    <a:pt x="116258" y="95955"/>
                  </a:lnTo>
                  <a:lnTo>
                    <a:pt x="120574" y="89767"/>
                  </a:lnTo>
                  <a:lnTo>
                    <a:pt x="124443" y="83657"/>
                  </a:lnTo>
                  <a:lnTo>
                    <a:pt x="127022" y="77599"/>
                  </a:lnTo>
                  <a:lnTo>
                    <a:pt x="128742" y="71577"/>
                  </a:lnTo>
                  <a:lnTo>
                    <a:pt x="129888" y="65577"/>
                  </a:lnTo>
                  <a:lnTo>
                    <a:pt x="130652" y="60585"/>
                  </a:lnTo>
                  <a:lnTo>
                    <a:pt x="131162" y="56265"/>
                  </a:lnTo>
                  <a:lnTo>
                    <a:pt x="131502" y="52393"/>
                  </a:lnTo>
                  <a:lnTo>
                    <a:pt x="130736" y="48819"/>
                  </a:lnTo>
                  <a:lnTo>
                    <a:pt x="129234" y="45445"/>
                  </a:lnTo>
                  <a:lnTo>
                    <a:pt x="127239" y="42203"/>
                  </a:lnTo>
                  <a:lnTo>
                    <a:pt x="124918" y="40041"/>
                  </a:lnTo>
                  <a:lnTo>
                    <a:pt x="122378" y="38600"/>
                  </a:lnTo>
                  <a:lnTo>
                    <a:pt x="119692" y="37640"/>
                  </a:lnTo>
                  <a:lnTo>
                    <a:pt x="116910" y="36999"/>
                  </a:lnTo>
                  <a:lnTo>
                    <a:pt x="114063" y="36573"/>
                  </a:lnTo>
                  <a:lnTo>
                    <a:pt x="107105" y="35887"/>
                  </a:lnTo>
                  <a:lnTo>
                    <a:pt x="103507" y="35794"/>
                  </a:lnTo>
                  <a:lnTo>
                    <a:pt x="96463" y="35719"/>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sp>
          <p:nvSpPr>
            <p:cNvPr id="10" name="SMARTInkAnnotation17">
              <a:extLst>
                <a:ext uri="{FF2B5EF4-FFF2-40B4-BE49-F238E27FC236}">
                  <a16:creationId xmlns="" xmlns:a16="http://schemas.microsoft.com/office/drawing/2014/main" id="{782E92ED-17AB-458F-809C-F84205629614}"/>
                </a:ext>
              </a:extLst>
            </p:cNvPr>
            <p:cNvSpPr/>
            <p:nvPr/>
          </p:nvSpPr>
          <p:spPr>
            <a:xfrm>
              <a:off x="5751137" y="1544319"/>
              <a:ext cx="168286" cy="285832"/>
            </a:xfrm>
            <a:custGeom>
              <a:avLst/>
              <a:gdLst/>
              <a:ahLst/>
              <a:cxnLst/>
              <a:rect l="0" t="0" r="0" b="0"/>
              <a:pathLst>
                <a:path w="169023" h="285741">
                  <a:moveTo>
                    <a:pt x="142875" y="8920"/>
                  </a:moveTo>
                  <a:lnTo>
                    <a:pt x="142875" y="1232"/>
                  </a:lnTo>
                  <a:lnTo>
                    <a:pt x="141883" y="818"/>
                  </a:lnTo>
                  <a:lnTo>
                    <a:pt x="136738" y="236"/>
                  </a:lnTo>
                  <a:lnTo>
                    <a:pt x="131851" y="39"/>
                  </a:lnTo>
                  <a:lnTo>
                    <a:pt x="121626" y="0"/>
                  </a:lnTo>
                  <a:lnTo>
                    <a:pt x="117795" y="989"/>
                  </a:lnTo>
                  <a:lnTo>
                    <a:pt x="113257" y="2641"/>
                  </a:lnTo>
                  <a:lnTo>
                    <a:pt x="108246" y="4734"/>
                  </a:lnTo>
                  <a:lnTo>
                    <a:pt x="103914" y="7121"/>
                  </a:lnTo>
                  <a:lnTo>
                    <a:pt x="100034" y="9705"/>
                  </a:lnTo>
                  <a:lnTo>
                    <a:pt x="96456" y="12420"/>
                  </a:lnTo>
                  <a:lnTo>
                    <a:pt x="93077" y="15222"/>
                  </a:lnTo>
                  <a:lnTo>
                    <a:pt x="89832" y="18082"/>
                  </a:lnTo>
                  <a:lnTo>
                    <a:pt x="83582" y="23906"/>
                  </a:lnTo>
                  <a:lnTo>
                    <a:pt x="71485" y="35730"/>
                  </a:lnTo>
                  <a:lnTo>
                    <a:pt x="68492" y="38699"/>
                  </a:lnTo>
                  <a:lnTo>
                    <a:pt x="66497" y="41671"/>
                  </a:lnTo>
                  <a:lnTo>
                    <a:pt x="64281" y="47619"/>
                  </a:lnTo>
                  <a:lnTo>
                    <a:pt x="64682" y="50595"/>
                  </a:lnTo>
                  <a:lnTo>
                    <a:pt x="65942" y="53570"/>
                  </a:lnTo>
                  <a:lnTo>
                    <a:pt x="69987" y="59522"/>
                  </a:lnTo>
                  <a:lnTo>
                    <a:pt x="75093" y="65475"/>
                  </a:lnTo>
                  <a:lnTo>
                    <a:pt x="80669" y="71428"/>
                  </a:lnTo>
                  <a:lnTo>
                    <a:pt x="83545" y="74405"/>
                  </a:lnTo>
                  <a:lnTo>
                    <a:pt x="87446" y="77381"/>
                  </a:lnTo>
                  <a:lnTo>
                    <a:pt x="92033" y="80358"/>
                  </a:lnTo>
                  <a:lnTo>
                    <a:pt x="97073" y="83334"/>
                  </a:lnTo>
                  <a:lnTo>
                    <a:pt x="101427" y="86311"/>
                  </a:lnTo>
                  <a:lnTo>
                    <a:pt x="105321" y="89287"/>
                  </a:lnTo>
                  <a:lnTo>
                    <a:pt x="108910" y="92264"/>
                  </a:lnTo>
                  <a:lnTo>
                    <a:pt x="113286" y="95240"/>
                  </a:lnTo>
                  <a:lnTo>
                    <a:pt x="118188" y="98217"/>
                  </a:lnTo>
                  <a:lnTo>
                    <a:pt x="123440" y="101193"/>
                  </a:lnTo>
                  <a:lnTo>
                    <a:pt x="127935" y="104170"/>
                  </a:lnTo>
                  <a:lnTo>
                    <a:pt x="131922" y="107147"/>
                  </a:lnTo>
                  <a:lnTo>
                    <a:pt x="135573" y="110123"/>
                  </a:lnTo>
                  <a:lnTo>
                    <a:pt x="139992" y="114092"/>
                  </a:lnTo>
                  <a:lnTo>
                    <a:pt x="150193" y="123793"/>
                  </a:lnTo>
                  <a:lnTo>
                    <a:pt x="162352" y="135671"/>
                  </a:lnTo>
                  <a:lnTo>
                    <a:pt x="164789" y="140053"/>
                  </a:lnTo>
                  <a:lnTo>
                    <a:pt x="166414" y="144959"/>
                  </a:lnTo>
                  <a:lnTo>
                    <a:pt x="167497" y="150215"/>
                  </a:lnTo>
                  <a:lnTo>
                    <a:pt x="168220" y="155702"/>
                  </a:lnTo>
                  <a:lnTo>
                    <a:pt x="168701" y="161345"/>
                  </a:lnTo>
                  <a:lnTo>
                    <a:pt x="169022" y="167092"/>
                  </a:lnTo>
                  <a:lnTo>
                    <a:pt x="168244" y="171914"/>
                  </a:lnTo>
                  <a:lnTo>
                    <a:pt x="164734" y="179919"/>
                  </a:lnTo>
                  <a:lnTo>
                    <a:pt x="157179" y="194744"/>
                  </a:lnTo>
                  <a:lnTo>
                    <a:pt x="153404" y="200272"/>
                  </a:lnTo>
                  <a:lnTo>
                    <a:pt x="148902" y="205941"/>
                  </a:lnTo>
                  <a:lnTo>
                    <a:pt x="143916" y="211705"/>
                  </a:lnTo>
                  <a:lnTo>
                    <a:pt x="138608" y="217532"/>
                  </a:lnTo>
                  <a:lnTo>
                    <a:pt x="127419" y="229298"/>
                  </a:lnTo>
                  <a:lnTo>
                    <a:pt x="121657" y="234221"/>
                  </a:lnTo>
                  <a:lnTo>
                    <a:pt x="115831" y="238496"/>
                  </a:lnTo>
                  <a:lnTo>
                    <a:pt x="87483" y="257226"/>
                  </a:lnTo>
                  <a:lnTo>
                    <a:pt x="80150" y="261770"/>
                  </a:lnTo>
                  <a:lnTo>
                    <a:pt x="73277" y="265791"/>
                  </a:lnTo>
                  <a:lnTo>
                    <a:pt x="66711" y="269464"/>
                  </a:lnTo>
                  <a:lnTo>
                    <a:pt x="54123" y="276191"/>
                  </a:lnTo>
                  <a:lnTo>
                    <a:pt x="47988" y="279375"/>
                  </a:lnTo>
                  <a:lnTo>
                    <a:pt x="41914" y="281496"/>
                  </a:lnTo>
                  <a:lnTo>
                    <a:pt x="35880" y="282911"/>
                  </a:lnTo>
                  <a:lnTo>
                    <a:pt x="29874" y="283854"/>
                  </a:lnTo>
                  <a:lnTo>
                    <a:pt x="24877" y="284483"/>
                  </a:lnTo>
                  <a:lnTo>
                    <a:pt x="20553" y="284902"/>
                  </a:lnTo>
                  <a:lnTo>
                    <a:pt x="16678" y="285182"/>
                  </a:lnTo>
                  <a:lnTo>
                    <a:pt x="13103" y="285368"/>
                  </a:lnTo>
                  <a:lnTo>
                    <a:pt x="0" y="28574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sp>
          <p:nvSpPr>
            <p:cNvPr id="11" name="SMARTInkAnnotation18">
              <a:extLst>
                <a:ext uri="{FF2B5EF4-FFF2-40B4-BE49-F238E27FC236}">
                  <a16:creationId xmlns="" xmlns:a16="http://schemas.microsoft.com/office/drawing/2014/main" id="{764A9E94-335A-40A0-AD4C-DB7637B15E64}"/>
                </a:ext>
              </a:extLst>
            </p:cNvPr>
            <p:cNvSpPr/>
            <p:nvPr/>
          </p:nvSpPr>
          <p:spPr>
            <a:xfrm>
              <a:off x="5982927" y="1544319"/>
              <a:ext cx="80967" cy="179438"/>
            </a:xfrm>
            <a:custGeom>
              <a:avLst/>
              <a:gdLst/>
              <a:ahLst/>
              <a:cxnLst/>
              <a:rect l="0" t="0" r="0" b="0"/>
              <a:pathLst>
                <a:path w="80368" h="178595">
                  <a:moveTo>
                    <a:pt x="80367" y="0"/>
                  </a:moveTo>
                  <a:lnTo>
                    <a:pt x="80367" y="4741"/>
                  </a:lnTo>
                  <a:lnTo>
                    <a:pt x="79375" y="7129"/>
                  </a:lnTo>
                  <a:lnTo>
                    <a:pt x="77721" y="9714"/>
                  </a:lnTo>
                  <a:lnTo>
                    <a:pt x="75627" y="12429"/>
                  </a:lnTo>
                  <a:lnTo>
                    <a:pt x="74230" y="15232"/>
                  </a:lnTo>
                  <a:lnTo>
                    <a:pt x="73300" y="18092"/>
                  </a:lnTo>
                  <a:lnTo>
                    <a:pt x="72678" y="20991"/>
                  </a:lnTo>
                  <a:lnTo>
                    <a:pt x="72265" y="24908"/>
                  </a:lnTo>
                  <a:lnTo>
                    <a:pt x="71989" y="29504"/>
                  </a:lnTo>
                  <a:lnTo>
                    <a:pt x="71805" y="34552"/>
                  </a:lnTo>
                  <a:lnTo>
                    <a:pt x="70691" y="40894"/>
                  </a:lnTo>
                  <a:lnTo>
                    <a:pt x="68955" y="48099"/>
                  </a:lnTo>
                  <a:lnTo>
                    <a:pt x="66806" y="55879"/>
                  </a:lnTo>
                  <a:lnTo>
                    <a:pt x="61773" y="72460"/>
                  </a:lnTo>
                  <a:lnTo>
                    <a:pt x="59041" y="81049"/>
                  </a:lnTo>
                  <a:lnTo>
                    <a:pt x="55236" y="88760"/>
                  </a:lnTo>
                  <a:lnTo>
                    <a:pt x="50714" y="95884"/>
                  </a:lnTo>
                  <a:lnTo>
                    <a:pt x="45716" y="102618"/>
                  </a:lnTo>
                  <a:lnTo>
                    <a:pt x="41391" y="110084"/>
                  </a:lnTo>
                  <a:lnTo>
                    <a:pt x="37516" y="118038"/>
                  </a:lnTo>
                  <a:lnTo>
                    <a:pt x="33940" y="126317"/>
                  </a:lnTo>
                  <a:lnTo>
                    <a:pt x="27322" y="140808"/>
                  </a:lnTo>
                  <a:lnTo>
                    <a:pt x="24167" y="147450"/>
                  </a:lnTo>
                  <a:lnTo>
                    <a:pt x="21073" y="152871"/>
                  </a:lnTo>
                  <a:lnTo>
                    <a:pt x="18018" y="157476"/>
                  </a:lnTo>
                  <a:lnTo>
                    <a:pt x="14988" y="161539"/>
                  </a:lnTo>
                  <a:lnTo>
                    <a:pt x="11976" y="165240"/>
                  </a:lnTo>
                  <a:lnTo>
                    <a:pt x="8976" y="168699"/>
                  </a:lnTo>
                  <a:lnTo>
                    <a:pt x="0" y="178594"/>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sp>
          <p:nvSpPr>
            <p:cNvPr id="12" name="SMARTInkAnnotation19">
              <a:extLst>
                <a:ext uri="{FF2B5EF4-FFF2-40B4-BE49-F238E27FC236}">
                  <a16:creationId xmlns="" xmlns:a16="http://schemas.microsoft.com/office/drawing/2014/main" id="{94462B2F-9CF0-4FB1-AB96-999F1EDDA23B}"/>
                </a:ext>
              </a:extLst>
            </p:cNvPr>
            <p:cNvSpPr/>
            <p:nvPr/>
          </p:nvSpPr>
          <p:spPr>
            <a:xfrm>
              <a:off x="6098821" y="1455394"/>
              <a:ext cx="9526" cy="9528"/>
            </a:xfrm>
            <a:custGeom>
              <a:avLst/>
              <a:gdLst/>
              <a:ahLst/>
              <a:cxnLst/>
              <a:rect l="0" t="0" r="0" b="0"/>
              <a:pathLst>
                <a:path w="8930" h="8930">
                  <a:moveTo>
                    <a:pt x="0" y="0"/>
                  </a:moveTo>
                  <a:lnTo>
                    <a:pt x="8929" y="8929"/>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sp>
          <p:nvSpPr>
            <p:cNvPr id="13" name="SMARTInkAnnotation20">
              <a:extLst>
                <a:ext uri="{FF2B5EF4-FFF2-40B4-BE49-F238E27FC236}">
                  <a16:creationId xmlns="" xmlns:a16="http://schemas.microsoft.com/office/drawing/2014/main" id="{C38A61EB-F2BA-40EE-8951-318910C28AA9}"/>
                </a:ext>
              </a:extLst>
            </p:cNvPr>
            <p:cNvSpPr/>
            <p:nvPr/>
          </p:nvSpPr>
          <p:spPr>
            <a:xfrm>
              <a:off x="6160738" y="1544319"/>
              <a:ext cx="112719" cy="179438"/>
            </a:xfrm>
            <a:custGeom>
              <a:avLst/>
              <a:gdLst/>
              <a:ahLst/>
              <a:cxnLst/>
              <a:rect l="0" t="0" r="0" b="0"/>
              <a:pathLst>
                <a:path w="111686" h="178518">
                  <a:moveTo>
                    <a:pt x="98227" y="0"/>
                  </a:moveTo>
                  <a:lnTo>
                    <a:pt x="98227" y="4741"/>
                  </a:lnTo>
                  <a:lnTo>
                    <a:pt x="99219" y="6137"/>
                  </a:lnTo>
                  <a:lnTo>
                    <a:pt x="100873" y="7068"/>
                  </a:lnTo>
                  <a:lnTo>
                    <a:pt x="102967" y="7689"/>
                  </a:lnTo>
                  <a:lnTo>
                    <a:pt x="103372" y="9095"/>
                  </a:lnTo>
                  <a:lnTo>
                    <a:pt x="102650" y="11024"/>
                  </a:lnTo>
                  <a:lnTo>
                    <a:pt x="99101" y="16510"/>
                  </a:lnTo>
                  <a:lnTo>
                    <a:pt x="96825" y="17952"/>
                  </a:lnTo>
                  <a:lnTo>
                    <a:pt x="93325" y="19906"/>
                  </a:lnTo>
                  <a:lnTo>
                    <a:pt x="89006" y="22200"/>
                  </a:lnTo>
                  <a:lnTo>
                    <a:pt x="85134" y="24722"/>
                  </a:lnTo>
                  <a:lnTo>
                    <a:pt x="81561" y="27396"/>
                  </a:lnTo>
                  <a:lnTo>
                    <a:pt x="78186" y="30170"/>
                  </a:lnTo>
                  <a:lnTo>
                    <a:pt x="73953" y="32020"/>
                  </a:lnTo>
                  <a:lnTo>
                    <a:pt x="69146" y="33253"/>
                  </a:lnTo>
                  <a:lnTo>
                    <a:pt x="63957" y="34075"/>
                  </a:lnTo>
                  <a:lnTo>
                    <a:pt x="58513" y="35615"/>
                  </a:lnTo>
                  <a:lnTo>
                    <a:pt x="52900" y="37634"/>
                  </a:lnTo>
                  <a:lnTo>
                    <a:pt x="47173" y="39972"/>
                  </a:lnTo>
                  <a:lnTo>
                    <a:pt x="42363" y="41531"/>
                  </a:lnTo>
                  <a:lnTo>
                    <a:pt x="38164" y="42571"/>
                  </a:lnTo>
                  <a:lnTo>
                    <a:pt x="34373" y="43263"/>
                  </a:lnTo>
                  <a:lnTo>
                    <a:pt x="31845" y="44717"/>
                  </a:lnTo>
                  <a:lnTo>
                    <a:pt x="30159" y="46679"/>
                  </a:lnTo>
                  <a:lnTo>
                    <a:pt x="29037" y="48979"/>
                  </a:lnTo>
                  <a:lnTo>
                    <a:pt x="27788" y="54180"/>
                  </a:lnTo>
                  <a:lnTo>
                    <a:pt x="27455" y="56956"/>
                  </a:lnTo>
                  <a:lnTo>
                    <a:pt x="27233" y="59799"/>
                  </a:lnTo>
                  <a:lnTo>
                    <a:pt x="27086" y="62686"/>
                  </a:lnTo>
                  <a:lnTo>
                    <a:pt x="26987" y="65604"/>
                  </a:lnTo>
                  <a:lnTo>
                    <a:pt x="27914" y="69533"/>
                  </a:lnTo>
                  <a:lnTo>
                    <a:pt x="29523" y="74137"/>
                  </a:lnTo>
                  <a:lnTo>
                    <a:pt x="31589" y="79190"/>
                  </a:lnTo>
                  <a:lnTo>
                    <a:pt x="34950" y="83551"/>
                  </a:lnTo>
                  <a:lnTo>
                    <a:pt x="39175" y="87451"/>
                  </a:lnTo>
                  <a:lnTo>
                    <a:pt x="43976" y="91043"/>
                  </a:lnTo>
                  <a:lnTo>
                    <a:pt x="48170" y="95422"/>
                  </a:lnTo>
                  <a:lnTo>
                    <a:pt x="51957" y="100326"/>
                  </a:lnTo>
                  <a:lnTo>
                    <a:pt x="55474" y="105579"/>
                  </a:lnTo>
                  <a:lnTo>
                    <a:pt x="59803" y="110074"/>
                  </a:lnTo>
                  <a:lnTo>
                    <a:pt x="64674" y="114062"/>
                  </a:lnTo>
                  <a:lnTo>
                    <a:pt x="69905" y="117714"/>
                  </a:lnTo>
                  <a:lnTo>
                    <a:pt x="74385" y="121140"/>
                  </a:lnTo>
                  <a:lnTo>
                    <a:pt x="78364" y="124416"/>
                  </a:lnTo>
                  <a:lnTo>
                    <a:pt x="82009" y="127593"/>
                  </a:lnTo>
                  <a:lnTo>
                    <a:pt x="86422" y="129711"/>
                  </a:lnTo>
                  <a:lnTo>
                    <a:pt x="91350" y="131122"/>
                  </a:lnTo>
                  <a:lnTo>
                    <a:pt x="96619" y="132063"/>
                  </a:lnTo>
                  <a:lnTo>
                    <a:pt x="100132" y="133683"/>
                  </a:lnTo>
                  <a:lnTo>
                    <a:pt x="102474" y="135755"/>
                  </a:lnTo>
                  <a:lnTo>
                    <a:pt x="104034" y="138128"/>
                  </a:lnTo>
                  <a:lnTo>
                    <a:pt x="106068" y="139711"/>
                  </a:lnTo>
                  <a:lnTo>
                    <a:pt x="108416" y="140766"/>
                  </a:lnTo>
                  <a:lnTo>
                    <a:pt x="110972" y="141469"/>
                  </a:lnTo>
                  <a:lnTo>
                    <a:pt x="111685" y="142930"/>
                  </a:lnTo>
                  <a:lnTo>
                    <a:pt x="111168" y="144896"/>
                  </a:lnTo>
                  <a:lnTo>
                    <a:pt x="109831" y="147199"/>
                  </a:lnTo>
                  <a:lnTo>
                    <a:pt x="108345" y="152404"/>
                  </a:lnTo>
                  <a:lnTo>
                    <a:pt x="107950" y="155181"/>
                  </a:lnTo>
                  <a:lnTo>
                    <a:pt x="104709" y="159017"/>
                  </a:lnTo>
                  <a:lnTo>
                    <a:pt x="99572" y="163558"/>
                  </a:lnTo>
                  <a:lnTo>
                    <a:pt x="93171" y="168570"/>
                  </a:lnTo>
                  <a:lnTo>
                    <a:pt x="86919" y="171911"/>
                  </a:lnTo>
                  <a:lnTo>
                    <a:pt x="80766" y="174139"/>
                  </a:lnTo>
                  <a:lnTo>
                    <a:pt x="74680" y="175624"/>
                  </a:lnTo>
                  <a:lnTo>
                    <a:pt x="68639" y="176614"/>
                  </a:lnTo>
                  <a:lnTo>
                    <a:pt x="62627" y="177274"/>
                  </a:lnTo>
                  <a:lnTo>
                    <a:pt x="56634" y="177714"/>
                  </a:lnTo>
                  <a:lnTo>
                    <a:pt x="50655" y="178007"/>
                  </a:lnTo>
                  <a:lnTo>
                    <a:pt x="38719" y="178334"/>
                  </a:lnTo>
                  <a:lnTo>
                    <a:pt x="25584" y="178517"/>
                  </a:lnTo>
                  <a:lnTo>
                    <a:pt x="22017" y="177550"/>
                  </a:lnTo>
                  <a:lnTo>
                    <a:pt x="18647" y="175914"/>
                  </a:lnTo>
                  <a:lnTo>
                    <a:pt x="15409" y="173831"/>
                  </a:lnTo>
                  <a:lnTo>
                    <a:pt x="12257" y="172442"/>
                  </a:lnTo>
                  <a:lnTo>
                    <a:pt x="9164" y="171516"/>
                  </a:lnTo>
                  <a:lnTo>
                    <a:pt x="0" y="169665"/>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sp>
          <p:nvSpPr>
            <p:cNvPr id="14" name="SMARTInkAnnotation21">
              <a:extLst>
                <a:ext uri="{FF2B5EF4-FFF2-40B4-BE49-F238E27FC236}">
                  <a16:creationId xmlns="" xmlns:a16="http://schemas.microsoft.com/office/drawing/2014/main" id="{D47C032A-6742-4E11-9BB2-8BEC155C7469}"/>
                </a:ext>
              </a:extLst>
            </p:cNvPr>
            <p:cNvSpPr/>
            <p:nvPr/>
          </p:nvSpPr>
          <p:spPr>
            <a:xfrm>
              <a:off x="6375064" y="1277543"/>
              <a:ext cx="98431" cy="382697"/>
            </a:xfrm>
            <a:custGeom>
              <a:avLst/>
              <a:gdLst/>
              <a:ahLst/>
              <a:cxnLst/>
              <a:rect l="0" t="0" r="0" b="0"/>
              <a:pathLst>
                <a:path w="98228" h="383977">
                  <a:moveTo>
                    <a:pt x="98227" y="0"/>
                  </a:moveTo>
                  <a:lnTo>
                    <a:pt x="98227" y="12429"/>
                  </a:lnTo>
                  <a:lnTo>
                    <a:pt x="97235" y="15231"/>
                  </a:lnTo>
                  <a:lnTo>
                    <a:pt x="95581" y="18091"/>
                  </a:lnTo>
                  <a:lnTo>
                    <a:pt x="93487" y="20991"/>
                  </a:lnTo>
                  <a:lnTo>
                    <a:pt x="91159" y="29504"/>
                  </a:lnTo>
                  <a:lnTo>
                    <a:pt x="90538" y="34552"/>
                  </a:lnTo>
                  <a:lnTo>
                    <a:pt x="89133" y="41886"/>
                  </a:lnTo>
                  <a:lnTo>
                    <a:pt x="84925" y="60619"/>
                  </a:lnTo>
                  <a:lnTo>
                    <a:pt x="68338" y="128349"/>
                  </a:lnTo>
                  <a:lnTo>
                    <a:pt x="64410" y="140136"/>
                  </a:lnTo>
                  <a:lnTo>
                    <a:pt x="59807" y="151963"/>
                  </a:lnTo>
                  <a:lnTo>
                    <a:pt x="54754" y="163816"/>
                  </a:lnTo>
                  <a:lnTo>
                    <a:pt x="50393" y="175687"/>
                  </a:lnTo>
                  <a:lnTo>
                    <a:pt x="46494" y="187570"/>
                  </a:lnTo>
                  <a:lnTo>
                    <a:pt x="42902" y="199461"/>
                  </a:lnTo>
                  <a:lnTo>
                    <a:pt x="38524" y="210364"/>
                  </a:lnTo>
                  <a:lnTo>
                    <a:pt x="33620" y="220610"/>
                  </a:lnTo>
                  <a:lnTo>
                    <a:pt x="28366" y="230417"/>
                  </a:lnTo>
                  <a:lnTo>
                    <a:pt x="23873" y="240924"/>
                  </a:lnTo>
                  <a:lnTo>
                    <a:pt x="19884" y="251897"/>
                  </a:lnTo>
                  <a:lnTo>
                    <a:pt x="16232" y="263181"/>
                  </a:lnTo>
                  <a:lnTo>
                    <a:pt x="13798" y="273681"/>
                  </a:lnTo>
                  <a:lnTo>
                    <a:pt x="12176" y="283657"/>
                  </a:lnTo>
                  <a:lnTo>
                    <a:pt x="11094" y="293284"/>
                  </a:lnTo>
                  <a:lnTo>
                    <a:pt x="9380" y="301687"/>
                  </a:lnTo>
                  <a:lnTo>
                    <a:pt x="7246" y="309273"/>
                  </a:lnTo>
                  <a:lnTo>
                    <a:pt x="4831" y="316315"/>
                  </a:lnTo>
                  <a:lnTo>
                    <a:pt x="3221" y="323986"/>
                  </a:lnTo>
                  <a:lnTo>
                    <a:pt x="2147" y="332076"/>
                  </a:lnTo>
                  <a:lnTo>
                    <a:pt x="955" y="347019"/>
                  </a:lnTo>
                  <a:lnTo>
                    <a:pt x="424" y="356968"/>
                  </a:lnTo>
                  <a:lnTo>
                    <a:pt x="126" y="368147"/>
                  </a:lnTo>
                  <a:lnTo>
                    <a:pt x="0" y="383976"/>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sp>
          <p:nvSpPr>
            <p:cNvPr id="15" name="SMARTInkAnnotation22">
              <a:extLst>
                <a:ext uri="{FF2B5EF4-FFF2-40B4-BE49-F238E27FC236}">
                  <a16:creationId xmlns="" xmlns:a16="http://schemas.microsoft.com/office/drawing/2014/main" id="{6E440DD4-54BD-4DCC-A4CE-A1E0CEBE7836}"/>
                </a:ext>
              </a:extLst>
            </p:cNvPr>
            <p:cNvSpPr/>
            <p:nvPr/>
          </p:nvSpPr>
          <p:spPr>
            <a:xfrm>
              <a:off x="6357601" y="1482389"/>
              <a:ext cx="192099" cy="196907"/>
            </a:xfrm>
            <a:custGeom>
              <a:avLst/>
              <a:gdLst/>
              <a:ahLst/>
              <a:cxnLst/>
              <a:rect l="0" t="0" r="0" b="0"/>
              <a:pathLst>
                <a:path w="192296" h="196454">
                  <a:moveTo>
                    <a:pt x="0" y="0"/>
                  </a:moveTo>
                  <a:lnTo>
                    <a:pt x="14221" y="4740"/>
                  </a:lnTo>
                  <a:lnTo>
                    <a:pt x="20395" y="6136"/>
                  </a:lnTo>
                  <a:lnTo>
                    <a:pt x="26495" y="7067"/>
                  </a:lnTo>
                  <a:lnTo>
                    <a:pt x="32546" y="7688"/>
                  </a:lnTo>
                  <a:lnTo>
                    <a:pt x="38565" y="9094"/>
                  </a:lnTo>
                  <a:lnTo>
                    <a:pt x="44561" y="11023"/>
                  </a:lnTo>
                  <a:lnTo>
                    <a:pt x="50543" y="13302"/>
                  </a:lnTo>
                  <a:lnTo>
                    <a:pt x="56516" y="15813"/>
                  </a:lnTo>
                  <a:lnTo>
                    <a:pt x="62481" y="18480"/>
                  </a:lnTo>
                  <a:lnTo>
                    <a:pt x="68444" y="21249"/>
                  </a:lnTo>
                  <a:lnTo>
                    <a:pt x="75395" y="24088"/>
                  </a:lnTo>
                  <a:lnTo>
                    <a:pt x="83005" y="26972"/>
                  </a:lnTo>
                  <a:lnTo>
                    <a:pt x="91056" y="29888"/>
                  </a:lnTo>
                  <a:lnTo>
                    <a:pt x="98407" y="32823"/>
                  </a:lnTo>
                  <a:lnTo>
                    <a:pt x="105292" y="35773"/>
                  </a:lnTo>
                  <a:lnTo>
                    <a:pt x="118233" y="41696"/>
                  </a:lnTo>
                  <a:lnTo>
                    <a:pt x="130600" y="47635"/>
                  </a:lnTo>
                  <a:lnTo>
                    <a:pt x="135684" y="51601"/>
                  </a:lnTo>
                  <a:lnTo>
                    <a:pt x="140065" y="56228"/>
                  </a:lnTo>
                  <a:lnTo>
                    <a:pt x="143978" y="61298"/>
                  </a:lnTo>
                  <a:lnTo>
                    <a:pt x="148572" y="65670"/>
                  </a:lnTo>
                  <a:lnTo>
                    <a:pt x="153619" y="69577"/>
                  </a:lnTo>
                  <a:lnTo>
                    <a:pt x="158966" y="73173"/>
                  </a:lnTo>
                  <a:lnTo>
                    <a:pt x="163525" y="76563"/>
                  </a:lnTo>
                  <a:lnTo>
                    <a:pt x="167556" y="79816"/>
                  </a:lnTo>
                  <a:lnTo>
                    <a:pt x="171235" y="82976"/>
                  </a:lnTo>
                  <a:lnTo>
                    <a:pt x="174680" y="87067"/>
                  </a:lnTo>
                  <a:lnTo>
                    <a:pt x="177969" y="91779"/>
                  </a:lnTo>
                  <a:lnTo>
                    <a:pt x="181154" y="96905"/>
                  </a:lnTo>
                  <a:lnTo>
                    <a:pt x="183277" y="101314"/>
                  </a:lnTo>
                  <a:lnTo>
                    <a:pt x="184693" y="105246"/>
                  </a:lnTo>
                  <a:lnTo>
                    <a:pt x="185636" y="108859"/>
                  </a:lnTo>
                  <a:lnTo>
                    <a:pt x="187258" y="112260"/>
                  </a:lnTo>
                  <a:lnTo>
                    <a:pt x="189330" y="115520"/>
                  </a:lnTo>
                  <a:lnTo>
                    <a:pt x="191705" y="118685"/>
                  </a:lnTo>
                  <a:lnTo>
                    <a:pt x="192295" y="122779"/>
                  </a:lnTo>
                  <a:lnTo>
                    <a:pt x="191698" y="127493"/>
                  </a:lnTo>
                  <a:lnTo>
                    <a:pt x="190306" y="132621"/>
                  </a:lnTo>
                  <a:lnTo>
                    <a:pt x="189378" y="137031"/>
                  </a:lnTo>
                  <a:lnTo>
                    <a:pt x="188760" y="140963"/>
                  </a:lnTo>
                  <a:lnTo>
                    <a:pt x="188348" y="144577"/>
                  </a:lnTo>
                  <a:lnTo>
                    <a:pt x="188074" y="148970"/>
                  </a:lnTo>
                  <a:lnTo>
                    <a:pt x="187890" y="153884"/>
                  </a:lnTo>
                  <a:lnTo>
                    <a:pt x="187768" y="159144"/>
                  </a:lnTo>
                  <a:lnTo>
                    <a:pt x="186694" y="163643"/>
                  </a:lnTo>
                  <a:lnTo>
                    <a:pt x="184986" y="167634"/>
                  </a:lnTo>
                  <a:lnTo>
                    <a:pt x="182856" y="171287"/>
                  </a:lnTo>
                  <a:lnTo>
                    <a:pt x="181435" y="174715"/>
                  </a:lnTo>
                  <a:lnTo>
                    <a:pt x="180488" y="177992"/>
                  </a:lnTo>
                  <a:lnTo>
                    <a:pt x="179856" y="181169"/>
                  </a:lnTo>
                  <a:lnTo>
                    <a:pt x="178443" y="183287"/>
                  </a:lnTo>
                  <a:lnTo>
                    <a:pt x="176509" y="184699"/>
                  </a:lnTo>
                  <a:lnTo>
                    <a:pt x="174228" y="185640"/>
                  </a:lnTo>
                  <a:lnTo>
                    <a:pt x="172707" y="187260"/>
                  </a:lnTo>
                  <a:lnTo>
                    <a:pt x="171693" y="189332"/>
                  </a:lnTo>
                  <a:lnTo>
                    <a:pt x="169664" y="196453"/>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sp>
          <p:nvSpPr>
            <p:cNvPr id="16" name="SMARTInkAnnotation23">
              <a:extLst>
                <a:ext uri="{FF2B5EF4-FFF2-40B4-BE49-F238E27FC236}">
                  <a16:creationId xmlns="" xmlns:a16="http://schemas.microsoft.com/office/drawing/2014/main" id="{58607D3B-547E-421C-A122-49D168FF145B}"/>
                </a:ext>
              </a:extLst>
            </p:cNvPr>
            <p:cNvSpPr/>
            <p:nvPr/>
          </p:nvSpPr>
          <p:spPr>
            <a:xfrm>
              <a:off x="6598916" y="1445866"/>
              <a:ext cx="26989" cy="9528"/>
            </a:xfrm>
            <a:custGeom>
              <a:avLst/>
              <a:gdLst/>
              <a:ahLst/>
              <a:cxnLst/>
              <a:rect l="0" t="0" r="0" b="0"/>
              <a:pathLst>
                <a:path w="26790" h="8931">
                  <a:moveTo>
                    <a:pt x="0" y="0"/>
                  </a:moveTo>
                  <a:lnTo>
                    <a:pt x="12427" y="0"/>
                  </a:lnTo>
                  <a:lnTo>
                    <a:pt x="14237" y="992"/>
                  </a:lnTo>
                  <a:lnTo>
                    <a:pt x="15445" y="2646"/>
                  </a:lnTo>
                  <a:lnTo>
                    <a:pt x="16250" y="4740"/>
                  </a:lnTo>
                  <a:lnTo>
                    <a:pt x="17778" y="6137"/>
                  </a:lnTo>
                  <a:lnTo>
                    <a:pt x="19789" y="7068"/>
                  </a:lnTo>
                  <a:lnTo>
                    <a:pt x="26789" y="893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sp>
          <p:nvSpPr>
            <p:cNvPr id="17" name="SMARTInkAnnotation24">
              <a:extLst>
                <a:ext uri="{FF2B5EF4-FFF2-40B4-BE49-F238E27FC236}">
                  <a16:creationId xmlns="" xmlns:a16="http://schemas.microsoft.com/office/drawing/2014/main" id="{0BC4B8E3-B2D6-4543-BA43-B2417AC5C4AA}"/>
                </a:ext>
              </a:extLst>
            </p:cNvPr>
            <p:cNvSpPr/>
            <p:nvPr/>
          </p:nvSpPr>
          <p:spPr>
            <a:xfrm>
              <a:off x="6638606" y="1499857"/>
              <a:ext cx="85731" cy="185790"/>
            </a:xfrm>
            <a:custGeom>
              <a:avLst/>
              <a:gdLst/>
              <a:ahLst/>
              <a:cxnLst/>
              <a:rect l="0" t="0" r="0" b="0"/>
              <a:pathLst>
                <a:path w="84782" h="185715">
                  <a:moveTo>
                    <a:pt x="75961" y="0"/>
                  </a:moveTo>
                  <a:lnTo>
                    <a:pt x="80701" y="4741"/>
                  </a:lnTo>
                  <a:lnTo>
                    <a:pt x="82097" y="7129"/>
                  </a:lnTo>
                  <a:lnTo>
                    <a:pt x="83648" y="12429"/>
                  </a:lnTo>
                  <a:lnTo>
                    <a:pt x="84338" y="18092"/>
                  </a:lnTo>
                  <a:lnTo>
                    <a:pt x="84523" y="20991"/>
                  </a:lnTo>
                  <a:lnTo>
                    <a:pt x="84727" y="29504"/>
                  </a:lnTo>
                  <a:lnTo>
                    <a:pt x="84781" y="34552"/>
                  </a:lnTo>
                  <a:lnTo>
                    <a:pt x="83825" y="38910"/>
                  </a:lnTo>
                  <a:lnTo>
                    <a:pt x="82196" y="42807"/>
                  </a:lnTo>
                  <a:lnTo>
                    <a:pt x="80117" y="46397"/>
                  </a:lnTo>
                  <a:lnTo>
                    <a:pt x="77739" y="51767"/>
                  </a:lnTo>
                  <a:lnTo>
                    <a:pt x="75161" y="58324"/>
                  </a:lnTo>
                  <a:lnTo>
                    <a:pt x="72452" y="65672"/>
                  </a:lnTo>
                  <a:lnTo>
                    <a:pt x="68661" y="71562"/>
                  </a:lnTo>
                  <a:lnTo>
                    <a:pt x="64148" y="76482"/>
                  </a:lnTo>
                  <a:lnTo>
                    <a:pt x="59155" y="80754"/>
                  </a:lnTo>
                  <a:lnTo>
                    <a:pt x="53843" y="85586"/>
                  </a:lnTo>
                  <a:lnTo>
                    <a:pt x="42649" y="96246"/>
                  </a:lnTo>
                  <a:lnTo>
                    <a:pt x="37878" y="101867"/>
                  </a:lnTo>
                  <a:lnTo>
                    <a:pt x="33705" y="107599"/>
                  </a:lnTo>
                  <a:lnTo>
                    <a:pt x="29931" y="113404"/>
                  </a:lnTo>
                  <a:lnTo>
                    <a:pt x="25430" y="119259"/>
                  </a:lnTo>
                  <a:lnTo>
                    <a:pt x="20445" y="125147"/>
                  </a:lnTo>
                  <a:lnTo>
                    <a:pt x="15139" y="131056"/>
                  </a:lnTo>
                  <a:lnTo>
                    <a:pt x="11600" y="136980"/>
                  </a:lnTo>
                  <a:lnTo>
                    <a:pt x="9241" y="142914"/>
                  </a:lnTo>
                  <a:lnTo>
                    <a:pt x="7669" y="148854"/>
                  </a:lnTo>
                  <a:lnTo>
                    <a:pt x="5628" y="153806"/>
                  </a:lnTo>
                  <a:lnTo>
                    <a:pt x="3276" y="158100"/>
                  </a:lnTo>
                  <a:lnTo>
                    <a:pt x="715" y="161955"/>
                  </a:lnTo>
                  <a:lnTo>
                    <a:pt x="0" y="165517"/>
                  </a:lnTo>
                  <a:lnTo>
                    <a:pt x="515" y="168883"/>
                  </a:lnTo>
                  <a:lnTo>
                    <a:pt x="1852" y="172120"/>
                  </a:lnTo>
                  <a:lnTo>
                    <a:pt x="3734" y="175270"/>
                  </a:lnTo>
                  <a:lnTo>
                    <a:pt x="5982" y="178363"/>
                  </a:lnTo>
                  <a:lnTo>
                    <a:pt x="8472" y="181416"/>
                  </a:lnTo>
                  <a:lnTo>
                    <a:pt x="11125" y="183452"/>
                  </a:lnTo>
                  <a:lnTo>
                    <a:pt x="13885" y="184809"/>
                  </a:lnTo>
                  <a:lnTo>
                    <a:pt x="16718" y="185714"/>
                  </a:lnTo>
                  <a:lnTo>
                    <a:pt x="21582" y="185325"/>
                  </a:lnTo>
                  <a:lnTo>
                    <a:pt x="27802" y="184073"/>
                  </a:lnTo>
                  <a:lnTo>
                    <a:pt x="49171" y="178594"/>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sp>
          <p:nvSpPr>
            <p:cNvPr id="18" name="SMARTInkAnnotation25">
              <a:extLst>
                <a:ext uri="{FF2B5EF4-FFF2-40B4-BE49-F238E27FC236}">
                  <a16:creationId xmlns="" xmlns:a16="http://schemas.microsoft.com/office/drawing/2014/main" id="{7253ECBC-D7C6-4978-920C-E255FAE9846E}"/>
                </a:ext>
              </a:extLst>
            </p:cNvPr>
            <p:cNvSpPr/>
            <p:nvPr/>
          </p:nvSpPr>
          <p:spPr>
            <a:xfrm>
              <a:off x="6795779" y="1518912"/>
              <a:ext cx="177811" cy="150855"/>
            </a:xfrm>
            <a:custGeom>
              <a:avLst/>
              <a:gdLst/>
              <a:ahLst/>
              <a:cxnLst/>
              <a:rect l="0" t="0" r="0" b="0"/>
              <a:pathLst>
                <a:path w="177550" h="151697">
                  <a:moveTo>
                    <a:pt x="107156" y="8821"/>
                  </a:moveTo>
                  <a:lnTo>
                    <a:pt x="97674" y="4080"/>
                  </a:lnTo>
                  <a:lnTo>
                    <a:pt x="93890" y="2684"/>
                  </a:lnTo>
                  <a:lnTo>
                    <a:pt x="90374" y="1753"/>
                  </a:lnTo>
                  <a:lnTo>
                    <a:pt x="82343" y="259"/>
                  </a:lnTo>
                  <a:lnTo>
                    <a:pt x="78599" y="55"/>
                  </a:lnTo>
                  <a:lnTo>
                    <a:pt x="76211" y="0"/>
                  </a:lnTo>
                  <a:lnTo>
                    <a:pt x="74620" y="956"/>
                  </a:lnTo>
                  <a:lnTo>
                    <a:pt x="73559" y="2585"/>
                  </a:lnTo>
                  <a:lnTo>
                    <a:pt x="72380" y="7042"/>
                  </a:lnTo>
                  <a:lnTo>
                    <a:pt x="72067" y="9619"/>
                  </a:lnTo>
                  <a:lnTo>
                    <a:pt x="71856" y="12330"/>
                  </a:lnTo>
                  <a:lnTo>
                    <a:pt x="72708" y="16121"/>
                  </a:lnTo>
                  <a:lnTo>
                    <a:pt x="74269" y="20633"/>
                  </a:lnTo>
                  <a:lnTo>
                    <a:pt x="76302" y="25625"/>
                  </a:lnTo>
                  <a:lnTo>
                    <a:pt x="78649" y="29946"/>
                  </a:lnTo>
                  <a:lnTo>
                    <a:pt x="81206" y="33818"/>
                  </a:lnTo>
                  <a:lnTo>
                    <a:pt x="83903" y="37392"/>
                  </a:lnTo>
                  <a:lnTo>
                    <a:pt x="87684" y="41759"/>
                  </a:lnTo>
                  <a:lnTo>
                    <a:pt x="92191" y="46655"/>
                  </a:lnTo>
                  <a:lnTo>
                    <a:pt x="102489" y="57386"/>
                  </a:lnTo>
                  <a:lnTo>
                    <a:pt x="113680" y="68770"/>
                  </a:lnTo>
                  <a:lnTo>
                    <a:pt x="119443" y="73592"/>
                  </a:lnTo>
                  <a:lnTo>
                    <a:pt x="125269" y="77798"/>
                  </a:lnTo>
                  <a:lnTo>
                    <a:pt x="131137" y="81595"/>
                  </a:lnTo>
                  <a:lnTo>
                    <a:pt x="137034" y="86110"/>
                  </a:lnTo>
                  <a:lnTo>
                    <a:pt x="142950" y="91105"/>
                  </a:lnTo>
                  <a:lnTo>
                    <a:pt x="148878" y="96419"/>
                  </a:lnTo>
                  <a:lnTo>
                    <a:pt x="154814" y="100954"/>
                  </a:lnTo>
                  <a:lnTo>
                    <a:pt x="160756" y="104970"/>
                  </a:lnTo>
                  <a:lnTo>
                    <a:pt x="166702" y="108639"/>
                  </a:lnTo>
                  <a:lnTo>
                    <a:pt x="170665" y="113070"/>
                  </a:lnTo>
                  <a:lnTo>
                    <a:pt x="173308" y="118007"/>
                  </a:lnTo>
                  <a:lnTo>
                    <a:pt x="177549" y="130710"/>
                  </a:lnTo>
                  <a:lnTo>
                    <a:pt x="176905" y="132744"/>
                  </a:lnTo>
                  <a:lnTo>
                    <a:pt x="175484" y="135093"/>
                  </a:lnTo>
                  <a:lnTo>
                    <a:pt x="173543" y="137651"/>
                  </a:lnTo>
                  <a:lnTo>
                    <a:pt x="171257" y="140348"/>
                  </a:lnTo>
                  <a:lnTo>
                    <a:pt x="168741" y="143139"/>
                  </a:lnTo>
                  <a:lnTo>
                    <a:pt x="166072" y="145991"/>
                  </a:lnTo>
                  <a:lnTo>
                    <a:pt x="161316" y="147893"/>
                  </a:lnTo>
                  <a:lnTo>
                    <a:pt x="155169" y="149161"/>
                  </a:lnTo>
                  <a:lnTo>
                    <a:pt x="148094" y="150006"/>
                  </a:lnTo>
                  <a:lnTo>
                    <a:pt x="140400" y="150569"/>
                  </a:lnTo>
                  <a:lnTo>
                    <a:pt x="132295" y="150945"/>
                  </a:lnTo>
                  <a:lnTo>
                    <a:pt x="115353" y="151362"/>
                  </a:lnTo>
                  <a:lnTo>
                    <a:pt x="0" y="151696"/>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sp>
          <p:nvSpPr>
            <p:cNvPr id="19" name="SMARTInkAnnotation26">
              <a:extLst>
                <a:ext uri="{FF2B5EF4-FFF2-40B4-BE49-F238E27FC236}">
                  <a16:creationId xmlns="" xmlns:a16="http://schemas.microsoft.com/office/drawing/2014/main" id="{E7A397E9-4DDC-42E0-BD8C-2A7F158E3293}"/>
                </a:ext>
              </a:extLst>
            </p:cNvPr>
            <p:cNvSpPr/>
            <p:nvPr/>
          </p:nvSpPr>
          <p:spPr>
            <a:xfrm>
              <a:off x="7152989" y="1509384"/>
              <a:ext cx="222264" cy="347762"/>
            </a:xfrm>
            <a:custGeom>
              <a:avLst/>
              <a:gdLst/>
              <a:ahLst/>
              <a:cxnLst/>
              <a:rect l="0" t="0" r="0" b="0"/>
              <a:pathLst>
                <a:path w="223243" h="347731">
                  <a:moveTo>
                    <a:pt x="223242" y="44120"/>
                  </a:moveTo>
                  <a:lnTo>
                    <a:pt x="218502" y="34639"/>
                  </a:lnTo>
                  <a:lnTo>
                    <a:pt x="216175" y="27339"/>
                  </a:lnTo>
                  <a:lnTo>
                    <a:pt x="215554" y="24003"/>
                  </a:lnTo>
                  <a:lnTo>
                    <a:pt x="212217" y="17651"/>
                  </a:lnTo>
                  <a:lnTo>
                    <a:pt x="207429" y="11520"/>
                  </a:lnTo>
                  <a:lnTo>
                    <a:pt x="201993" y="5488"/>
                  </a:lnTo>
                  <a:lnTo>
                    <a:pt x="198162" y="3483"/>
                  </a:lnTo>
                  <a:lnTo>
                    <a:pt x="193623" y="2146"/>
                  </a:lnTo>
                  <a:lnTo>
                    <a:pt x="188613" y="1254"/>
                  </a:lnTo>
                  <a:lnTo>
                    <a:pt x="183290" y="660"/>
                  </a:lnTo>
                  <a:lnTo>
                    <a:pt x="177754" y="264"/>
                  </a:lnTo>
                  <a:lnTo>
                    <a:pt x="172082" y="0"/>
                  </a:lnTo>
                  <a:lnTo>
                    <a:pt x="165323" y="1808"/>
                  </a:lnTo>
                  <a:lnTo>
                    <a:pt x="157840" y="4998"/>
                  </a:lnTo>
                  <a:lnTo>
                    <a:pt x="149876" y="9109"/>
                  </a:lnTo>
                  <a:lnTo>
                    <a:pt x="140596" y="12842"/>
                  </a:lnTo>
                  <a:lnTo>
                    <a:pt x="130442" y="16323"/>
                  </a:lnTo>
                  <a:lnTo>
                    <a:pt x="119704" y="19635"/>
                  </a:lnTo>
                  <a:lnTo>
                    <a:pt x="109568" y="23828"/>
                  </a:lnTo>
                  <a:lnTo>
                    <a:pt x="99834" y="28608"/>
                  </a:lnTo>
                  <a:lnTo>
                    <a:pt x="90369" y="33779"/>
                  </a:lnTo>
                  <a:lnTo>
                    <a:pt x="81082" y="39210"/>
                  </a:lnTo>
                  <a:lnTo>
                    <a:pt x="62825" y="50537"/>
                  </a:lnTo>
                  <a:lnTo>
                    <a:pt x="54782" y="56335"/>
                  </a:lnTo>
                  <a:lnTo>
                    <a:pt x="47436" y="62185"/>
                  </a:lnTo>
                  <a:lnTo>
                    <a:pt x="40554" y="68070"/>
                  </a:lnTo>
                  <a:lnTo>
                    <a:pt x="30261" y="77254"/>
                  </a:lnTo>
                  <a:lnTo>
                    <a:pt x="22379" y="84643"/>
                  </a:lnTo>
                  <a:lnTo>
                    <a:pt x="15568" y="91234"/>
                  </a:lnTo>
                  <a:lnTo>
                    <a:pt x="14348" y="94381"/>
                  </a:lnTo>
                  <a:lnTo>
                    <a:pt x="14526" y="97471"/>
                  </a:lnTo>
                  <a:lnTo>
                    <a:pt x="15637" y="100523"/>
                  </a:lnTo>
                  <a:lnTo>
                    <a:pt x="19518" y="106561"/>
                  </a:lnTo>
                  <a:lnTo>
                    <a:pt x="21941" y="109560"/>
                  </a:lnTo>
                  <a:lnTo>
                    <a:pt x="25541" y="110567"/>
                  </a:lnTo>
                  <a:lnTo>
                    <a:pt x="29926" y="110246"/>
                  </a:lnTo>
                  <a:lnTo>
                    <a:pt x="34834" y="109040"/>
                  </a:lnTo>
                  <a:lnTo>
                    <a:pt x="40090" y="108236"/>
                  </a:lnTo>
                  <a:lnTo>
                    <a:pt x="45578" y="107700"/>
                  </a:lnTo>
                  <a:lnTo>
                    <a:pt x="51222" y="107343"/>
                  </a:lnTo>
                  <a:lnTo>
                    <a:pt x="56967" y="106112"/>
                  </a:lnTo>
                  <a:lnTo>
                    <a:pt x="62784" y="104300"/>
                  </a:lnTo>
                  <a:lnTo>
                    <a:pt x="68645" y="102099"/>
                  </a:lnTo>
                  <a:lnTo>
                    <a:pt x="91116" y="94262"/>
                  </a:lnTo>
                  <a:lnTo>
                    <a:pt x="99439" y="92431"/>
                  </a:lnTo>
                  <a:lnTo>
                    <a:pt x="107964" y="91210"/>
                  </a:lnTo>
                  <a:lnTo>
                    <a:pt x="116625" y="90396"/>
                  </a:lnTo>
                  <a:lnTo>
                    <a:pt x="124383" y="88861"/>
                  </a:lnTo>
                  <a:lnTo>
                    <a:pt x="131539" y="86846"/>
                  </a:lnTo>
                  <a:lnTo>
                    <a:pt x="138293" y="84510"/>
                  </a:lnTo>
                  <a:lnTo>
                    <a:pt x="144782" y="82953"/>
                  </a:lnTo>
                  <a:lnTo>
                    <a:pt x="151092" y="81915"/>
                  </a:lnTo>
                  <a:lnTo>
                    <a:pt x="157282" y="81223"/>
                  </a:lnTo>
                  <a:lnTo>
                    <a:pt x="163394" y="79769"/>
                  </a:lnTo>
                  <a:lnTo>
                    <a:pt x="169453" y="77808"/>
                  </a:lnTo>
                  <a:lnTo>
                    <a:pt x="175476" y="75508"/>
                  </a:lnTo>
                  <a:lnTo>
                    <a:pt x="180485" y="74968"/>
                  </a:lnTo>
                  <a:lnTo>
                    <a:pt x="184814" y="75599"/>
                  </a:lnTo>
                  <a:lnTo>
                    <a:pt x="194154" y="79001"/>
                  </a:lnTo>
                  <a:lnTo>
                    <a:pt x="194920" y="80273"/>
                  </a:lnTo>
                  <a:lnTo>
                    <a:pt x="195772" y="84331"/>
                  </a:lnTo>
                  <a:lnTo>
                    <a:pt x="196251" y="92194"/>
                  </a:lnTo>
                  <a:lnTo>
                    <a:pt x="196394" y="105548"/>
                  </a:lnTo>
                  <a:lnTo>
                    <a:pt x="195421" y="111861"/>
                  </a:lnTo>
                  <a:lnTo>
                    <a:pt x="193781" y="119046"/>
                  </a:lnTo>
                  <a:lnTo>
                    <a:pt x="191695" y="126813"/>
                  </a:lnTo>
                  <a:lnTo>
                    <a:pt x="189312" y="133975"/>
                  </a:lnTo>
                  <a:lnTo>
                    <a:pt x="186732" y="140735"/>
                  </a:lnTo>
                  <a:lnTo>
                    <a:pt x="184019" y="147225"/>
                  </a:lnTo>
                  <a:lnTo>
                    <a:pt x="180226" y="154529"/>
                  </a:lnTo>
                  <a:lnTo>
                    <a:pt x="175713" y="162374"/>
                  </a:lnTo>
                  <a:lnTo>
                    <a:pt x="170721" y="170581"/>
                  </a:lnTo>
                  <a:lnTo>
                    <a:pt x="159882" y="187638"/>
                  </a:lnTo>
                  <a:lnTo>
                    <a:pt x="154212" y="196353"/>
                  </a:lnTo>
                  <a:lnTo>
                    <a:pt x="149441" y="205140"/>
                  </a:lnTo>
                  <a:lnTo>
                    <a:pt x="145268" y="213974"/>
                  </a:lnTo>
                  <a:lnTo>
                    <a:pt x="141494" y="222841"/>
                  </a:lnTo>
                  <a:lnTo>
                    <a:pt x="136993" y="230736"/>
                  </a:lnTo>
                  <a:lnTo>
                    <a:pt x="132008" y="237984"/>
                  </a:lnTo>
                  <a:lnTo>
                    <a:pt x="126700" y="244800"/>
                  </a:lnTo>
                  <a:lnTo>
                    <a:pt x="120186" y="252321"/>
                  </a:lnTo>
                  <a:lnTo>
                    <a:pt x="112866" y="260311"/>
                  </a:lnTo>
                  <a:lnTo>
                    <a:pt x="90988" y="283133"/>
                  </a:lnTo>
                  <a:lnTo>
                    <a:pt x="34535" y="339976"/>
                  </a:lnTo>
                  <a:lnTo>
                    <a:pt x="29968" y="342560"/>
                  </a:lnTo>
                  <a:lnTo>
                    <a:pt x="24941" y="344284"/>
                  </a:lnTo>
                  <a:lnTo>
                    <a:pt x="12092" y="347049"/>
                  </a:lnTo>
                  <a:lnTo>
                    <a:pt x="7690" y="347427"/>
                  </a:lnTo>
                  <a:lnTo>
                    <a:pt x="0" y="34773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sp>
          <p:nvSpPr>
            <p:cNvPr id="20" name="SMARTInkAnnotation27">
              <a:extLst>
                <a:ext uri="{FF2B5EF4-FFF2-40B4-BE49-F238E27FC236}">
                  <a16:creationId xmlns="" xmlns:a16="http://schemas.microsoft.com/office/drawing/2014/main" id="{DFFE227A-A910-4225-B72A-B06368DC3241}"/>
                </a:ext>
              </a:extLst>
            </p:cNvPr>
            <p:cNvSpPr/>
            <p:nvPr/>
          </p:nvSpPr>
          <p:spPr>
            <a:xfrm>
              <a:off x="7438757" y="1553847"/>
              <a:ext cx="115895" cy="158796"/>
            </a:xfrm>
            <a:custGeom>
              <a:avLst/>
              <a:gdLst/>
              <a:ahLst/>
              <a:cxnLst/>
              <a:rect l="0" t="0" r="0" b="0"/>
              <a:pathLst>
                <a:path w="115962" h="158958">
                  <a:moveTo>
                    <a:pt x="71313" y="26789"/>
                  </a:moveTo>
                  <a:lnTo>
                    <a:pt x="71313" y="46906"/>
                  </a:lnTo>
                  <a:lnTo>
                    <a:pt x="70321" y="51115"/>
                  </a:lnTo>
                  <a:lnTo>
                    <a:pt x="68667" y="55905"/>
                  </a:lnTo>
                  <a:lnTo>
                    <a:pt x="66573" y="61082"/>
                  </a:lnTo>
                  <a:lnTo>
                    <a:pt x="64183" y="66518"/>
                  </a:lnTo>
                  <a:lnTo>
                    <a:pt x="58884" y="77850"/>
                  </a:lnTo>
                  <a:lnTo>
                    <a:pt x="41501" y="113150"/>
                  </a:lnTo>
                  <a:lnTo>
                    <a:pt x="37547" y="118097"/>
                  </a:lnTo>
                  <a:lnTo>
                    <a:pt x="32927" y="122388"/>
                  </a:lnTo>
                  <a:lnTo>
                    <a:pt x="27863" y="126240"/>
                  </a:lnTo>
                  <a:lnTo>
                    <a:pt x="23495" y="129801"/>
                  </a:lnTo>
                  <a:lnTo>
                    <a:pt x="19589" y="133167"/>
                  </a:lnTo>
                  <a:lnTo>
                    <a:pt x="15994" y="136403"/>
                  </a:lnTo>
                  <a:lnTo>
                    <a:pt x="13598" y="139552"/>
                  </a:lnTo>
                  <a:lnTo>
                    <a:pt x="12000" y="142644"/>
                  </a:lnTo>
                  <a:lnTo>
                    <a:pt x="10935" y="145698"/>
                  </a:lnTo>
                  <a:lnTo>
                    <a:pt x="9232" y="148726"/>
                  </a:lnTo>
                  <a:lnTo>
                    <a:pt x="7105" y="151737"/>
                  </a:lnTo>
                  <a:lnTo>
                    <a:pt x="1303" y="158957"/>
                  </a:lnTo>
                  <a:lnTo>
                    <a:pt x="826" y="158557"/>
                  </a:lnTo>
                  <a:lnTo>
                    <a:pt x="298" y="155468"/>
                  </a:lnTo>
                  <a:lnTo>
                    <a:pt x="63" y="150787"/>
                  </a:lnTo>
                  <a:lnTo>
                    <a:pt x="0" y="148150"/>
                  </a:lnTo>
                  <a:lnTo>
                    <a:pt x="951" y="145399"/>
                  </a:lnTo>
                  <a:lnTo>
                    <a:pt x="2576" y="142574"/>
                  </a:lnTo>
                  <a:lnTo>
                    <a:pt x="4652" y="139697"/>
                  </a:lnTo>
                  <a:lnTo>
                    <a:pt x="7028" y="135796"/>
                  </a:lnTo>
                  <a:lnTo>
                    <a:pt x="9604" y="131210"/>
                  </a:lnTo>
                  <a:lnTo>
                    <a:pt x="12314" y="126169"/>
                  </a:lnTo>
                  <a:lnTo>
                    <a:pt x="16105" y="120824"/>
                  </a:lnTo>
                  <a:lnTo>
                    <a:pt x="20617" y="115276"/>
                  </a:lnTo>
                  <a:lnTo>
                    <a:pt x="25609" y="109593"/>
                  </a:lnTo>
                  <a:lnTo>
                    <a:pt x="29930" y="103820"/>
                  </a:lnTo>
                  <a:lnTo>
                    <a:pt x="33802" y="97986"/>
                  </a:lnTo>
                  <a:lnTo>
                    <a:pt x="37376" y="92113"/>
                  </a:lnTo>
                  <a:lnTo>
                    <a:pt x="46638" y="77650"/>
                  </a:lnTo>
                  <a:lnTo>
                    <a:pt x="51887" y="69626"/>
                  </a:lnTo>
                  <a:lnTo>
                    <a:pt x="56377" y="63285"/>
                  </a:lnTo>
                  <a:lnTo>
                    <a:pt x="60363" y="58065"/>
                  </a:lnTo>
                  <a:lnTo>
                    <a:pt x="64013" y="53593"/>
                  </a:lnTo>
                  <a:lnTo>
                    <a:pt x="68431" y="48627"/>
                  </a:lnTo>
                  <a:lnTo>
                    <a:pt x="78630" y="37818"/>
                  </a:lnTo>
                  <a:lnTo>
                    <a:pt x="84129" y="33149"/>
                  </a:lnTo>
                  <a:lnTo>
                    <a:pt x="89778" y="29045"/>
                  </a:lnTo>
                  <a:lnTo>
                    <a:pt x="95529" y="25317"/>
                  </a:lnTo>
                  <a:lnTo>
                    <a:pt x="100356" y="21839"/>
                  </a:lnTo>
                  <a:lnTo>
                    <a:pt x="104566" y="18528"/>
                  </a:lnTo>
                  <a:lnTo>
                    <a:pt x="108364" y="15328"/>
                  </a:lnTo>
                  <a:lnTo>
                    <a:pt x="110896" y="12203"/>
                  </a:lnTo>
                  <a:lnTo>
                    <a:pt x="112585" y="9128"/>
                  </a:lnTo>
                  <a:lnTo>
                    <a:pt x="115961" y="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sp>
          <p:nvSpPr>
            <p:cNvPr id="21" name="SMARTInkAnnotation28">
              <a:extLst>
                <a:ext uri="{FF2B5EF4-FFF2-40B4-BE49-F238E27FC236}">
                  <a16:creationId xmlns="" xmlns:a16="http://schemas.microsoft.com/office/drawing/2014/main" id="{9D60D48C-3454-4C95-ABAB-E69FC9091F57}"/>
                </a:ext>
              </a:extLst>
            </p:cNvPr>
            <p:cNvSpPr/>
            <p:nvPr/>
          </p:nvSpPr>
          <p:spPr>
            <a:xfrm>
              <a:off x="7643558" y="1580842"/>
              <a:ext cx="88906" cy="106394"/>
            </a:xfrm>
            <a:custGeom>
              <a:avLst/>
              <a:gdLst/>
              <a:ahLst/>
              <a:cxnLst/>
              <a:rect l="0" t="0" r="0" b="0"/>
              <a:pathLst>
                <a:path w="88810" h="106600">
                  <a:moveTo>
                    <a:pt x="35231" y="0"/>
                  </a:moveTo>
                  <a:lnTo>
                    <a:pt x="35231" y="13302"/>
                  </a:lnTo>
                  <a:lnTo>
                    <a:pt x="34239" y="15814"/>
                  </a:lnTo>
                  <a:lnTo>
                    <a:pt x="32585" y="18480"/>
                  </a:lnTo>
                  <a:lnTo>
                    <a:pt x="30491" y="21250"/>
                  </a:lnTo>
                  <a:lnTo>
                    <a:pt x="28101" y="24088"/>
                  </a:lnTo>
                  <a:lnTo>
                    <a:pt x="25517" y="26973"/>
                  </a:lnTo>
                  <a:lnTo>
                    <a:pt x="22802" y="29888"/>
                  </a:lnTo>
                  <a:lnTo>
                    <a:pt x="20992" y="32824"/>
                  </a:lnTo>
                  <a:lnTo>
                    <a:pt x="19784" y="35773"/>
                  </a:lnTo>
                  <a:lnTo>
                    <a:pt x="18980" y="38732"/>
                  </a:lnTo>
                  <a:lnTo>
                    <a:pt x="17452" y="42688"/>
                  </a:lnTo>
                  <a:lnTo>
                    <a:pt x="15440" y="47311"/>
                  </a:lnTo>
                  <a:lnTo>
                    <a:pt x="13107" y="52376"/>
                  </a:lnTo>
                  <a:lnTo>
                    <a:pt x="10560" y="56746"/>
                  </a:lnTo>
                  <a:lnTo>
                    <a:pt x="7869" y="60651"/>
                  </a:lnTo>
                  <a:lnTo>
                    <a:pt x="5083" y="64246"/>
                  </a:lnTo>
                  <a:lnTo>
                    <a:pt x="3226" y="68628"/>
                  </a:lnTo>
                  <a:lnTo>
                    <a:pt x="1988" y="73533"/>
                  </a:lnTo>
                  <a:lnTo>
                    <a:pt x="1163" y="78788"/>
                  </a:lnTo>
                  <a:lnTo>
                    <a:pt x="613" y="83283"/>
                  </a:lnTo>
                  <a:lnTo>
                    <a:pt x="245" y="87272"/>
                  </a:lnTo>
                  <a:lnTo>
                    <a:pt x="0" y="90924"/>
                  </a:lnTo>
                  <a:lnTo>
                    <a:pt x="830" y="94350"/>
                  </a:lnTo>
                  <a:lnTo>
                    <a:pt x="2375" y="97627"/>
                  </a:lnTo>
                  <a:lnTo>
                    <a:pt x="4397" y="100803"/>
                  </a:lnTo>
                  <a:lnTo>
                    <a:pt x="6737" y="102921"/>
                  </a:lnTo>
                  <a:lnTo>
                    <a:pt x="9289" y="104333"/>
                  </a:lnTo>
                  <a:lnTo>
                    <a:pt x="11983" y="105274"/>
                  </a:lnTo>
                  <a:lnTo>
                    <a:pt x="14771" y="105901"/>
                  </a:lnTo>
                  <a:lnTo>
                    <a:pt x="17623" y="106320"/>
                  </a:lnTo>
                  <a:lnTo>
                    <a:pt x="20516" y="106599"/>
                  </a:lnTo>
                  <a:lnTo>
                    <a:pt x="23436" y="105792"/>
                  </a:lnTo>
                  <a:lnTo>
                    <a:pt x="26376" y="104263"/>
                  </a:lnTo>
                  <a:lnTo>
                    <a:pt x="29327" y="102251"/>
                  </a:lnTo>
                  <a:lnTo>
                    <a:pt x="33279" y="99917"/>
                  </a:lnTo>
                  <a:lnTo>
                    <a:pt x="37899" y="97369"/>
                  </a:lnTo>
                  <a:lnTo>
                    <a:pt x="42962" y="94679"/>
                  </a:lnTo>
                  <a:lnTo>
                    <a:pt x="47330" y="91893"/>
                  </a:lnTo>
                  <a:lnTo>
                    <a:pt x="51234" y="89043"/>
                  </a:lnTo>
                  <a:lnTo>
                    <a:pt x="54830" y="86151"/>
                  </a:lnTo>
                  <a:lnTo>
                    <a:pt x="58218" y="83231"/>
                  </a:lnTo>
                  <a:lnTo>
                    <a:pt x="61469" y="80292"/>
                  </a:lnTo>
                  <a:lnTo>
                    <a:pt x="64629" y="77341"/>
                  </a:lnTo>
                  <a:lnTo>
                    <a:pt x="67729" y="73389"/>
                  </a:lnTo>
                  <a:lnTo>
                    <a:pt x="70787" y="68770"/>
                  </a:lnTo>
                  <a:lnTo>
                    <a:pt x="73817" y="63706"/>
                  </a:lnTo>
                  <a:lnTo>
                    <a:pt x="76831" y="59338"/>
                  </a:lnTo>
                  <a:lnTo>
                    <a:pt x="79831" y="55433"/>
                  </a:lnTo>
                  <a:lnTo>
                    <a:pt x="88809" y="44649"/>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sp>
          <p:nvSpPr>
            <p:cNvPr id="22" name="SMARTInkAnnotation29">
              <a:extLst>
                <a:ext uri="{FF2B5EF4-FFF2-40B4-BE49-F238E27FC236}">
                  <a16:creationId xmlns="" xmlns:a16="http://schemas.microsoft.com/office/drawing/2014/main" id="{C1AAD5F2-27DA-4F42-BF50-75D8EB232836}"/>
                </a:ext>
              </a:extLst>
            </p:cNvPr>
            <p:cNvSpPr/>
            <p:nvPr/>
          </p:nvSpPr>
          <p:spPr>
            <a:xfrm>
              <a:off x="7795968" y="1607838"/>
              <a:ext cx="241315" cy="122272"/>
            </a:xfrm>
            <a:custGeom>
              <a:avLst/>
              <a:gdLst/>
              <a:ahLst/>
              <a:cxnLst/>
              <a:rect l="0" t="0" r="0" b="0"/>
              <a:pathLst>
                <a:path w="241102" h="123132">
                  <a:moveTo>
                    <a:pt x="0" y="0"/>
                  </a:moveTo>
                  <a:lnTo>
                    <a:pt x="4740" y="4741"/>
                  </a:lnTo>
                  <a:lnTo>
                    <a:pt x="6137" y="7129"/>
                  </a:lnTo>
                  <a:lnTo>
                    <a:pt x="7067" y="9714"/>
                  </a:lnTo>
                  <a:lnTo>
                    <a:pt x="7688" y="12429"/>
                  </a:lnTo>
                  <a:lnTo>
                    <a:pt x="8102" y="15231"/>
                  </a:lnTo>
                  <a:lnTo>
                    <a:pt x="8377" y="18092"/>
                  </a:lnTo>
                  <a:lnTo>
                    <a:pt x="8561" y="20991"/>
                  </a:lnTo>
                  <a:lnTo>
                    <a:pt x="9676" y="23916"/>
                  </a:lnTo>
                  <a:lnTo>
                    <a:pt x="11411" y="26858"/>
                  </a:lnTo>
                  <a:lnTo>
                    <a:pt x="13560" y="29812"/>
                  </a:lnTo>
                  <a:lnTo>
                    <a:pt x="14993" y="32773"/>
                  </a:lnTo>
                  <a:lnTo>
                    <a:pt x="15949" y="35739"/>
                  </a:lnTo>
                  <a:lnTo>
                    <a:pt x="16585" y="38709"/>
                  </a:lnTo>
                  <a:lnTo>
                    <a:pt x="17010" y="42673"/>
                  </a:lnTo>
                  <a:lnTo>
                    <a:pt x="17293" y="47300"/>
                  </a:lnTo>
                  <a:lnTo>
                    <a:pt x="17608" y="57733"/>
                  </a:lnTo>
                  <a:lnTo>
                    <a:pt x="17825" y="81735"/>
                  </a:lnTo>
                  <a:lnTo>
                    <a:pt x="16844" y="86240"/>
                  </a:lnTo>
                  <a:lnTo>
                    <a:pt x="15198" y="91228"/>
                  </a:lnTo>
                  <a:lnTo>
                    <a:pt x="13108" y="96537"/>
                  </a:lnTo>
                  <a:lnTo>
                    <a:pt x="12708" y="101069"/>
                  </a:lnTo>
                  <a:lnTo>
                    <a:pt x="13432" y="105083"/>
                  </a:lnTo>
                  <a:lnTo>
                    <a:pt x="14907" y="108750"/>
                  </a:lnTo>
                  <a:lnTo>
                    <a:pt x="15891" y="112188"/>
                  </a:lnTo>
                  <a:lnTo>
                    <a:pt x="16548" y="115472"/>
                  </a:lnTo>
                  <a:lnTo>
                    <a:pt x="16984" y="118653"/>
                  </a:lnTo>
                  <a:lnTo>
                    <a:pt x="18268" y="120774"/>
                  </a:lnTo>
                  <a:lnTo>
                    <a:pt x="20116" y="122188"/>
                  </a:lnTo>
                  <a:lnTo>
                    <a:pt x="22340" y="123131"/>
                  </a:lnTo>
                  <a:lnTo>
                    <a:pt x="25807" y="122767"/>
                  </a:lnTo>
                  <a:lnTo>
                    <a:pt x="30103" y="121532"/>
                  </a:lnTo>
                  <a:lnTo>
                    <a:pt x="34951" y="119717"/>
                  </a:lnTo>
                  <a:lnTo>
                    <a:pt x="39176" y="118507"/>
                  </a:lnTo>
                  <a:lnTo>
                    <a:pt x="46515" y="117162"/>
                  </a:lnTo>
                  <a:lnTo>
                    <a:pt x="50853" y="115811"/>
                  </a:lnTo>
                  <a:lnTo>
                    <a:pt x="55730" y="113918"/>
                  </a:lnTo>
                  <a:lnTo>
                    <a:pt x="60966" y="111664"/>
                  </a:lnTo>
                  <a:lnTo>
                    <a:pt x="66441" y="108177"/>
                  </a:lnTo>
                  <a:lnTo>
                    <a:pt x="72075" y="103868"/>
                  </a:lnTo>
                  <a:lnTo>
                    <a:pt x="77816" y="99011"/>
                  </a:lnTo>
                  <a:lnTo>
                    <a:pt x="83626" y="94781"/>
                  </a:lnTo>
                  <a:lnTo>
                    <a:pt x="89486" y="90969"/>
                  </a:lnTo>
                  <a:lnTo>
                    <a:pt x="95376" y="87435"/>
                  </a:lnTo>
                  <a:lnTo>
                    <a:pt x="100295" y="85079"/>
                  </a:lnTo>
                  <a:lnTo>
                    <a:pt x="104565" y="83508"/>
                  </a:lnTo>
                  <a:lnTo>
                    <a:pt x="108405" y="82461"/>
                  </a:lnTo>
                  <a:lnTo>
                    <a:pt x="115317" y="78652"/>
                  </a:lnTo>
                  <a:lnTo>
                    <a:pt x="124447" y="71860"/>
                  </a:lnTo>
                  <a:lnTo>
                    <a:pt x="124763" y="74271"/>
                  </a:lnTo>
                  <a:lnTo>
                    <a:pt x="125001" y="80010"/>
                  </a:lnTo>
                  <a:lnTo>
                    <a:pt x="125010" y="85002"/>
                  </a:lnTo>
                  <a:lnTo>
                    <a:pt x="126004" y="86434"/>
                  </a:lnTo>
                  <a:lnTo>
                    <a:pt x="127659" y="87388"/>
                  </a:lnTo>
                  <a:lnTo>
                    <a:pt x="129754" y="88024"/>
                  </a:lnTo>
                  <a:lnTo>
                    <a:pt x="131151" y="89441"/>
                  </a:lnTo>
                  <a:lnTo>
                    <a:pt x="132083" y="91377"/>
                  </a:lnTo>
                  <a:lnTo>
                    <a:pt x="132703" y="93660"/>
                  </a:lnTo>
                  <a:lnTo>
                    <a:pt x="134109" y="95182"/>
                  </a:lnTo>
                  <a:lnTo>
                    <a:pt x="136039" y="96197"/>
                  </a:lnTo>
                  <a:lnTo>
                    <a:pt x="140828" y="97325"/>
                  </a:lnTo>
                  <a:lnTo>
                    <a:pt x="146264" y="97826"/>
                  </a:lnTo>
                  <a:lnTo>
                    <a:pt x="149103" y="96967"/>
                  </a:lnTo>
                  <a:lnTo>
                    <a:pt x="154903" y="93367"/>
                  </a:lnTo>
                  <a:lnTo>
                    <a:pt x="158831" y="91019"/>
                  </a:lnTo>
                  <a:lnTo>
                    <a:pt x="163435" y="88460"/>
                  </a:lnTo>
                  <a:lnTo>
                    <a:pt x="173839" y="82972"/>
                  </a:lnTo>
                  <a:lnTo>
                    <a:pt x="185080" y="77226"/>
                  </a:lnTo>
                  <a:lnTo>
                    <a:pt x="189863" y="74304"/>
                  </a:lnTo>
                  <a:lnTo>
                    <a:pt x="194043" y="71364"/>
                  </a:lnTo>
                  <a:lnTo>
                    <a:pt x="197824" y="68412"/>
                  </a:lnTo>
                  <a:lnTo>
                    <a:pt x="201335" y="65452"/>
                  </a:lnTo>
                  <a:lnTo>
                    <a:pt x="204669" y="62486"/>
                  </a:lnTo>
                  <a:lnTo>
                    <a:pt x="211018" y="56545"/>
                  </a:lnTo>
                  <a:lnTo>
                    <a:pt x="223179" y="44647"/>
                  </a:lnTo>
                  <a:lnTo>
                    <a:pt x="226177" y="41671"/>
                  </a:lnTo>
                  <a:lnTo>
                    <a:pt x="229167" y="39687"/>
                  </a:lnTo>
                  <a:lnTo>
                    <a:pt x="232153" y="38364"/>
                  </a:lnTo>
                  <a:lnTo>
                    <a:pt x="241101" y="35719"/>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sp>
          <p:nvSpPr>
            <p:cNvPr id="23" name="SMARTInkAnnotation30">
              <a:extLst>
                <a:ext uri="{FF2B5EF4-FFF2-40B4-BE49-F238E27FC236}">
                  <a16:creationId xmlns="" xmlns:a16="http://schemas.microsoft.com/office/drawing/2014/main" id="{A23C3F49-042C-466F-94DA-5F503EC13FA0}"/>
                </a:ext>
              </a:extLst>
            </p:cNvPr>
            <p:cNvSpPr/>
            <p:nvPr/>
          </p:nvSpPr>
          <p:spPr>
            <a:xfrm>
              <a:off x="8143652" y="1268015"/>
              <a:ext cx="125421" cy="401752"/>
            </a:xfrm>
            <a:custGeom>
              <a:avLst/>
              <a:gdLst/>
              <a:ahLst/>
              <a:cxnLst/>
              <a:rect l="0" t="0" r="0" b="0"/>
              <a:pathLst>
                <a:path w="124971" h="401837">
                  <a:moveTo>
                    <a:pt x="124970" y="0"/>
                  </a:moveTo>
                  <a:lnTo>
                    <a:pt x="124970" y="9481"/>
                  </a:lnTo>
                  <a:lnTo>
                    <a:pt x="123978" y="15250"/>
                  </a:lnTo>
                  <a:lnTo>
                    <a:pt x="122324" y="22073"/>
                  </a:lnTo>
                  <a:lnTo>
                    <a:pt x="120229" y="29598"/>
                  </a:lnTo>
                  <a:lnTo>
                    <a:pt x="117840" y="36599"/>
                  </a:lnTo>
                  <a:lnTo>
                    <a:pt x="115257" y="43251"/>
                  </a:lnTo>
                  <a:lnTo>
                    <a:pt x="112541" y="49670"/>
                  </a:lnTo>
                  <a:lnTo>
                    <a:pt x="109738" y="57918"/>
                  </a:lnTo>
                  <a:lnTo>
                    <a:pt x="106877" y="67385"/>
                  </a:lnTo>
                  <a:lnTo>
                    <a:pt x="103979" y="77666"/>
                  </a:lnTo>
                  <a:lnTo>
                    <a:pt x="98113" y="97026"/>
                  </a:lnTo>
                  <a:lnTo>
                    <a:pt x="95158" y="106356"/>
                  </a:lnTo>
                  <a:lnTo>
                    <a:pt x="91206" y="116545"/>
                  </a:lnTo>
                  <a:lnTo>
                    <a:pt x="86585" y="127306"/>
                  </a:lnTo>
                  <a:lnTo>
                    <a:pt x="76160" y="149846"/>
                  </a:lnTo>
                  <a:lnTo>
                    <a:pt x="47424" y="208494"/>
                  </a:lnTo>
                  <a:lnTo>
                    <a:pt x="42515" y="220355"/>
                  </a:lnTo>
                  <a:lnTo>
                    <a:pt x="38250" y="232231"/>
                  </a:lnTo>
                  <a:lnTo>
                    <a:pt x="5952" y="330245"/>
                  </a:lnTo>
                  <a:lnTo>
                    <a:pt x="3953" y="338234"/>
                  </a:lnTo>
                  <a:lnTo>
                    <a:pt x="2621" y="345544"/>
                  </a:lnTo>
                  <a:lnTo>
                    <a:pt x="1731" y="352402"/>
                  </a:lnTo>
                  <a:lnTo>
                    <a:pt x="1140" y="358958"/>
                  </a:lnTo>
                  <a:lnTo>
                    <a:pt x="744" y="365313"/>
                  </a:lnTo>
                  <a:lnTo>
                    <a:pt x="306" y="376674"/>
                  </a:lnTo>
                  <a:lnTo>
                    <a:pt x="58" y="388648"/>
                  </a:lnTo>
                  <a:lnTo>
                    <a:pt x="0" y="395313"/>
                  </a:lnTo>
                  <a:lnTo>
                    <a:pt x="978" y="397487"/>
                  </a:lnTo>
                  <a:lnTo>
                    <a:pt x="2621" y="398937"/>
                  </a:lnTo>
                  <a:lnTo>
                    <a:pt x="8884" y="401836"/>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sp>
          <p:nvSpPr>
            <p:cNvPr id="24" name="SMARTInkAnnotation31">
              <a:extLst>
                <a:ext uri="{FF2B5EF4-FFF2-40B4-BE49-F238E27FC236}">
                  <a16:creationId xmlns="" xmlns:a16="http://schemas.microsoft.com/office/drawing/2014/main" id="{B96A20D6-E6B2-43D9-B042-14E1AA236D30}"/>
                </a:ext>
              </a:extLst>
            </p:cNvPr>
            <p:cNvSpPr/>
            <p:nvPr/>
          </p:nvSpPr>
          <p:spPr>
            <a:xfrm>
              <a:off x="8099199" y="1360116"/>
              <a:ext cx="428653" cy="443039"/>
            </a:xfrm>
            <a:custGeom>
              <a:avLst/>
              <a:gdLst/>
              <a:ahLst/>
              <a:cxnLst/>
              <a:rect l="0" t="0" r="0" b="0"/>
              <a:pathLst>
                <a:path w="428626" h="444080">
                  <a:moveTo>
                    <a:pt x="0" y="140470"/>
                  </a:moveTo>
                  <a:lnTo>
                    <a:pt x="12428" y="152899"/>
                  </a:lnTo>
                  <a:lnTo>
                    <a:pt x="15231" y="154709"/>
                  </a:lnTo>
                  <a:lnTo>
                    <a:pt x="29504" y="160260"/>
                  </a:lnTo>
                  <a:lnTo>
                    <a:pt x="34552" y="162593"/>
                  </a:lnTo>
                  <a:lnTo>
                    <a:pt x="45452" y="165185"/>
                  </a:lnTo>
                  <a:lnTo>
                    <a:pt x="57904" y="166337"/>
                  </a:lnTo>
                  <a:lnTo>
                    <a:pt x="65391" y="166645"/>
                  </a:lnTo>
                  <a:lnTo>
                    <a:pt x="73360" y="166849"/>
                  </a:lnTo>
                  <a:lnTo>
                    <a:pt x="82642" y="165994"/>
                  </a:lnTo>
                  <a:lnTo>
                    <a:pt x="92797" y="164431"/>
                  </a:lnTo>
                  <a:lnTo>
                    <a:pt x="103536" y="162397"/>
                  </a:lnTo>
                  <a:lnTo>
                    <a:pt x="113674" y="160049"/>
                  </a:lnTo>
                  <a:lnTo>
                    <a:pt x="123407" y="157492"/>
                  </a:lnTo>
                  <a:lnTo>
                    <a:pt x="132873" y="154794"/>
                  </a:lnTo>
                  <a:lnTo>
                    <a:pt x="151327" y="149152"/>
                  </a:lnTo>
                  <a:lnTo>
                    <a:pt x="187429" y="137445"/>
                  </a:lnTo>
                  <a:lnTo>
                    <a:pt x="196390" y="133492"/>
                  </a:lnTo>
                  <a:lnTo>
                    <a:pt x="205341" y="128873"/>
                  </a:lnTo>
                  <a:lnTo>
                    <a:pt x="214285" y="123809"/>
                  </a:lnTo>
                  <a:lnTo>
                    <a:pt x="223224" y="118448"/>
                  </a:lnTo>
                  <a:lnTo>
                    <a:pt x="241094" y="107201"/>
                  </a:lnTo>
                  <a:lnTo>
                    <a:pt x="249033" y="100431"/>
                  </a:lnTo>
                  <a:lnTo>
                    <a:pt x="256311" y="92942"/>
                  </a:lnTo>
                  <a:lnTo>
                    <a:pt x="263148" y="84972"/>
                  </a:lnTo>
                  <a:lnTo>
                    <a:pt x="269689" y="77674"/>
                  </a:lnTo>
                  <a:lnTo>
                    <a:pt x="282250" y="64274"/>
                  </a:lnTo>
                  <a:lnTo>
                    <a:pt x="287386" y="56931"/>
                  </a:lnTo>
                  <a:lnTo>
                    <a:pt x="291800" y="49059"/>
                  </a:lnTo>
                  <a:lnTo>
                    <a:pt x="306017" y="19777"/>
                  </a:lnTo>
                  <a:lnTo>
                    <a:pt x="314932" y="9769"/>
                  </a:lnTo>
                  <a:lnTo>
                    <a:pt x="327343" y="0"/>
                  </a:lnTo>
                  <a:lnTo>
                    <a:pt x="328362" y="190"/>
                  </a:lnTo>
                  <a:lnTo>
                    <a:pt x="329040" y="1310"/>
                  </a:lnTo>
                  <a:lnTo>
                    <a:pt x="329494" y="3048"/>
                  </a:lnTo>
                  <a:lnTo>
                    <a:pt x="327350" y="10271"/>
                  </a:lnTo>
                  <a:lnTo>
                    <a:pt x="323091" y="21088"/>
                  </a:lnTo>
                  <a:lnTo>
                    <a:pt x="317890" y="35818"/>
                  </a:lnTo>
                  <a:lnTo>
                    <a:pt x="315114" y="44905"/>
                  </a:lnTo>
                  <a:lnTo>
                    <a:pt x="309384" y="65585"/>
                  </a:lnTo>
                  <a:lnTo>
                    <a:pt x="305475" y="75664"/>
                  </a:lnTo>
                  <a:lnTo>
                    <a:pt x="300885" y="85360"/>
                  </a:lnTo>
                  <a:lnTo>
                    <a:pt x="295840" y="94800"/>
                  </a:lnTo>
                  <a:lnTo>
                    <a:pt x="290492" y="106055"/>
                  </a:lnTo>
                  <a:lnTo>
                    <a:pt x="284942" y="118519"/>
                  </a:lnTo>
                  <a:lnTo>
                    <a:pt x="279258" y="131789"/>
                  </a:lnTo>
                  <a:lnTo>
                    <a:pt x="274477" y="144605"/>
                  </a:lnTo>
                  <a:lnTo>
                    <a:pt x="270297" y="157117"/>
                  </a:lnTo>
                  <a:lnTo>
                    <a:pt x="259674" y="191043"/>
                  </a:lnTo>
                  <a:lnTo>
                    <a:pt x="238166" y="256380"/>
                  </a:lnTo>
                  <a:lnTo>
                    <a:pt x="236168" y="264376"/>
                  </a:lnTo>
                  <a:lnTo>
                    <a:pt x="234836" y="271691"/>
                  </a:lnTo>
                  <a:lnTo>
                    <a:pt x="233356" y="284119"/>
                  </a:lnTo>
                  <a:lnTo>
                    <a:pt x="232523" y="296693"/>
                  </a:lnTo>
                  <a:lnTo>
                    <a:pt x="232328" y="303499"/>
                  </a:lnTo>
                  <a:lnTo>
                    <a:pt x="233268" y="306703"/>
                  </a:lnTo>
                  <a:lnTo>
                    <a:pt x="239874" y="317240"/>
                  </a:lnTo>
                  <a:lnTo>
                    <a:pt x="241275" y="317848"/>
                  </a:lnTo>
                  <a:lnTo>
                    <a:pt x="245479" y="318523"/>
                  </a:lnTo>
                  <a:lnTo>
                    <a:pt x="247988" y="317711"/>
                  </a:lnTo>
                  <a:lnTo>
                    <a:pt x="253422" y="314163"/>
                  </a:lnTo>
                  <a:lnTo>
                    <a:pt x="265988" y="302809"/>
                  </a:lnTo>
                  <a:lnTo>
                    <a:pt x="292236" y="276819"/>
                  </a:lnTo>
                  <a:lnTo>
                    <a:pt x="299004" y="272049"/>
                  </a:lnTo>
                  <a:lnTo>
                    <a:pt x="306492" y="267877"/>
                  </a:lnTo>
                  <a:lnTo>
                    <a:pt x="314461" y="264103"/>
                  </a:lnTo>
                  <a:lnTo>
                    <a:pt x="325960" y="257264"/>
                  </a:lnTo>
                  <a:lnTo>
                    <a:pt x="330416" y="254052"/>
                  </a:lnTo>
                  <a:lnTo>
                    <a:pt x="340660" y="250482"/>
                  </a:lnTo>
                  <a:lnTo>
                    <a:pt x="350834" y="248896"/>
                  </a:lnTo>
                  <a:lnTo>
                    <a:pt x="358663" y="248190"/>
                  </a:lnTo>
                  <a:lnTo>
                    <a:pt x="362139" y="248994"/>
                  </a:lnTo>
                  <a:lnTo>
                    <a:pt x="368649" y="252534"/>
                  </a:lnTo>
                  <a:lnTo>
                    <a:pt x="374849" y="260060"/>
                  </a:lnTo>
                  <a:lnTo>
                    <a:pt x="380912" y="270020"/>
                  </a:lnTo>
                  <a:lnTo>
                    <a:pt x="386914" y="281061"/>
                  </a:lnTo>
                  <a:lnTo>
                    <a:pt x="395870" y="298433"/>
                  </a:lnTo>
                  <a:lnTo>
                    <a:pt x="398851" y="305310"/>
                  </a:lnTo>
                  <a:lnTo>
                    <a:pt x="401831" y="312871"/>
                  </a:lnTo>
                  <a:lnTo>
                    <a:pt x="404809" y="320888"/>
                  </a:lnTo>
                  <a:lnTo>
                    <a:pt x="407788" y="328218"/>
                  </a:lnTo>
                  <a:lnTo>
                    <a:pt x="413741" y="341653"/>
                  </a:lnTo>
                  <a:lnTo>
                    <a:pt x="415726" y="349006"/>
                  </a:lnTo>
                  <a:lnTo>
                    <a:pt x="417049" y="356885"/>
                  </a:lnTo>
                  <a:lnTo>
                    <a:pt x="417931" y="365113"/>
                  </a:lnTo>
                  <a:lnTo>
                    <a:pt x="419512" y="373576"/>
                  </a:lnTo>
                  <a:lnTo>
                    <a:pt x="421556" y="382194"/>
                  </a:lnTo>
                  <a:lnTo>
                    <a:pt x="423913" y="390917"/>
                  </a:lnTo>
                  <a:lnTo>
                    <a:pt x="425483" y="398715"/>
                  </a:lnTo>
                  <a:lnTo>
                    <a:pt x="426531" y="405899"/>
                  </a:lnTo>
                  <a:lnTo>
                    <a:pt x="427694" y="419173"/>
                  </a:lnTo>
                  <a:lnTo>
                    <a:pt x="428004" y="425491"/>
                  </a:lnTo>
                  <a:lnTo>
                    <a:pt x="428625" y="444079"/>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gr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1"/>
          <p:cNvSpPr>
            <a:spLocks noGrp="1"/>
          </p:cNvSpPr>
          <p:nvPr>
            <p:ph type="title"/>
          </p:nvPr>
        </p:nvSpPr>
        <p:spPr/>
        <p:txBody>
          <a:bodyPr/>
          <a:lstStyle/>
          <a:p>
            <a:r>
              <a:rPr lang="en-US" altLang="en-US" smtClean="0"/>
              <a:t>Factors affecting population growth</a:t>
            </a:r>
          </a:p>
        </p:txBody>
      </p:sp>
      <p:sp>
        <p:nvSpPr>
          <p:cNvPr id="100355" name="Content Placeholder 2"/>
          <p:cNvSpPr>
            <a:spLocks noGrp="1"/>
          </p:cNvSpPr>
          <p:nvPr>
            <p:ph idx="1"/>
          </p:nvPr>
        </p:nvSpPr>
        <p:spPr>
          <a:xfrm>
            <a:off x="381000" y="1981200"/>
            <a:ext cx="8229600" cy="4525963"/>
          </a:xfrm>
        </p:spPr>
        <p:txBody>
          <a:bodyPr/>
          <a:lstStyle/>
          <a:p>
            <a:r>
              <a:rPr lang="en-US" altLang="en-US" b="1" smtClean="0"/>
              <a:t>Density dependent factors</a:t>
            </a:r>
            <a:r>
              <a:rPr lang="en-US" altLang="en-US" smtClean="0"/>
              <a:t>: competition, disease, etc.</a:t>
            </a:r>
          </a:p>
          <a:p>
            <a:r>
              <a:rPr lang="en-US" altLang="en-US" b="1" smtClean="0"/>
              <a:t>Density independent factors</a:t>
            </a:r>
            <a:r>
              <a:rPr lang="en-US" altLang="en-US" smtClean="0"/>
              <a:t>: weather/ climate, natural disasters</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 xmlns:a16="http://schemas.microsoft.com/office/drawing/2014/main" id="{51E1A2C4-A55E-4222-8240-781DAEAC7BD2}"/>
              </a:ext>
            </a:extLst>
          </p:cNvPr>
          <p:cNvGraphicFramePr>
            <a:graphicFrameLocks noGrp="1"/>
          </p:cNvGraphicFramePr>
          <p:nvPr>
            <p:ph idx="1"/>
          </p:nvPr>
        </p:nvGraphicFramePr>
        <p:xfrm>
          <a:off x="228600" y="228600"/>
          <a:ext cx="8763000" cy="6051550"/>
        </p:xfrm>
        <a:graphic>
          <a:graphicData uri="http://schemas.openxmlformats.org/drawingml/2006/table">
            <a:tbl>
              <a:tblPr/>
              <a:tblGrid>
                <a:gridCol w="1447800">
                  <a:extLst>
                    <a:ext uri="{9D8B030D-6E8A-4147-A177-3AD203B41FA5}">
                      <a16:colId xmlns="" xmlns:a16="http://schemas.microsoft.com/office/drawing/2014/main" val="20000"/>
                    </a:ext>
                  </a:extLst>
                </a:gridCol>
                <a:gridCol w="1981200">
                  <a:extLst>
                    <a:ext uri="{9D8B030D-6E8A-4147-A177-3AD203B41FA5}">
                      <a16:colId xmlns="" xmlns:a16="http://schemas.microsoft.com/office/drawing/2014/main" val="20001"/>
                    </a:ext>
                  </a:extLst>
                </a:gridCol>
                <a:gridCol w="2667000">
                  <a:extLst>
                    <a:ext uri="{9D8B030D-6E8A-4147-A177-3AD203B41FA5}">
                      <a16:colId xmlns="" xmlns:a16="http://schemas.microsoft.com/office/drawing/2014/main" val="20002"/>
                    </a:ext>
                  </a:extLst>
                </a:gridCol>
                <a:gridCol w="2667000">
                  <a:extLst>
                    <a:ext uri="{9D8B030D-6E8A-4147-A177-3AD203B41FA5}">
                      <a16:colId xmlns="" xmlns:a16="http://schemas.microsoft.com/office/drawing/2014/main" val="20003"/>
                    </a:ext>
                  </a:extLst>
                </a:gridCol>
              </a:tblGrid>
              <a:tr h="685800">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FFFFFF"/>
                          </a:solidFill>
                          <a:effectLst/>
                          <a:latin typeface="Calibri" pitchFamily="34" charset="0"/>
                          <a:ea typeface="ＭＳ Ｐゴシック" pitchFamily="34" charset="-128"/>
                        </a:rPr>
                        <a:t>BIOME</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FFFFFF"/>
                          </a:solidFill>
                          <a:effectLst/>
                          <a:latin typeface="Calibri" pitchFamily="34" charset="0"/>
                          <a:ea typeface="ＭＳ Ｐゴシック" pitchFamily="34" charset="-128"/>
                        </a:rPr>
                        <a:t>CLIMATE</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FFFFFF"/>
                          </a:solidFill>
                          <a:effectLst/>
                          <a:latin typeface="Calibri" pitchFamily="34" charset="0"/>
                          <a:ea typeface="ＭＳ Ｐゴシック" pitchFamily="34" charset="-128"/>
                        </a:rPr>
                        <a:t>PLANT ADAPTATIONS</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FFFFFF"/>
                          </a:solidFill>
                          <a:effectLst/>
                          <a:latin typeface="Calibri" pitchFamily="34" charset="0"/>
                          <a:ea typeface="ＭＳ Ｐゴシック" pitchFamily="34" charset="-128"/>
                        </a:rPr>
                        <a:t>ANIMAL ADAPTATIONS</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 xmlns:a16="http://schemas.microsoft.com/office/drawing/2014/main" val="10000"/>
                  </a:ext>
                </a:extLst>
              </a:tr>
              <a:tr h="838200">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Calibri" pitchFamily="34" charset="0"/>
                          <a:ea typeface="ＭＳ Ｐゴシック" pitchFamily="34" charset="-128"/>
                        </a:rPr>
                        <a:t>Tropical rainforest</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itchFamily="34" charset="0"/>
                          <a:ea typeface="ＭＳ Ｐゴシック" pitchFamily="34" charset="-128"/>
                        </a:rPr>
                        <a:t>Warm all year round</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itchFamily="34" charset="0"/>
                          <a:ea typeface="ＭＳ Ｐゴシック" pitchFamily="34" charset="-128"/>
                        </a:rPr>
                        <a:t>Gets most precip.</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itchFamily="34" charset="0"/>
                          <a:ea typeface="ＭＳ Ｐゴシック" pitchFamily="34" charset="-128"/>
                        </a:rPr>
                        <a:t>Layered forest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itchFamily="34" charset="0"/>
                          <a:ea typeface="ＭＳ Ｐゴシック" pitchFamily="34" charset="-128"/>
                        </a:rPr>
                        <a:t>Broad, big leaves to capture sunlight in understory; variety of seed adaptations</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itchFamily="34" charset="0"/>
                          <a:ea typeface="ＭＳ Ｐゴシック" pitchFamily="34" charset="-128"/>
                        </a:rPr>
                        <a:t>Arboreal (live in trees); long prehensile tails, gliders; insects, monkeys</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 xmlns:a16="http://schemas.microsoft.com/office/drawing/2014/main" val="10001"/>
                  </a:ext>
                </a:extLst>
              </a:tr>
              <a:tr h="838200">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Calibri" pitchFamily="34" charset="0"/>
                          <a:ea typeface="ＭＳ Ｐゴシック" pitchFamily="34" charset="-128"/>
                        </a:rPr>
                        <a:t>Desert</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itchFamily="34" charset="0"/>
                          <a:ea typeface="ＭＳ Ｐゴシック" pitchFamily="34" charset="-128"/>
                        </a:rPr>
                        <a:t>High temperatures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itchFamily="34" charset="0"/>
                          <a:ea typeface="ＭＳ Ｐゴシック" pitchFamily="34" charset="-128"/>
                        </a:rPr>
                        <a:t>Low precipitation</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itchFamily="34" charset="0"/>
                          <a:ea typeface="ＭＳ Ｐゴシック" pitchFamily="34" charset="-128"/>
                        </a:rPr>
                        <a:t>Succulents- store water; spines for protection and decreased transpiration; cacti, aloe</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itchFamily="34" charset="0"/>
                          <a:ea typeface="ＭＳ Ｐゴシック" pitchFamily="34" charset="-128"/>
                        </a:rPr>
                        <a:t>Large ears to dissipate heat; burrowers; nocturnal; insects, reptiles, coyotes, jack rabbits</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 xmlns:a16="http://schemas.microsoft.com/office/drawing/2014/main" val="10002"/>
                  </a:ext>
                </a:extLst>
              </a:tr>
              <a:tr h="1006475">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Calibri" pitchFamily="34" charset="0"/>
                          <a:ea typeface="ＭＳ Ｐゴシック" pitchFamily="34" charset="-128"/>
                        </a:rPr>
                        <a:t>Grasslands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200" b="1" i="0" u="none" strike="noStrike" cap="none" normalizeH="0" baseline="0">
                        <a:ln>
                          <a:noFill/>
                        </a:ln>
                        <a:solidFill>
                          <a:srgbClr val="000000"/>
                        </a:solidFill>
                        <a:effectLst/>
                        <a:latin typeface="Calibri" pitchFamily="34" charset="0"/>
                        <a:ea typeface="ＭＳ Ｐゴシック"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Calibri" pitchFamily="34" charset="0"/>
                          <a:ea typeface="ＭＳ Ｐゴシック" pitchFamily="34" charset="-128"/>
                        </a:rPr>
                        <a:t>Savanna- Africa</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Calibri" pitchFamily="34" charset="0"/>
                          <a:ea typeface="ＭＳ Ｐゴシック" pitchFamily="34" charset="-128"/>
                        </a:rPr>
                        <a:t>Prairie- U.S.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200" b="1" i="0" u="none" strike="noStrike" cap="none" normalizeH="0" baseline="0">
                        <a:ln>
                          <a:noFill/>
                        </a:ln>
                        <a:solidFill>
                          <a:srgbClr val="000000"/>
                        </a:solidFill>
                        <a:effectLst/>
                        <a:latin typeface="Calibri" pitchFamily="34" charset="0"/>
                        <a:ea typeface="ＭＳ Ｐゴシック" pitchFamily="34" charset="-128"/>
                      </a:endParaRP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itchFamily="34" charset="0"/>
                          <a:ea typeface="ＭＳ Ｐゴシック" pitchFamily="34" charset="-128"/>
                        </a:rPr>
                        <a:t>High temperatures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itchFamily="34" charset="0"/>
                          <a:ea typeface="ＭＳ Ｐゴシック" pitchFamily="34" charset="-128"/>
                        </a:rPr>
                        <a:t>Moderate precipitation</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itchFamily="34" charset="0"/>
                          <a:ea typeface="ＭＳ Ｐゴシック" pitchFamily="34" charset="-128"/>
                        </a:rPr>
                        <a:t>Savanna</a:t>
                      </a:r>
                      <a:r>
                        <a:rPr kumimoji="0" lang="ja-JP" altLang="en-US" sz="1200" b="0" i="0" u="none" strike="noStrike" cap="none" normalizeH="0" baseline="0">
                          <a:ln>
                            <a:noFill/>
                          </a:ln>
                          <a:solidFill>
                            <a:srgbClr val="000000"/>
                          </a:solidFill>
                          <a:effectLst/>
                          <a:latin typeface="Calibri" pitchFamily="34" charset="0"/>
                          <a:ea typeface="ＭＳ Ｐゴシック" pitchFamily="34" charset="-128"/>
                        </a:rPr>
                        <a:t>’</a:t>
                      </a:r>
                      <a:r>
                        <a:rPr kumimoji="0" lang="en-US" altLang="ja-JP" sz="1200" b="0" i="0" u="none" strike="noStrike" cap="none" normalizeH="0" baseline="0">
                          <a:ln>
                            <a:noFill/>
                          </a:ln>
                          <a:solidFill>
                            <a:srgbClr val="000000"/>
                          </a:solidFill>
                          <a:effectLst/>
                          <a:latin typeface="Calibri" pitchFamily="34" charset="0"/>
                          <a:ea typeface="ＭＳ Ｐゴシック" pitchFamily="34" charset="-128"/>
                        </a:rPr>
                        <a:t>s get more rainfall than prairies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itchFamily="34" charset="0"/>
                          <a:ea typeface="ＭＳ Ｐゴシック" pitchFamily="34" charset="-128"/>
                        </a:rPr>
                        <a:t>Frequent fires</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itchFamily="34" charset="0"/>
                          <a:ea typeface="ＭＳ Ｐゴシック" pitchFamily="34" charset="-128"/>
                        </a:rPr>
                        <a:t>Tall grasses; a few trees near sources of water</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itchFamily="34" charset="0"/>
                          <a:ea typeface="ＭＳ Ｐゴシック" pitchFamily="34" charset="-128"/>
                        </a:rPr>
                        <a:t>Grazing animals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itchFamily="34" charset="0"/>
                          <a:ea typeface="ＭＳ Ｐゴシック" pitchFamily="34" charset="-128"/>
                        </a:rPr>
                        <a:t>Feed at different levels to avoid competition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itchFamily="34" charset="0"/>
                          <a:ea typeface="ＭＳ Ｐゴシック" pitchFamily="34" charset="-128"/>
                        </a:rPr>
                        <a:t>Burrowing animals</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 xmlns:a16="http://schemas.microsoft.com/office/drawing/2014/main" val="10003"/>
                  </a:ext>
                </a:extLst>
              </a:tr>
              <a:tr h="838200">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Calibri" pitchFamily="34" charset="0"/>
                          <a:ea typeface="ＭＳ Ｐゴシック" pitchFamily="34" charset="-128"/>
                        </a:rPr>
                        <a:t>Temperate Deciduous Forest</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itchFamily="34" charset="0"/>
                          <a:ea typeface="ＭＳ Ｐゴシック" pitchFamily="34" charset="-128"/>
                        </a:rPr>
                        <a:t>Moderate temperature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itchFamily="34" charset="0"/>
                          <a:ea typeface="ＭＳ Ｐゴシック" pitchFamily="34" charset="-128"/>
                        </a:rPr>
                        <a:t>Moderate precipitation</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itchFamily="34" charset="0"/>
                          <a:ea typeface="ＭＳ Ｐゴシック" pitchFamily="34" charset="-128"/>
                        </a:rPr>
                        <a:t>Deciduous trees- lose leaves in winter to conserve water</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itchFamily="34" charset="0"/>
                          <a:ea typeface="ＭＳ Ｐゴシック" pitchFamily="34" charset="-128"/>
                        </a:rPr>
                        <a:t>Oaks, hickory, maple, sweetgum</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itchFamily="34" charset="0"/>
                          <a:ea typeface="ＭＳ Ｐゴシック" pitchFamily="34" charset="-128"/>
                        </a:rPr>
                        <a:t>Hibernate in winter</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itchFamily="34" charset="0"/>
                          <a:ea typeface="ＭＳ Ｐゴシック" pitchFamily="34" charset="-128"/>
                        </a:rPr>
                        <a:t>Dull colors to blend in with tree trunks or dead leaves in fall/winter</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itchFamily="34" charset="0"/>
                          <a:ea typeface="ＭＳ Ｐゴシック" pitchFamily="34" charset="-128"/>
                        </a:rPr>
                        <a:t>Deer, raccoons, squirrels, snakes</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 xmlns:a16="http://schemas.microsoft.com/office/drawing/2014/main" val="10004"/>
                  </a:ext>
                </a:extLst>
              </a:tr>
              <a:tr h="1006475">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Calibri" pitchFamily="34" charset="0"/>
                          <a:ea typeface="ＭＳ Ｐゴシック" pitchFamily="34" charset="-128"/>
                        </a:rPr>
                        <a:t>Taiga/Coniferous forest</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itchFamily="34" charset="0"/>
                          <a:ea typeface="ＭＳ Ｐゴシック" pitchFamily="34" charset="-128"/>
                        </a:rPr>
                        <a:t>Long, cold winters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itchFamily="34" charset="0"/>
                          <a:ea typeface="ＭＳ Ｐゴシック" pitchFamily="34" charset="-128"/>
                        </a:rPr>
                        <a:t>Short cool summers</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itchFamily="34" charset="0"/>
                          <a:ea typeface="ＭＳ Ｐゴシック" pitchFamily="34" charset="-128"/>
                        </a:rPr>
                        <a:t>Evergreen/coniferous trees- wax on needles prevents water loss so they keep leaves all year; thick bark; pyramid shaped tree to slough snow; shallow roots</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itchFamily="34" charset="0"/>
                          <a:ea typeface="ＭＳ Ｐゴシック" pitchFamily="34" charset="-128"/>
                        </a:rPr>
                        <a:t>Broad hooves/feet to walk on snow; thick fur/blubber; moose, elk, wolverines, insects</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 xmlns:a16="http://schemas.microsoft.com/office/drawing/2014/main" val="10005"/>
                  </a:ext>
                </a:extLst>
              </a:tr>
              <a:tr h="838200">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Calibri" pitchFamily="34" charset="0"/>
                          <a:ea typeface="ＭＳ Ｐゴシック" pitchFamily="34" charset="-128"/>
                        </a:rPr>
                        <a:t>Tundra</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itchFamily="34" charset="0"/>
                          <a:ea typeface="ＭＳ Ｐゴシック" pitchFamily="34" charset="-128"/>
                        </a:rPr>
                        <a:t>Long cold winters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itchFamily="34" charset="0"/>
                          <a:ea typeface="ＭＳ Ｐゴシック" pitchFamily="34" charset="-128"/>
                        </a:rPr>
                        <a:t>Short cool summers</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itchFamily="34" charset="0"/>
                          <a:ea typeface="ＭＳ Ｐゴシック" pitchFamily="34" charset="-128"/>
                        </a:rPr>
                        <a:t>Small plants to prevent water loss, grow close to ground to get maximum sun/warmth; lichens, moss, small flowering plants</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itchFamily="34" charset="0"/>
                          <a:ea typeface="ＭＳ Ｐゴシック" pitchFamily="34" charset="-128"/>
                        </a:rPr>
                        <a:t>Broad hooves/ feet to walk on snow; thick fur/blubber; hibernate; polar bears, caribou/reindeer, seals</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 xmlns:a16="http://schemas.microsoft.com/office/drawing/2014/main" val="10006"/>
                  </a:ext>
                </a:extLst>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381000" y="0"/>
            <a:ext cx="8229600" cy="1143000"/>
          </a:xfrm>
        </p:spPr>
        <p:txBody>
          <a:bodyPr/>
          <a:lstStyle/>
          <a:p>
            <a:pPr eaLnBrk="1" hangingPunct="1"/>
            <a:r>
              <a:rPr lang="en-US" altLang="en-US" smtClean="0"/>
              <a:t>Two Types of Cells</a:t>
            </a:r>
          </a:p>
        </p:txBody>
      </p:sp>
      <p:sp>
        <p:nvSpPr>
          <p:cNvPr id="36867" name="Content Placeholder 3"/>
          <p:cNvSpPr>
            <a:spLocks noGrp="1"/>
          </p:cNvSpPr>
          <p:nvPr>
            <p:ph sz="half" idx="1"/>
          </p:nvPr>
        </p:nvSpPr>
        <p:spPr>
          <a:xfrm>
            <a:off x="457200" y="1165225"/>
            <a:ext cx="3962400" cy="4525963"/>
          </a:xfrm>
        </p:spPr>
        <p:txBody>
          <a:bodyPr/>
          <a:lstStyle/>
          <a:p>
            <a:pPr eaLnBrk="1" hangingPunct="1"/>
            <a:r>
              <a:rPr lang="en-US" altLang="en-US" smtClean="0"/>
              <a:t>Prokaryotic</a:t>
            </a:r>
          </a:p>
          <a:p>
            <a:pPr lvl="1" eaLnBrk="1" hangingPunct="1"/>
            <a:r>
              <a:rPr lang="en-US" altLang="en-US" smtClean="0"/>
              <a:t>No nucleus or membrane bound organelles (chloroplast, mitochondria)</a:t>
            </a:r>
          </a:p>
          <a:p>
            <a:pPr lvl="1" eaLnBrk="1" hangingPunct="1"/>
            <a:r>
              <a:rPr lang="en-US" altLang="en-US" smtClean="0"/>
              <a:t>Simple &amp; smaller than eukaryotic</a:t>
            </a:r>
          </a:p>
          <a:p>
            <a:pPr lvl="1" eaLnBrk="1" hangingPunct="1"/>
            <a:r>
              <a:rPr lang="en-US" altLang="en-US" smtClean="0"/>
              <a:t>Ex:  bacteria and archaea	</a:t>
            </a:r>
          </a:p>
        </p:txBody>
      </p:sp>
      <p:sp>
        <p:nvSpPr>
          <p:cNvPr id="36868" name="Content Placeholder 4"/>
          <p:cNvSpPr>
            <a:spLocks noGrp="1"/>
          </p:cNvSpPr>
          <p:nvPr>
            <p:ph sz="half" idx="2"/>
          </p:nvPr>
        </p:nvSpPr>
        <p:spPr>
          <a:xfrm>
            <a:off x="4648200" y="1143000"/>
            <a:ext cx="4038600" cy="4525963"/>
          </a:xfrm>
        </p:spPr>
        <p:txBody>
          <a:bodyPr/>
          <a:lstStyle/>
          <a:p>
            <a:pPr eaLnBrk="1" hangingPunct="1"/>
            <a:r>
              <a:rPr lang="en-US" altLang="en-US" smtClean="0"/>
              <a:t>Eukaryotic</a:t>
            </a:r>
          </a:p>
          <a:p>
            <a:pPr lvl="1" eaLnBrk="1" hangingPunct="1"/>
            <a:r>
              <a:rPr lang="en-US" altLang="en-US" smtClean="0"/>
              <a:t>Has a nucleus &amp; membrane bound organelles</a:t>
            </a:r>
          </a:p>
          <a:p>
            <a:pPr lvl="1" eaLnBrk="1" hangingPunct="1"/>
            <a:r>
              <a:rPr lang="en-US" altLang="en-US" smtClean="0"/>
              <a:t>More complex &amp; larger than eukaryotic</a:t>
            </a:r>
          </a:p>
          <a:p>
            <a:pPr lvl="1" eaLnBrk="1" hangingPunct="1"/>
            <a:r>
              <a:rPr lang="en-US" altLang="en-US" smtClean="0"/>
              <a:t>All cells except bacteria and archaea</a:t>
            </a:r>
          </a:p>
        </p:txBody>
      </p:sp>
      <p:pic>
        <p:nvPicPr>
          <p:cNvPr id="36869" name="Picture 2" descr="http://www.phschool.com/science/biology_place/biocoach/images/cells/allce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4333875"/>
            <a:ext cx="3810000" cy="252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 xmlns:a16="http://schemas.microsoft.com/office/drawing/2014/main" id="{4BC69D8D-CEB4-451D-B070-027248466CA1}"/>
              </a:ext>
            </a:extLst>
          </p:cNvPr>
          <p:cNvGraphicFramePr>
            <a:graphicFrameLocks noGrp="1"/>
          </p:cNvGraphicFramePr>
          <p:nvPr>
            <p:ph idx="1"/>
          </p:nvPr>
        </p:nvGraphicFramePr>
        <p:xfrm>
          <a:off x="457200" y="152400"/>
          <a:ext cx="8229600" cy="6705600"/>
        </p:xfrm>
        <a:graphic>
          <a:graphicData uri="http://schemas.openxmlformats.org/drawingml/2006/table">
            <a:tbl>
              <a:tblPr firstRow="1" bandRow="1">
                <a:tableStyleId>{5C22544A-7EE6-4342-B048-85BDC9FD1C3A}</a:tableStyleId>
              </a:tblPr>
              <a:tblGrid>
                <a:gridCol w="2743200">
                  <a:extLst>
                    <a:ext uri="{9D8B030D-6E8A-4147-A177-3AD203B41FA5}">
                      <a16:colId xmlns="" xmlns:a16="http://schemas.microsoft.com/office/drawing/2014/main" val="20000"/>
                    </a:ext>
                  </a:extLst>
                </a:gridCol>
                <a:gridCol w="2743200">
                  <a:extLst>
                    <a:ext uri="{9D8B030D-6E8A-4147-A177-3AD203B41FA5}">
                      <a16:colId xmlns="" xmlns:a16="http://schemas.microsoft.com/office/drawing/2014/main" val="20001"/>
                    </a:ext>
                  </a:extLst>
                </a:gridCol>
                <a:gridCol w="2743200">
                  <a:extLst>
                    <a:ext uri="{9D8B030D-6E8A-4147-A177-3AD203B41FA5}">
                      <a16:colId xmlns="" xmlns:a16="http://schemas.microsoft.com/office/drawing/2014/main" val="20002"/>
                    </a:ext>
                  </a:extLst>
                </a:gridCol>
              </a:tblGrid>
              <a:tr h="518160">
                <a:tc>
                  <a:txBody>
                    <a:bodyPr/>
                    <a:lstStyle/>
                    <a:p>
                      <a:pPr algn="ctr"/>
                      <a:r>
                        <a:rPr lang="en-US" sz="1400" dirty="0"/>
                        <a:t>POLLUTANT/</a:t>
                      </a:r>
                    </a:p>
                    <a:p>
                      <a:pPr algn="ctr"/>
                      <a:r>
                        <a:rPr lang="en-US" sz="1400" dirty="0"/>
                        <a:t>ENVIRONMENTAL</a:t>
                      </a:r>
                      <a:r>
                        <a:rPr lang="en-US" sz="1400" baseline="0" dirty="0"/>
                        <a:t> PROBLEM</a:t>
                      </a:r>
                      <a:endParaRPr lang="en-US" sz="1400" dirty="0"/>
                    </a:p>
                  </a:txBody>
                  <a:tcPr/>
                </a:tc>
                <a:tc>
                  <a:txBody>
                    <a:bodyPr/>
                    <a:lstStyle/>
                    <a:p>
                      <a:pPr algn="ctr"/>
                      <a:r>
                        <a:rPr lang="en-US" sz="1400" dirty="0"/>
                        <a:t>CAUSE OF POLLUTANT</a:t>
                      </a:r>
                    </a:p>
                  </a:txBody>
                  <a:tcPr/>
                </a:tc>
                <a:tc>
                  <a:txBody>
                    <a:bodyPr/>
                    <a:lstStyle/>
                    <a:p>
                      <a:pPr algn="ctr"/>
                      <a:r>
                        <a:rPr lang="en-US" sz="1400" dirty="0"/>
                        <a:t>EFFECT OF POLLUTANT</a:t>
                      </a:r>
                    </a:p>
                  </a:txBody>
                  <a:tcPr/>
                </a:tc>
                <a:extLst>
                  <a:ext uri="{0D108BD9-81ED-4DB2-BD59-A6C34878D82A}">
                    <a16:rowId xmlns="" xmlns:a16="http://schemas.microsoft.com/office/drawing/2014/main" val="10000"/>
                  </a:ext>
                </a:extLst>
              </a:tr>
              <a:tr h="822960">
                <a:tc>
                  <a:txBody>
                    <a:bodyPr/>
                    <a:lstStyle/>
                    <a:p>
                      <a:r>
                        <a:rPr lang="en-US" sz="1600" b="1" dirty="0"/>
                        <a:t>Sulfur dioxide (SO</a:t>
                      </a:r>
                      <a:r>
                        <a:rPr lang="en-US" sz="1000" b="1" dirty="0"/>
                        <a:t>2</a:t>
                      </a:r>
                      <a:r>
                        <a:rPr lang="en-US" sz="1600" b="1" dirty="0"/>
                        <a:t>)</a:t>
                      </a:r>
                    </a:p>
                  </a:txBody>
                  <a:tcPr/>
                </a:tc>
                <a:tc>
                  <a:txBody>
                    <a:bodyPr/>
                    <a:lstStyle/>
                    <a:p>
                      <a:r>
                        <a:rPr lang="en-US" sz="1600" dirty="0"/>
                        <a:t>Burning coal</a:t>
                      </a:r>
                      <a:r>
                        <a:rPr lang="en-US" sz="1600" baseline="0" dirty="0"/>
                        <a:t> in power plants and diesel fuel in trucks</a:t>
                      </a:r>
                      <a:endParaRPr lang="en-US" sz="1600" dirty="0"/>
                    </a:p>
                  </a:txBody>
                  <a:tcPr/>
                </a:tc>
                <a:tc>
                  <a:txBody>
                    <a:bodyPr/>
                    <a:lstStyle/>
                    <a:p>
                      <a:r>
                        <a:rPr lang="en-US" sz="1600" dirty="0"/>
                        <a:t>Increases air pollution which can cause respiratory problems; causes acid rain</a:t>
                      </a:r>
                    </a:p>
                  </a:txBody>
                  <a:tcPr/>
                </a:tc>
                <a:extLst>
                  <a:ext uri="{0D108BD9-81ED-4DB2-BD59-A6C34878D82A}">
                    <a16:rowId xmlns="" xmlns:a16="http://schemas.microsoft.com/office/drawing/2014/main" val="10001"/>
                  </a:ext>
                </a:extLst>
              </a:tr>
              <a:tr h="1066800">
                <a:tc>
                  <a:txBody>
                    <a:bodyPr/>
                    <a:lstStyle/>
                    <a:p>
                      <a:r>
                        <a:rPr lang="en-US" sz="1600" b="1" dirty="0"/>
                        <a:t>Carbon dioxide (CO</a:t>
                      </a:r>
                      <a:r>
                        <a:rPr lang="en-US" sz="1000" b="1" dirty="0"/>
                        <a:t>2</a:t>
                      </a:r>
                      <a:r>
                        <a:rPr lang="en-US" sz="1600" b="1" dirty="0"/>
                        <a:t>)</a:t>
                      </a:r>
                    </a:p>
                  </a:txBody>
                  <a:tcPr/>
                </a:tc>
                <a:tc>
                  <a:txBody>
                    <a:bodyPr/>
                    <a:lstStyle/>
                    <a:p>
                      <a:r>
                        <a:rPr lang="en-US" sz="1600" dirty="0"/>
                        <a:t>Deforestation- fewer trees to remove CO</a:t>
                      </a:r>
                      <a:r>
                        <a:rPr lang="en-US" sz="1000" dirty="0"/>
                        <a:t>2</a:t>
                      </a:r>
                      <a:r>
                        <a:rPr lang="en-US" sz="1600" dirty="0"/>
                        <a:t>; increasing population = increasing use of fossil</a:t>
                      </a:r>
                      <a:r>
                        <a:rPr lang="en-US" sz="1600" baseline="0" dirty="0"/>
                        <a:t> fuels</a:t>
                      </a:r>
                      <a:endParaRPr lang="en-US" sz="1600" dirty="0"/>
                    </a:p>
                  </a:txBody>
                  <a:tcPr/>
                </a:tc>
                <a:tc>
                  <a:txBody>
                    <a:bodyPr/>
                    <a:lstStyle/>
                    <a:p>
                      <a:r>
                        <a:rPr lang="en-US" sz="1600" dirty="0"/>
                        <a:t>Increases greenhouse gases in atmosphere which trap heat and lead to global</a:t>
                      </a:r>
                      <a:r>
                        <a:rPr lang="en-US" sz="1600" baseline="0" dirty="0"/>
                        <a:t> climate change</a:t>
                      </a:r>
                      <a:endParaRPr lang="en-US" sz="1600" dirty="0"/>
                    </a:p>
                  </a:txBody>
                  <a:tcPr/>
                </a:tc>
                <a:extLst>
                  <a:ext uri="{0D108BD9-81ED-4DB2-BD59-A6C34878D82A}">
                    <a16:rowId xmlns="" xmlns:a16="http://schemas.microsoft.com/office/drawing/2014/main" val="10002"/>
                  </a:ext>
                </a:extLst>
              </a:tr>
              <a:tr h="1798320">
                <a:tc>
                  <a:txBody>
                    <a:bodyPr/>
                    <a:lstStyle/>
                    <a:p>
                      <a:r>
                        <a:rPr lang="en-US" sz="1600" b="1" dirty="0"/>
                        <a:t>Nitrogen (N</a:t>
                      </a:r>
                      <a:r>
                        <a:rPr lang="en-US" sz="1000" b="1" dirty="0"/>
                        <a:t>2</a:t>
                      </a:r>
                      <a:r>
                        <a:rPr lang="en-US" sz="1600" b="1" dirty="0"/>
                        <a:t>)</a:t>
                      </a:r>
                    </a:p>
                  </a:txBody>
                  <a:tcPr/>
                </a:tc>
                <a:tc>
                  <a:txBody>
                    <a:bodyPr/>
                    <a:lstStyle/>
                    <a:p>
                      <a:r>
                        <a:rPr lang="en-US" sz="1600" dirty="0"/>
                        <a:t>Fertilizers used on yards, golf</a:t>
                      </a:r>
                      <a:r>
                        <a:rPr lang="en-US" sz="1600" baseline="0" dirty="0"/>
                        <a:t> courses; animal waste from livestock (cows, pigs); raw sewage from broken pipes</a:t>
                      </a:r>
                      <a:endParaRPr lang="en-US" sz="1600" dirty="0"/>
                    </a:p>
                  </a:txBody>
                  <a:tcPr/>
                </a:tc>
                <a:tc>
                  <a:txBody>
                    <a:bodyPr/>
                    <a:lstStyle/>
                    <a:p>
                      <a:r>
                        <a:rPr lang="en-US" sz="1600" dirty="0"/>
                        <a:t>N</a:t>
                      </a:r>
                      <a:r>
                        <a:rPr lang="en-US" sz="800" dirty="0"/>
                        <a:t>2</a:t>
                      </a:r>
                      <a:r>
                        <a:rPr lang="en-US" sz="1600" dirty="0"/>
                        <a:t> flows</a:t>
                      </a:r>
                      <a:r>
                        <a:rPr lang="en-US" sz="1600" baseline="0" dirty="0"/>
                        <a:t> into lakes/ponds, algae grow, die, decompose, oxygen levels in water decrease due to too many bacteria, fish die due to lack of oxygen.  This process is called EUTROPHICATION</a:t>
                      </a:r>
                      <a:endParaRPr lang="en-US" sz="1600" dirty="0"/>
                    </a:p>
                  </a:txBody>
                  <a:tcPr/>
                </a:tc>
                <a:extLst>
                  <a:ext uri="{0D108BD9-81ED-4DB2-BD59-A6C34878D82A}">
                    <a16:rowId xmlns="" xmlns:a16="http://schemas.microsoft.com/office/drawing/2014/main" val="10003"/>
                  </a:ext>
                </a:extLst>
              </a:tr>
              <a:tr h="1310640">
                <a:tc>
                  <a:txBody>
                    <a:bodyPr/>
                    <a:lstStyle/>
                    <a:p>
                      <a:r>
                        <a:rPr lang="en-US" sz="1600" b="1" dirty="0"/>
                        <a:t>Ozone</a:t>
                      </a:r>
                      <a:r>
                        <a:rPr lang="en-US" sz="1600" b="1" baseline="0" dirty="0"/>
                        <a:t> depletion</a:t>
                      </a:r>
                      <a:endParaRPr lang="en-US" sz="1600" b="1" dirty="0"/>
                    </a:p>
                  </a:txBody>
                  <a:tcPr/>
                </a:tc>
                <a:tc>
                  <a:txBody>
                    <a:bodyPr/>
                    <a:lstStyle/>
                    <a:p>
                      <a:r>
                        <a:rPr lang="en-US" sz="1600" dirty="0"/>
                        <a:t>Use of </a:t>
                      </a:r>
                      <a:r>
                        <a:rPr lang="en-US" sz="1600" dirty="0" err="1"/>
                        <a:t>ChloroFluoroCarbons</a:t>
                      </a:r>
                      <a:r>
                        <a:rPr lang="en-US" sz="1600" dirty="0"/>
                        <a:t> (CFCs) in spray cans (now banned) and CFCs in refrigerants in air conditioners (still used)</a:t>
                      </a:r>
                    </a:p>
                  </a:txBody>
                  <a:tcPr/>
                </a:tc>
                <a:tc>
                  <a:txBody>
                    <a:bodyPr/>
                    <a:lstStyle/>
                    <a:p>
                      <a:r>
                        <a:rPr lang="en-US" sz="1600" dirty="0"/>
                        <a:t>Thinning of the ozone layer in the stratosphere over Antarctica; increase in UV rays reaching Earth; increased skin cancer rates</a:t>
                      </a:r>
                    </a:p>
                  </a:txBody>
                  <a:tcPr/>
                </a:tc>
                <a:extLst>
                  <a:ext uri="{0D108BD9-81ED-4DB2-BD59-A6C34878D82A}">
                    <a16:rowId xmlns="" xmlns:a16="http://schemas.microsoft.com/office/drawing/2014/main" val="10004"/>
                  </a:ext>
                </a:extLst>
              </a:tr>
              <a:tr h="1188720">
                <a:tc>
                  <a:txBody>
                    <a:bodyPr/>
                    <a:lstStyle/>
                    <a:p>
                      <a:r>
                        <a:rPr lang="en-US" sz="1600" b="1" dirty="0"/>
                        <a:t>Global warming</a:t>
                      </a:r>
                    </a:p>
                  </a:txBody>
                  <a:tcPr/>
                </a:tc>
                <a:tc>
                  <a:txBody>
                    <a:bodyPr/>
                    <a:lstStyle/>
                    <a:p>
                      <a:r>
                        <a:rPr lang="en-US" sz="1200" dirty="0"/>
                        <a:t>Increased</a:t>
                      </a:r>
                      <a:r>
                        <a:rPr lang="en-US" sz="1200" baseline="0" dirty="0"/>
                        <a:t> use of fossil fuels (mostly attributed to CO</a:t>
                      </a:r>
                      <a:r>
                        <a:rPr lang="en-US" sz="900" baseline="0" dirty="0"/>
                        <a:t>2 </a:t>
                      </a:r>
                      <a:r>
                        <a:rPr lang="en-US" sz="1200" baseline="0" dirty="0"/>
                        <a:t>and methane release)</a:t>
                      </a:r>
                    </a:p>
                    <a:p>
                      <a:r>
                        <a:rPr lang="en-US" sz="1200" baseline="0" dirty="0"/>
                        <a:t>Intensifies the greenhouse effect</a:t>
                      </a:r>
                    </a:p>
                    <a:p>
                      <a:r>
                        <a:rPr lang="en-US" sz="1200" baseline="0" dirty="0"/>
                        <a:t>(Greenhouse effect is a good thing b/c otherwise it would be too cold- but too much of a good thing can be bad!)</a:t>
                      </a:r>
                      <a:endParaRPr lang="en-US" sz="1200" dirty="0"/>
                    </a:p>
                  </a:txBody>
                  <a:tcPr/>
                </a:tc>
                <a:tc>
                  <a:txBody>
                    <a:bodyPr/>
                    <a:lstStyle/>
                    <a:p>
                      <a:r>
                        <a:rPr lang="en-US" sz="1200" dirty="0"/>
                        <a:t>Sea levels rise due to icecaps/glaciers</a:t>
                      </a:r>
                      <a:r>
                        <a:rPr lang="en-US" sz="1200" baseline="0" dirty="0"/>
                        <a:t> melting</a:t>
                      </a:r>
                      <a:r>
                        <a:rPr lang="en-US" sz="1200" dirty="0"/>
                        <a:t>; flooding</a:t>
                      </a:r>
                      <a:r>
                        <a:rPr lang="en-US" sz="1200" baseline="0" dirty="0"/>
                        <a:t> along coast; climate change in some areas- dry areas become wet, wet become dry; will affect ability to grow crops; animal migration/hibernation is disrupted</a:t>
                      </a:r>
                      <a:endParaRPr lang="en-US" sz="1200" dirty="0"/>
                    </a:p>
                  </a:txBody>
                  <a:tcPr/>
                </a:tc>
                <a:extLst>
                  <a:ext uri="{0D108BD9-81ED-4DB2-BD59-A6C34878D82A}">
                    <a16:rowId xmlns="" xmlns:a16="http://schemas.microsoft.com/office/drawing/2014/main" val="10005"/>
                  </a:ext>
                </a:extLst>
              </a:tr>
            </a:tbl>
          </a:graphicData>
        </a:graphic>
      </p:graphicFrame>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solidFill>
          <a:srgbClr val="FFFF66"/>
        </a:solidFill>
        <a:effectLst/>
      </p:bgPr>
    </p:bg>
    <p:spTree>
      <p:nvGrpSpPr>
        <p:cNvPr id="1" name=""/>
        <p:cNvGrpSpPr/>
        <p:nvPr/>
      </p:nvGrpSpPr>
      <p:grpSpPr>
        <a:xfrm>
          <a:off x="0" y="0"/>
          <a:ext cx="0" cy="0"/>
          <a:chOff x="0" y="0"/>
          <a:chExt cx="0" cy="0"/>
        </a:xfrm>
      </p:grpSpPr>
      <p:sp>
        <p:nvSpPr>
          <p:cNvPr id="103426" name="Title 3"/>
          <p:cNvSpPr>
            <a:spLocks noGrp="1"/>
          </p:cNvSpPr>
          <p:nvPr>
            <p:ph type="ctrTitle"/>
          </p:nvPr>
        </p:nvSpPr>
        <p:spPr>
          <a:xfrm>
            <a:off x="685800" y="533400"/>
            <a:ext cx="7772400" cy="1470025"/>
          </a:xfrm>
        </p:spPr>
        <p:txBody>
          <a:bodyPr/>
          <a:lstStyle/>
          <a:p>
            <a:pPr eaLnBrk="1" hangingPunct="1"/>
            <a:r>
              <a:rPr lang="en-US" altLang="en-US" smtClean="0"/>
              <a:t>ORGANISMS</a:t>
            </a:r>
          </a:p>
        </p:txBody>
      </p:sp>
      <p:sp>
        <p:nvSpPr>
          <p:cNvPr id="103427" name="Subtitle 4"/>
          <p:cNvSpPr>
            <a:spLocks noGrp="1"/>
          </p:cNvSpPr>
          <p:nvPr>
            <p:ph type="subTitle" idx="1"/>
          </p:nvPr>
        </p:nvSpPr>
        <p:spPr>
          <a:xfrm>
            <a:off x="533400" y="1981200"/>
            <a:ext cx="8077200" cy="3657600"/>
          </a:xfrm>
        </p:spPr>
        <p:txBody>
          <a:bodyPr/>
          <a:lstStyle/>
          <a:p>
            <a:pPr algn="l">
              <a:lnSpc>
                <a:spcPct val="80000"/>
              </a:lnSpc>
            </a:pPr>
            <a:r>
              <a:rPr lang="en-US" altLang="en-US" sz="1800" b="1" u="sng" smtClean="0">
                <a:solidFill>
                  <a:schemeClr val="tx1"/>
                </a:solidFill>
              </a:rPr>
              <a:t>Georgia Performance Standards (GPS)</a:t>
            </a:r>
          </a:p>
          <a:p>
            <a:pPr algn="l">
              <a:lnSpc>
                <a:spcPct val="80000"/>
              </a:lnSpc>
            </a:pPr>
            <a:endParaRPr lang="en-US" altLang="en-US" sz="1800" b="1" u="sng" smtClean="0">
              <a:solidFill>
                <a:schemeClr val="tx1"/>
              </a:solidFill>
            </a:endParaRPr>
          </a:p>
          <a:p>
            <a:pPr algn="l">
              <a:lnSpc>
                <a:spcPct val="80000"/>
              </a:lnSpc>
            </a:pPr>
            <a:r>
              <a:rPr lang="en-US" altLang="en-US" sz="1800" i="1" smtClean="0">
                <a:solidFill>
                  <a:schemeClr val="tx1"/>
                </a:solidFill>
              </a:rPr>
              <a:t>SB3 Students will derive the relationship between single-celled and multi-celled organisms and the increasing complexity of systems. </a:t>
            </a:r>
          </a:p>
          <a:p>
            <a:pPr algn="l">
              <a:lnSpc>
                <a:spcPct val="80000"/>
              </a:lnSpc>
            </a:pPr>
            <a:r>
              <a:rPr lang="en-US" altLang="en-US" sz="1800" smtClean="0">
                <a:solidFill>
                  <a:schemeClr val="tx1"/>
                </a:solidFill>
              </a:rPr>
              <a:t> </a:t>
            </a:r>
            <a:br>
              <a:rPr lang="en-US" altLang="en-US" sz="1800" smtClean="0">
                <a:solidFill>
                  <a:schemeClr val="tx1"/>
                </a:solidFill>
              </a:rPr>
            </a:br>
            <a:r>
              <a:rPr lang="en-US" altLang="en-US" sz="1800" smtClean="0">
                <a:solidFill>
                  <a:schemeClr val="tx1"/>
                </a:solidFill>
              </a:rPr>
              <a:t>a. Explain the cycling of energy through the processes of photosynthesis and 	respiration.</a:t>
            </a:r>
            <a:br>
              <a:rPr lang="en-US" altLang="en-US" sz="1800" smtClean="0">
                <a:solidFill>
                  <a:schemeClr val="tx1"/>
                </a:solidFill>
              </a:rPr>
            </a:br>
            <a:r>
              <a:rPr lang="en-US" altLang="en-US" sz="1800" smtClean="0">
                <a:solidFill>
                  <a:schemeClr val="tx1"/>
                </a:solidFill>
              </a:rPr>
              <a:t>b. Compare how structures and function vary between the six kingdoms </a:t>
            </a:r>
            <a:br>
              <a:rPr lang="en-US" altLang="en-US" sz="1800" smtClean="0">
                <a:solidFill>
                  <a:schemeClr val="tx1"/>
                </a:solidFill>
              </a:rPr>
            </a:br>
            <a:r>
              <a:rPr lang="en-US" altLang="en-US" sz="1800" smtClean="0">
                <a:solidFill>
                  <a:schemeClr val="tx1"/>
                </a:solidFill>
              </a:rPr>
              <a:t>c. Examine the evolutionary basis of modern classification systems (archaebacteria, 	eubacteria, protists, fungi, plants, and animals).</a:t>
            </a:r>
            <a:br>
              <a:rPr lang="en-US" altLang="en-US" sz="1800" smtClean="0">
                <a:solidFill>
                  <a:schemeClr val="tx1"/>
                </a:solidFill>
              </a:rPr>
            </a:br>
            <a:r>
              <a:rPr lang="en-US" altLang="en-US" sz="1800" smtClean="0">
                <a:solidFill>
                  <a:schemeClr val="tx1"/>
                </a:solidFill>
              </a:rPr>
              <a:t>d. Compare and contrast viruses with living organisms.</a:t>
            </a:r>
            <a:br>
              <a:rPr lang="en-US" altLang="en-US" sz="1800" smtClean="0">
                <a:solidFill>
                  <a:schemeClr val="tx1"/>
                </a:solidFill>
              </a:rPr>
            </a:br>
            <a:endParaRPr lang="en-US" altLang="en-US" sz="1800" smtClean="0">
              <a:solidFill>
                <a:schemeClr val="tx1"/>
              </a:solidFill>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7439" name="Group 95">
            <a:extLst>
              <a:ext uri="{FF2B5EF4-FFF2-40B4-BE49-F238E27FC236}">
                <a16:creationId xmlns="" xmlns:a16="http://schemas.microsoft.com/office/drawing/2014/main" id="{179243A4-BC97-4A8E-9E65-FCE6E8ADC4E1}"/>
              </a:ext>
            </a:extLst>
          </p:cNvPr>
          <p:cNvGraphicFramePr>
            <a:graphicFrameLocks noGrp="1"/>
          </p:cNvGraphicFramePr>
          <p:nvPr>
            <p:ph idx="1"/>
          </p:nvPr>
        </p:nvGraphicFramePr>
        <p:xfrm>
          <a:off x="152400" y="838200"/>
          <a:ext cx="8763000" cy="4989513"/>
        </p:xfrm>
        <a:graphic>
          <a:graphicData uri="http://schemas.openxmlformats.org/drawingml/2006/table">
            <a:tbl>
              <a:tblPr/>
              <a:tblGrid>
                <a:gridCol w="1136650">
                  <a:extLst>
                    <a:ext uri="{9D8B030D-6E8A-4147-A177-3AD203B41FA5}">
                      <a16:colId xmlns="" xmlns:a16="http://schemas.microsoft.com/office/drawing/2014/main" val="20000"/>
                    </a:ext>
                  </a:extLst>
                </a:gridCol>
                <a:gridCol w="1601788">
                  <a:extLst>
                    <a:ext uri="{9D8B030D-6E8A-4147-A177-3AD203B41FA5}">
                      <a16:colId xmlns="" xmlns:a16="http://schemas.microsoft.com/office/drawing/2014/main" val="20001"/>
                    </a:ext>
                  </a:extLst>
                </a:gridCol>
                <a:gridCol w="1985962">
                  <a:extLst>
                    <a:ext uri="{9D8B030D-6E8A-4147-A177-3AD203B41FA5}">
                      <a16:colId xmlns="" xmlns:a16="http://schemas.microsoft.com/office/drawing/2014/main" val="20002"/>
                    </a:ext>
                  </a:extLst>
                </a:gridCol>
                <a:gridCol w="1027113">
                  <a:extLst>
                    <a:ext uri="{9D8B030D-6E8A-4147-A177-3AD203B41FA5}">
                      <a16:colId xmlns="" xmlns:a16="http://schemas.microsoft.com/office/drawing/2014/main" val="20003"/>
                    </a:ext>
                  </a:extLst>
                </a:gridCol>
                <a:gridCol w="1106487">
                  <a:extLst>
                    <a:ext uri="{9D8B030D-6E8A-4147-A177-3AD203B41FA5}">
                      <a16:colId xmlns="" xmlns:a16="http://schemas.microsoft.com/office/drawing/2014/main" val="20004"/>
                    </a:ext>
                  </a:extLst>
                </a:gridCol>
                <a:gridCol w="877888">
                  <a:extLst>
                    <a:ext uri="{9D8B030D-6E8A-4147-A177-3AD203B41FA5}">
                      <a16:colId xmlns="" xmlns:a16="http://schemas.microsoft.com/office/drawing/2014/main" val="20005"/>
                    </a:ext>
                  </a:extLst>
                </a:gridCol>
                <a:gridCol w="1027112">
                  <a:extLst>
                    <a:ext uri="{9D8B030D-6E8A-4147-A177-3AD203B41FA5}">
                      <a16:colId xmlns="" xmlns:a16="http://schemas.microsoft.com/office/drawing/2014/main" val="20006"/>
                    </a:ext>
                  </a:extLst>
                </a:gridCol>
              </a:tblGrid>
              <a:tr h="125746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rgbClr val="FFFFFF"/>
                        </a:solidFill>
                        <a:effectLst/>
                        <a:latin typeface="Calibri" pitchFamily="34" charset="0"/>
                        <a:cs typeface="Arial" charset="0"/>
                      </a:endParaRP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Calibri" pitchFamily="34" charset="0"/>
                          <a:cs typeface="Arial" charset="0"/>
                        </a:rPr>
                        <a:t>PROKARYOTES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Calibri" pitchFamily="34" charset="0"/>
                          <a:cs typeface="Arial" charset="0"/>
                        </a:rPr>
                        <a:t>(no nucleus or membrane bound organelles)</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Calibri" pitchFamily="34" charset="0"/>
                          <a:cs typeface="Arial" charset="0"/>
                        </a:rPr>
                        <a:t>EUKARYOTES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Calibri" pitchFamily="34" charset="0"/>
                          <a:cs typeface="Arial" charset="0"/>
                        </a:rPr>
                        <a:t>(have a nucleus and membrane bound organelles)</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0"/>
                  </a:ext>
                </a:extLst>
              </a:tr>
              <a:tr h="87958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Calibri" pitchFamily="34" charset="0"/>
                          <a:cs typeface="Arial" charset="0"/>
                        </a:rPr>
                        <a:t>Domain</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Calibri" pitchFamily="34" charset="0"/>
                          <a:cs typeface="Arial" charset="0"/>
                        </a:rPr>
                        <a:t>DOMAIN ARCHAEA</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Calibri" pitchFamily="34" charset="0"/>
                          <a:cs typeface="Arial" charset="0"/>
                        </a:rPr>
                        <a:t>DOMAIN BACTERIA</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Calibri" pitchFamily="34" charset="0"/>
                          <a:cs typeface="Arial" charset="0"/>
                        </a:rPr>
                        <a:t>DOMAIN EUKARYA</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1"/>
                  </a:ext>
                </a:extLst>
              </a:tr>
              <a:tr h="87958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Calibri" pitchFamily="34" charset="0"/>
                          <a:cs typeface="Arial" charset="0"/>
                        </a:rPr>
                        <a:t>Kingdom</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alibri" pitchFamily="34" charset="0"/>
                          <a:cs typeface="Arial" charset="0"/>
                        </a:rPr>
                        <a:t>Kingdom Archaea</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alibri" pitchFamily="34" charset="0"/>
                          <a:cs typeface="Arial" charset="0"/>
                        </a:rPr>
                        <a:t>Kingdom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alibri" pitchFamily="34" charset="0"/>
                          <a:cs typeface="Arial" charset="0"/>
                        </a:rPr>
                        <a:t>Eubacteria</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alibri" pitchFamily="34" charset="0"/>
                          <a:cs typeface="Arial" charset="0"/>
                        </a:rPr>
                        <a:t>K. Protista</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533400" marR="0" lvl="0" indent="-5334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alibri" pitchFamily="34" charset="0"/>
                          <a:cs typeface="Arial" charset="0"/>
                        </a:rPr>
                        <a:t>K.</a:t>
                      </a:r>
                    </a:p>
                    <a:p>
                      <a:pPr marL="533400" marR="0" lvl="0" indent="-5334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alibri" pitchFamily="34" charset="0"/>
                          <a:cs typeface="Arial" charset="0"/>
                        </a:rPr>
                        <a:t>Plantae</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alibri" pitchFamily="34" charset="0"/>
                          <a:cs typeface="Arial" charset="0"/>
                        </a:rPr>
                        <a:t>K.</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alibri" pitchFamily="34" charset="0"/>
                          <a:cs typeface="Arial" charset="0"/>
                        </a:rPr>
                        <a:t>Fungi</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alibri" pitchFamily="34" charset="0"/>
                          <a:cs typeface="Arial" charset="0"/>
                        </a:rPr>
                        <a:t>K. Animalia</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 xmlns:a16="http://schemas.microsoft.com/office/drawing/2014/main" val="10002"/>
                  </a:ext>
                </a:extLst>
              </a:tr>
              <a:tr h="640161">
                <a:tc rowSpan="3">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1" i="0" u="none" strike="noStrike" cap="none" normalizeH="0" baseline="0">
                        <a:ln>
                          <a:noFill/>
                        </a:ln>
                        <a:solidFill>
                          <a:srgbClr val="000000"/>
                        </a:solidFill>
                        <a:effectLst/>
                        <a:latin typeface="Calibri" pitchFamily="34"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1" i="0" u="none" strike="noStrike" cap="none" normalizeH="0" baseline="0">
                        <a:ln>
                          <a:noFill/>
                        </a:ln>
                        <a:solidFill>
                          <a:srgbClr val="000000"/>
                        </a:solidFill>
                        <a:effectLst/>
                        <a:latin typeface="Calibri" pitchFamily="34"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1" i="0" u="none" strike="noStrike" cap="none" normalizeH="0" baseline="0">
                        <a:ln>
                          <a:noFill/>
                        </a:ln>
                        <a:solidFill>
                          <a:srgbClr val="000000"/>
                        </a:solidFill>
                        <a:effectLst/>
                        <a:latin typeface="Calibri" pitchFamily="34"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a:ln>
                            <a:noFill/>
                          </a:ln>
                          <a:solidFill>
                            <a:srgbClr val="000000"/>
                          </a:solidFill>
                          <a:effectLst/>
                          <a:latin typeface="Calibri" pitchFamily="34" charset="0"/>
                          <a:cs typeface="Arial" charset="0"/>
                        </a:rPr>
                        <a:t>Characteristics</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pitchFamily="34" charset="0"/>
                          <a:cs typeface="Arial" charset="0"/>
                        </a:rPr>
                        <a:t>Extreme bacteria</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pitchFamily="34" charset="0"/>
                          <a:cs typeface="Arial" charset="0"/>
                        </a:rPr>
                        <a:t>Common bacteria</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Calibri" pitchFamily="34" charset="0"/>
                          <a:cs typeface="Arial" charset="0"/>
                        </a:rPr>
                        <a:t>Mostly unicellular</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Calibri" pitchFamily="34" charset="0"/>
                          <a:cs typeface="Arial" charset="0"/>
                        </a:rPr>
                        <a:t>multicellular</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Calibri" pitchFamily="34" charset="0"/>
                          <a:cs typeface="Arial" charset="0"/>
                        </a:rPr>
                        <a:t>mostly</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Calibri" pitchFamily="34" charset="0"/>
                          <a:cs typeface="Arial" charset="0"/>
                        </a:rPr>
                        <a:t>Multicellular</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Calibri" pitchFamily="34" charset="0"/>
                          <a:cs typeface="Arial" charset="0"/>
                        </a:rPr>
                        <a:t>Multicellular </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 xmlns:a16="http://schemas.microsoft.com/office/drawing/2014/main" val="10003"/>
                  </a:ext>
                </a:extLst>
              </a:tr>
              <a:tr h="823065">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pitchFamily="34" charset="0"/>
                          <a:cs typeface="Arial" charset="0"/>
                        </a:rPr>
                        <a:t>Prefer salty, hot, or high pH environment</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pitchFamily="34" charset="0"/>
                          <a:cs typeface="Arial" charset="0"/>
                        </a:rPr>
                        <a:t>Prefer normal warm, moist environment</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Calibri" pitchFamily="34" charset="0"/>
                          <a:cs typeface="Arial" charset="0"/>
                        </a:rPr>
                        <a:t>Cell walls made of cellulose in some</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Calibri" pitchFamily="34" charset="0"/>
                          <a:cs typeface="Arial" charset="0"/>
                        </a:rPr>
                        <a:t>Cell walls made of cellulose</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Calibri" pitchFamily="34" charset="0"/>
                          <a:cs typeface="Arial" charset="0"/>
                        </a:rPr>
                        <a:t>Cell walls made of chitin</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Calibri" pitchFamily="34" charset="0"/>
                          <a:cs typeface="Arial" charset="0"/>
                        </a:rPr>
                        <a:t>No cell walls</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 xmlns:a16="http://schemas.microsoft.com/office/drawing/2014/main" val="10004"/>
                  </a:ext>
                </a:extLst>
              </a:tr>
              <a:tr h="509653">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itchFamily="34" charset="0"/>
                        <a:cs typeface="Arial" charset="0"/>
                      </a:endParaRP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itchFamily="34" charset="0"/>
                        <a:cs typeface="Arial" charset="0"/>
                      </a:endParaRP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pitchFamily="34" charset="0"/>
                          <a:cs typeface="Arial" charset="0"/>
                        </a:rPr>
                        <a:t>Autotrophic or heterotrophic</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pitchFamily="34" charset="0"/>
                          <a:cs typeface="Arial" charset="0"/>
                        </a:rPr>
                        <a:t>autotrophic</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pitchFamily="34" charset="0"/>
                          <a:cs typeface="Arial" charset="0"/>
                        </a:rPr>
                        <a:t>Hetero-trophic</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pitchFamily="34" charset="0"/>
                          <a:cs typeface="Arial" charset="0"/>
                        </a:rPr>
                        <a:t>heterotrophic</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 xmlns:a16="http://schemas.microsoft.com/office/drawing/2014/main" val="10005"/>
                  </a:ext>
                </a:extLst>
              </a:tr>
            </a:tbl>
          </a:graphicData>
        </a:graphic>
      </p:graphicFrame>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p:cNvSpPr>
          <p:nvPr>
            <p:ph type="title"/>
          </p:nvPr>
        </p:nvSpPr>
        <p:spPr/>
        <p:txBody>
          <a:bodyPr/>
          <a:lstStyle/>
          <a:p>
            <a:r>
              <a:rPr lang="en-US" altLang="en-US" smtClean="0"/>
              <a:t>Viruses</a:t>
            </a:r>
          </a:p>
        </p:txBody>
      </p:sp>
      <p:sp>
        <p:nvSpPr>
          <p:cNvPr id="105475" name="Rectangle 3"/>
          <p:cNvSpPr>
            <a:spLocks noGrp="1"/>
          </p:cNvSpPr>
          <p:nvPr>
            <p:ph type="body" sz="half" idx="1"/>
          </p:nvPr>
        </p:nvSpPr>
        <p:spPr/>
        <p:txBody>
          <a:bodyPr/>
          <a:lstStyle/>
          <a:p>
            <a:pPr>
              <a:lnSpc>
                <a:spcPct val="80000"/>
              </a:lnSpc>
            </a:pPr>
            <a:r>
              <a:rPr lang="en-US" altLang="en-US" sz="2000" smtClean="0"/>
              <a:t>Ex:  chicken pox, herpes, HIV, cold/flu</a:t>
            </a:r>
          </a:p>
          <a:p>
            <a:pPr>
              <a:lnSpc>
                <a:spcPct val="80000"/>
              </a:lnSpc>
            </a:pPr>
            <a:r>
              <a:rPr lang="en-US" altLang="en-US" sz="2000" smtClean="0"/>
              <a:t>Not considered living b/c they do not grow, develop, need energy, must have a host cell to reproduce.</a:t>
            </a:r>
          </a:p>
          <a:p>
            <a:pPr>
              <a:lnSpc>
                <a:spcPct val="80000"/>
              </a:lnSpc>
            </a:pPr>
            <a:r>
              <a:rPr lang="en-US" altLang="en-US" sz="2000" smtClean="0"/>
              <a:t>Do have DNA or RNA but b/c they do not have ALL characteristics of life they are not considered living.</a:t>
            </a:r>
          </a:p>
          <a:p>
            <a:pPr>
              <a:lnSpc>
                <a:spcPct val="80000"/>
              </a:lnSpc>
            </a:pPr>
            <a:r>
              <a:rPr lang="en-US" altLang="en-US" sz="2000" smtClean="0"/>
              <a:t>FYI:  You CANNOT take an antibiotic to get rid of a virus.  When you contract a virus you become immune thanks to antibodies created to fight future infection.</a:t>
            </a:r>
          </a:p>
          <a:p>
            <a:pPr>
              <a:lnSpc>
                <a:spcPct val="80000"/>
              </a:lnSpc>
            </a:pPr>
            <a:r>
              <a:rPr lang="en-US" altLang="en-US" sz="2000" b="1" smtClean="0"/>
              <a:t>Antibiotics work on bacteria only</a:t>
            </a:r>
            <a:r>
              <a:rPr lang="en-US" altLang="en-US" sz="2000" smtClean="0"/>
              <a:t>.</a:t>
            </a:r>
          </a:p>
        </p:txBody>
      </p:sp>
      <p:pic>
        <p:nvPicPr>
          <p:cNvPr id="105476" name="Picture 7" descr="virus-7076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1752600"/>
            <a:ext cx="3048000" cy="290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p:cNvSpPr>
          <p:nvPr>
            <p:ph type="title"/>
          </p:nvPr>
        </p:nvSpPr>
        <p:spPr/>
        <p:txBody>
          <a:bodyPr/>
          <a:lstStyle/>
          <a:p>
            <a:r>
              <a:rPr lang="en-US" altLang="en-US" smtClean="0"/>
              <a:t>BACTERIA</a:t>
            </a:r>
          </a:p>
        </p:txBody>
      </p:sp>
      <p:sp>
        <p:nvSpPr>
          <p:cNvPr id="106499" name="Rectangle 3"/>
          <p:cNvSpPr>
            <a:spLocks noGrp="1"/>
          </p:cNvSpPr>
          <p:nvPr>
            <p:ph type="body" sz="half" idx="1"/>
          </p:nvPr>
        </p:nvSpPr>
        <p:spPr>
          <a:xfrm>
            <a:off x="0" y="1600200"/>
            <a:ext cx="4495800" cy="5257800"/>
          </a:xfrm>
        </p:spPr>
        <p:txBody>
          <a:bodyPr/>
          <a:lstStyle/>
          <a:p>
            <a:pPr>
              <a:lnSpc>
                <a:spcPct val="90000"/>
              </a:lnSpc>
            </a:pPr>
            <a:r>
              <a:rPr lang="en-US" altLang="en-US" sz="2000" smtClean="0"/>
              <a:t>Prokaryotic</a:t>
            </a:r>
          </a:p>
          <a:p>
            <a:pPr>
              <a:lnSpc>
                <a:spcPct val="90000"/>
              </a:lnSpc>
            </a:pPr>
            <a:r>
              <a:rPr lang="en-US" altLang="en-US" sz="2000" smtClean="0"/>
              <a:t>Smallest, simplest of all living things</a:t>
            </a:r>
          </a:p>
          <a:p>
            <a:pPr>
              <a:lnSpc>
                <a:spcPct val="90000"/>
              </a:lnSpc>
            </a:pPr>
            <a:r>
              <a:rPr lang="en-US" altLang="en-US" sz="2000" smtClean="0"/>
              <a:t>Prefer warm, moist environments</a:t>
            </a:r>
          </a:p>
          <a:p>
            <a:pPr>
              <a:lnSpc>
                <a:spcPct val="90000"/>
              </a:lnSpc>
            </a:pPr>
            <a:r>
              <a:rPr lang="en-US" altLang="en-US" sz="2000" smtClean="0"/>
              <a:t>Heterotrophic &amp; some autotrophic</a:t>
            </a:r>
          </a:p>
          <a:p>
            <a:pPr>
              <a:lnSpc>
                <a:spcPct val="90000"/>
              </a:lnSpc>
            </a:pPr>
            <a:r>
              <a:rPr lang="en-US" altLang="en-US" sz="2000" smtClean="0"/>
              <a:t>Reproduction- conjugation &amp; binary fission</a:t>
            </a:r>
          </a:p>
          <a:p>
            <a:pPr>
              <a:lnSpc>
                <a:spcPct val="90000"/>
              </a:lnSpc>
            </a:pPr>
            <a:r>
              <a:rPr lang="en-US" altLang="en-US" sz="2000" smtClean="0"/>
              <a:t>Importance:  decomposers, recycle nutrients to soil, flavorings in food, nitrogen fixers, help digest food</a:t>
            </a:r>
          </a:p>
          <a:p>
            <a:pPr>
              <a:lnSpc>
                <a:spcPct val="90000"/>
              </a:lnSpc>
            </a:pPr>
            <a:r>
              <a:rPr lang="en-US" altLang="en-US" sz="2000" smtClean="0"/>
              <a:t>Most can be killed by antibiotics which weaken their cell walls and cause them to burst.</a:t>
            </a:r>
          </a:p>
          <a:p>
            <a:pPr>
              <a:lnSpc>
                <a:spcPct val="90000"/>
              </a:lnSpc>
            </a:pPr>
            <a:r>
              <a:rPr lang="en-US" altLang="en-US" sz="2000" smtClean="0"/>
              <a:t>Ex:  </a:t>
            </a:r>
            <a:r>
              <a:rPr lang="en-US" altLang="en-US" sz="2000" i="1" smtClean="0"/>
              <a:t>Salmonella, streptococcus, E. coli</a:t>
            </a:r>
          </a:p>
          <a:p>
            <a:pPr>
              <a:lnSpc>
                <a:spcPct val="90000"/>
              </a:lnSpc>
            </a:pPr>
            <a:endParaRPr lang="en-US" altLang="en-US" sz="2000" smtClean="0"/>
          </a:p>
        </p:txBody>
      </p:sp>
      <p:pic>
        <p:nvPicPr>
          <p:cNvPr id="106500" name="Picture 5" descr="procaryote"/>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881563" y="1814513"/>
            <a:ext cx="3571875" cy="4095750"/>
          </a:xfrm>
          <a:noFill/>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4"/>
          <p:cNvSpPr>
            <a:spLocks noGrp="1"/>
          </p:cNvSpPr>
          <p:nvPr>
            <p:ph type="title"/>
          </p:nvPr>
        </p:nvSpPr>
        <p:spPr>
          <a:xfrm>
            <a:off x="457200" y="274638"/>
            <a:ext cx="8229600" cy="715962"/>
          </a:xfrm>
        </p:spPr>
        <p:txBody>
          <a:bodyPr/>
          <a:lstStyle/>
          <a:p>
            <a:r>
              <a:rPr lang="en-US" altLang="en-US" sz="4000" smtClean="0"/>
              <a:t>KINGDOM PROTISTA</a:t>
            </a:r>
          </a:p>
        </p:txBody>
      </p:sp>
      <p:graphicFrame>
        <p:nvGraphicFramePr>
          <p:cNvPr id="73825" name="Group 97">
            <a:extLst>
              <a:ext uri="{FF2B5EF4-FFF2-40B4-BE49-F238E27FC236}">
                <a16:creationId xmlns="" xmlns:a16="http://schemas.microsoft.com/office/drawing/2014/main" id="{475198AB-7723-4936-87B4-3FF6E8573B42}"/>
              </a:ext>
            </a:extLst>
          </p:cNvPr>
          <p:cNvGraphicFramePr>
            <a:graphicFrameLocks noGrp="1"/>
          </p:cNvGraphicFramePr>
          <p:nvPr>
            <p:ph idx="1"/>
          </p:nvPr>
        </p:nvGraphicFramePr>
        <p:xfrm>
          <a:off x="457200" y="990600"/>
          <a:ext cx="8229600" cy="5592764"/>
        </p:xfrm>
        <a:graphic>
          <a:graphicData uri="http://schemas.openxmlformats.org/drawingml/2006/table">
            <a:tbl>
              <a:tblPr/>
              <a:tblGrid>
                <a:gridCol w="2057400">
                  <a:extLst>
                    <a:ext uri="{9D8B030D-6E8A-4147-A177-3AD203B41FA5}">
                      <a16:colId xmlns="" xmlns:a16="http://schemas.microsoft.com/office/drawing/2014/main" val="20000"/>
                    </a:ext>
                  </a:extLst>
                </a:gridCol>
                <a:gridCol w="2057400">
                  <a:extLst>
                    <a:ext uri="{9D8B030D-6E8A-4147-A177-3AD203B41FA5}">
                      <a16:colId xmlns="" xmlns:a16="http://schemas.microsoft.com/office/drawing/2014/main" val="20001"/>
                    </a:ext>
                  </a:extLst>
                </a:gridCol>
                <a:gridCol w="2057400">
                  <a:extLst>
                    <a:ext uri="{9D8B030D-6E8A-4147-A177-3AD203B41FA5}">
                      <a16:colId xmlns="" xmlns:a16="http://schemas.microsoft.com/office/drawing/2014/main" val="20002"/>
                    </a:ext>
                  </a:extLst>
                </a:gridCol>
                <a:gridCol w="2057400">
                  <a:extLst>
                    <a:ext uri="{9D8B030D-6E8A-4147-A177-3AD203B41FA5}">
                      <a16:colId xmlns="" xmlns:a16="http://schemas.microsoft.com/office/drawing/2014/main" val="20003"/>
                    </a:ext>
                  </a:extLst>
                </a:gridCol>
              </a:tblGrid>
              <a:tr h="754063">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altLang="en-US" sz="1800" b="0" i="0" u="none" strike="noStrike" cap="none" normalizeH="0" baseline="0">
                          <a:ln>
                            <a:noFill/>
                          </a:ln>
                          <a:solidFill>
                            <a:schemeClr val="tx1"/>
                          </a:solidFill>
                          <a:effectLst/>
                          <a:latin typeface="Calibri" pitchFamily="34" charset="0"/>
                          <a:ea typeface="ＭＳ Ｐゴシック" pitchFamily="34" charset="-128"/>
                        </a:rPr>
                        <a:t>General traits of all protists…</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pPr>
                      <a:r>
                        <a:rPr kumimoji="0" lang="en-US" altLang="en-US" sz="1800" b="0" i="0" u="none" strike="noStrike" cap="none" normalizeH="0" baseline="0">
                          <a:ln>
                            <a:noFill/>
                          </a:ln>
                          <a:solidFill>
                            <a:schemeClr val="tx1"/>
                          </a:solidFill>
                          <a:effectLst/>
                          <a:latin typeface="Calibri" pitchFamily="34" charset="0"/>
                          <a:ea typeface="ＭＳ Ｐゴシック" pitchFamily="34" charset="-128"/>
                        </a:rPr>
                        <a:t>Eukaryotic, mostly unicellular, some have cell walls, some autotrophic, some heterotrophic</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0"/>
                  </a:ext>
                </a:extLst>
              </a:tr>
              <a:tr h="1006475">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pPr>
                      <a:r>
                        <a:rPr kumimoji="0" lang="en-US" altLang="en-US" sz="2000" b="0" i="0" u="none" strike="noStrike" cap="none" normalizeH="0" baseline="0">
                          <a:ln>
                            <a:noFill/>
                          </a:ln>
                          <a:solidFill>
                            <a:schemeClr val="tx1"/>
                          </a:solidFill>
                          <a:effectLst/>
                          <a:latin typeface="Calibri" pitchFamily="34" charset="0"/>
                          <a:ea typeface="ＭＳ Ｐゴシック" pitchFamily="34" charset="-128"/>
                        </a:rPr>
                        <a:t>Protists are classified into 3 groups…</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altLang="en-US" sz="2000" b="0" i="0" u="none" strike="noStrike" cap="none" normalizeH="0" baseline="0">
                          <a:ln>
                            <a:noFill/>
                          </a:ln>
                          <a:solidFill>
                            <a:schemeClr val="tx1"/>
                          </a:solidFill>
                          <a:effectLst/>
                          <a:latin typeface="Calibri" pitchFamily="34" charset="0"/>
                          <a:ea typeface="ＭＳ Ｐゴシック" pitchFamily="34" charset="-128"/>
                        </a:rPr>
                        <a:t>Animal-like protists</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altLang="en-US" sz="2000" b="0" i="0" u="none" strike="noStrike" cap="none" normalizeH="0" baseline="0">
                          <a:ln>
                            <a:noFill/>
                          </a:ln>
                          <a:solidFill>
                            <a:schemeClr val="tx1"/>
                          </a:solidFill>
                          <a:effectLst/>
                          <a:latin typeface="Calibri" pitchFamily="34" charset="0"/>
                          <a:ea typeface="ＭＳ Ｐゴシック" pitchFamily="34" charset="-128"/>
                        </a:rPr>
                        <a:t>Plant-like protists</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altLang="en-US" sz="2000" b="0" i="0" u="none" strike="noStrike" cap="none" normalizeH="0" baseline="0">
                          <a:ln>
                            <a:noFill/>
                          </a:ln>
                          <a:solidFill>
                            <a:schemeClr val="tx1"/>
                          </a:solidFill>
                          <a:effectLst/>
                          <a:latin typeface="Calibri" pitchFamily="34" charset="0"/>
                          <a:ea typeface="ＭＳ Ｐゴシック" pitchFamily="34" charset="-128"/>
                        </a:rPr>
                        <a:t>Fungus-like protists</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754063">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pPr>
                      <a:r>
                        <a:rPr kumimoji="0" lang="en-US" altLang="en-US" sz="2000" b="0" i="0" u="none" strike="noStrike" cap="none" normalizeH="0" baseline="0">
                          <a:ln>
                            <a:noFill/>
                          </a:ln>
                          <a:solidFill>
                            <a:schemeClr val="tx1"/>
                          </a:solidFill>
                          <a:effectLst/>
                          <a:latin typeface="Calibri" pitchFamily="34" charset="0"/>
                          <a:ea typeface="ＭＳ Ｐゴシック" pitchFamily="34" charset="-128"/>
                        </a:rPr>
                        <a:t>Classified based on…</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altLang="en-US" sz="2000" b="0" i="0" u="none" strike="noStrike" cap="none" normalizeH="0" baseline="0">
                          <a:ln>
                            <a:noFill/>
                          </a:ln>
                          <a:solidFill>
                            <a:schemeClr val="tx1"/>
                          </a:solidFill>
                          <a:effectLst/>
                          <a:latin typeface="Calibri" pitchFamily="34" charset="0"/>
                          <a:ea typeface="ＭＳ Ｐゴシック" pitchFamily="34" charset="-128"/>
                        </a:rPr>
                        <a:t>Method of movement</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altLang="en-US" sz="2000" b="0" i="0" u="none" strike="noStrike" cap="none" normalizeH="0" baseline="0">
                          <a:ln>
                            <a:noFill/>
                          </a:ln>
                          <a:solidFill>
                            <a:schemeClr val="tx1"/>
                          </a:solidFill>
                          <a:effectLst/>
                          <a:latin typeface="Calibri" pitchFamily="34" charset="0"/>
                          <a:ea typeface="ＭＳ Ｐゴシック" pitchFamily="34" charset="-128"/>
                        </a:rPr>
                        <a:t>Color of chlorophyll</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altLang="en-US" sz="2000" b="0" i="0" u="none" strike="noStrike" cap="none" normalizeH="0" baseline="0">
                          <a:ln>
                            <a:noFill/>
                          </a:ln>
                          <a:solidFill>
                            <a:schemeClr val="tx1"/>
                          </a:solidFill>
                          <a:effectLst/>
                          <a:latin typeface="Calibri" pitchFamily="34" charset="0"/>
                          <a:ea typeface="ＭＳ Ｐゴシック" pitchFamily="34" charset="-128"/>
                        </a:rPr>
                        <a:t>Method not mentioned</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774700">
                <a:tc rowSpan="4">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pPr>
                      <a:endParaRPr kumimoji="0" lang="en-US" altLang="en-US" sz="2800" b="0" i="0" u="none" strike="noStrike" cap="none" normalizeH="0" baseline="0">
                        <a:ln>
                          <a:noFill/>
                        </a:ln>
                        <a:solidFill>
                          <a:schemeClr val="tx1"/>
                        </a:solidFill>
                        <a:effectLst/>
                        <a:latin typeface="Calibri" pitchFamily="34" charset="0"/>
                        <a:ea typeface="ＭＳ Ｐゴシック" pitchFamily="34" charset="-128"/>
                      </a:endParaRPr>
                    </a:p>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pPr>
                      <a:endParaRPr kumimoji="0" lang="en-US" altLang="en-US" sz="2800" b="0" i="0" u="none" strike="noStrike" cap="none" normalizeH="0" baseline="0">
                        <a:ln>
                          <a:noFill/>
                        </a:ln>
                        <a:solidFill>
                          <a:schemeClr val="tx1"/>
                        </a:solidFill>
                        <a:effectLst/>
                        <a:latin typeface="Calibri" pitchFamily="34" charset="0"/>
                        <a:ea typeface="ＭＳ Ｐゴシック" pitchFamily="34" charset="-128"/>
                      </a:endParaRPr>
                    </a:p>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altLang="en-US" sz="2800" b="0" i="0" u="none" strike="noStrike" cap="none" normalizeH="0" baseline="0">
                          <a:ln>
                            <a:noFill/>
                          </a:ln>
                          <a:solidFill>
                            <a:schemeClr val="tx1"/>
                          </a:solidFill>
                          <a:effectLst/>
                          <a:latin typeface="Calibri" pitchFamily="34" charset="0"/>
                          <a:ea typeface="ＭＳ Ｐゴシック" pitchFamily="34" charset="-128"/>
                        </a:rPr>
                        <a:t>Types</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pPr>
                      <a:r>
                        <a:rPr kumimoji="0" lang="en-US" altLang="en-US" sz="1400" b="0" i="0" u="none" strike="noStrike" cap="none" normalizeH="0" baseline="0">
                          <a:ln>
                            <a:noFill/>
                          </a:ln>
                          <a:solidFill>
                            <a:schemeClr val="tx1"/>
                          </a:solidFill>
                          <a:effectLst/>
                          <a:latin typeface="Calibri" pitchFamily="34" charset="0"/>
                          <a:ea typeface="ＭＳ Ｐゴシック" pitchFamily="34" charset="-128"/>
                        </a:rPr>
                        <a:t>Sarcodines move with pseudopods </a:t>
                      </a:r>
                    </a:p>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pPr>
                      <a:r>
                        <a:rPr kumimoji="0" lang="en-US" altLang="en-US" sz="1400" b="0" i="0" u="none" strike="noStrike" cap="none" normalizeH="0" baseline="0">
                          <a:ln>
                            <a:noFill/>
                          </a:ln>
                          <a:solidFill>
                            <a:schemeClr val="tx1"/>
                          </a:solidFill>
                          <a:effectLst/>
                          <a:latin typeface="Calibri" pitchFamily="34" charset="0"/>
                          <a:ea typeface="ＭＳ Ｐゴシック" pitchFamily="34" charset="-128"/>
                        </a:rPr>
                        <a:t>ex:  amoeba</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pPr>
                      <a:r>
                        <a:rPr kumimoji="0" lang="en-US" altLang="en-US" sz="1400" b="0" i="0" u="none" strike="noStrike" cap="none" normalizeH="0" baseline="0">
                          <a:ln>
                            <a:noFill/>
                          </a:ln>
                          <a:solidFill>
                            <a:schemeClr val="tx1"/>
                          </a:solidFill>
                          <a:effectLst/>
                          <a:latin typeface="Calibri" pitchFamily="34" charset="0"/>
                          <a:ea typeface="ＭＳ Ｐゴシック" pitchFamily="34" charset="-128"/>
                        </a:rPr>
                        <a:t>Eulgena are both animal-like &amp; plant-like but more plant-like (green)</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pPr>
                      <a:r>
                        <a:rPr kumimoji="0" lang="en-US" altLang="en-US" sz="1400" b="0" i="0" u="none" strike="noStrike" cap="none" normalizeH="0" baseline="0">
                          <a:ln>
                            <a:noFill/>
                          </a:ln>
                          <a:solidFill>
                            <a:schemeClr val="tx1"/>
                          </a:solidFill>
                          <a:effectLst/>
                          <a:latin typeface="Calibri" pitchFamily="34" charset="0"/>
                          <a:ea typeface="ＭＳ Ｐゴシック" pitchFamily="34" charset="-128"/>
                        </a:rPr>
                        <a:t>Slime molds</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r h="754063">
                <a:tc vMerge="1">
                  <a:txBody>
                    <a:bodyPr/>
                    <a:lstStyle/>
                    <a:p>
                      <a:endParaRPr lang="en-US"/>
                    </a:p>
                  </a:txBody>
                  <a:tcPr/>
                </a:tc>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pPr>
                      <a:r>
                        <a:rPr kumimoji="0" lang="en-US" altLang="en-US" sz="1400" b="0" i="0" u="none" strike="noStrike" cap="none" normalizeH="0" baseline="0">
                          <a:ln>
                            <a:noFill/>
                          </a:ln>
                          <a:solidFill>
                            <a:schemeClr val="tx1"/>
                          </a:solidFill>
                          <a:effectLst/>
                          <a:latin typeface="Calibri" pitchFamily="34" charset="0"/>
                          <a:ea typeface="ＭＳ Ｐゴシック" pitchFamily="34" charset="-128"/>
                        </a:rPr>
                        <a:t>Ciliates move with cilia </a:t>
                      </a:r>
                    </a:p>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pPr>
                      <a:r>
                        <a:rPr kumimoji="0" lang="en-US" altLang="en-US" sz="1400" b="0" i="0" u="none" strike="noStrike" cap="none" normalizeH="0" baseline="0">
                          <a:ln>
                            <a:noFill/>
                          </a:ln>
                          <a:solidFill>
                            <a:schemeClr val="tx1"/>
                          </a:solidFill>
                          <a:effectLst/>
                          <a:latin typeface="Calibri" pitchFamily="34" charset="0"/>
                          <a:ea typeface="ＭＳ Ｐゴシック" pitchFamily="34" charset="-128"/>
                        </a:rPr>
                        <a:t>ex:  paramecium</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pPr>
                      <a:r>
                        <a:rPr kumimoji="0" lang="en-US" altLang="en-US" sz="1400" b="0" i="0" u="none" strike="noStrike" cap="none" normalizeH="0" baseline="0">
                          <a:ln>
                            <a:noFill/>
                          </a:ln>
                          <a:solidFill>
                            <a:schemeClr val="tx1"/>
                          </a:solidFill>
                          <a:effectLst/>
                          <a:latin typeface="Calibri" pitchFamily="34" charset="0"/>
                          <a:ea typeface="ＭＳ Ｐゴシック" pitchFamily="34" charset="-128"/>
                        </a:rPr>
                        <a:t>Green algae found in freshwater</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pPr>
                      <a:r>
                        <a:rPr kumimoji="0" lang="en-US" altLang="en-US" sz="1400" b="0" i="0" u="none" strike="noStrike" cap="none" normalizeH="0" baseline="0">
                          <a:ln>
                            <a:noFill/>
                          </a:ln>
                          <a:solidFill>
                            <a:schemeClr val="tx1"/>
                          </a:solidFill>
                          <a:effectLst/>
                          <a:latin typeface="Calibri" pitchFamily="34" charset="0"/>
                          <a:ea typeface="ＭＳ Ｐゴシック" pitchFamily="34" charset="-128"/>
                        </a:rPr>
                        <a:t>Downy mildews &amp; water molds- caused potato blight in Ireland</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4"/>
                  </a:ext>
                </a:extLst>
              </a:tr>
              <a:tr h="774700">
                <a:tc vMerge="1">
                  <a:txBody>
                    <a:bodyPr/>
                    <a:lstStyle/>
                    <a:p>
                      <a:endParaRPr lang="en-US"/>
                    </a:p>
                  </a:txBody>
                  <a:tcPr/>
                </a:tc>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pPr>
                      <a:r>
                        <a:rPr kumimoji="0" lang="en-US" altLang="en-US" sz="1400" b="0" i="0" u="none" strike="noStrike" cap="none" normalizeH="0" baseline="0">
                          <a:ln>
                            <a:noFill/>
                          </a:ln>
                          <a:solidFill>
                            <a:schemeClr val="tx1"/>
                          </a:solidFill>
                          <a:effectLst/>
                          <a:latin typeface="Calibri" pitchFamily="34" charset="0"/>
                          <a:ea typeface="ＭＳ Ｐゴシック" pitchFamily="34" charset="-128"/>
                        </a:rPr>
                        <a:t>Flagellates move with flagella</a:t>
                      </a:r>
                    </a:p>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pPr>
                      <a:r>
                        <a:rPr kumimoji="0" lang="en-US" altLang="en-US" sz="1400" b="0" i="0" u="none" strike="noStrike" cap="none" normalizeH="0" baseline="0">
                          <a:ln>
                            <a:noFill/>
                          </a:ln>
                          <a:solidFill>
                            <a:schemeClr val="tx1"/>
                          </a:solidFill>
                          <a:effectLst/>
                          <a:latin typeface="Calibri" pitchFamily="34" charset="0"/>
                          <a:ea typeface="ＭＳ Ｐゴシック" pitchFamily="34" charset="-128"/>
                        </a:rPr>
                        <a:t>Ex:  trychonympha</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pPr>
                      <a:r>
                        <a:rPr kumimoji="0" lang="en-US" altLang="en-US" sz="1400" b="0" i="0" u="none" strike="noStrike" cap="none" normalizeH="0" baseline="0">
                          <a:ln>
                            <a:noFill/>
                          </a:ln>
                          <a:solidFill>
                            <a:schemeClr val="tx1"/>
                          </a:solidFill>
                          <a:effectLst/>
                          <a:latin typeface="Calibri" pitchFamily="34" charset="0"/>
                          <a:ea typeface="ＭＳ Ｐゴシック" pitchFamily="34" charset="-128"/>
                        </a:rPr>
                        <a:t>Diatoms used as abrasives</a:t>
                      </a:r>
                    </a:p>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pPr>
                      <a:endParaRPr kumimoji="0" lang="en-US" altLang="en-US" sz="1400" b="0" i="0" u="none" strike="noStrike" cap="none" normalizeH="0" baseline="0">
                        <a:ln>
                          <a:noFill/>
                        </a:ln>
                        <a:solidFill>
                          <a:schemeClr val="tx1"/>
                        </a:solidFill>
                        <a:effectLst/>
                        <a:latin typeface="Calibri" pitchFamily="34" charset="0"/>
                        <a:ea typeface="ＭＳ Ｐゴシック" pitchFamily="34" charset="-128"/>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pPr>
                      <a:endParaRPr kumimoji="0" lang="en-US" altLang="en-US" sz="1400" b="0" i="0" u="none" strike="noStrike" cap="none" normalizeH="0" baseline="0">
                        <a:ln>
                          <a:noFill/>
                        </a:ln>
                        <a:solidFill>
                          <a:schemeClr val="tx1"/>
                        </a:solidFill>
                        <a:effectLst/>
                        <a:latin typeface="Calibri" pitchFamily="34" charset="0"/>
                        <a:ea typeface="ＭＳ Ｐゴシック" pitchFamily="34" charset="-128"/>
                      </a:endParaRP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5"/>
                  </a:ext>
                </a:extLst>
              </a:tr>
              <a:tr h="774700">
                <a:tc vMerge="1">
                  <a:txBody>
                    <a:bodyPr/>
                    <a:lstStyle/>
                    <a:p>
                      <a:endParaRPr lang="en-US"/>
                    </a:p>
                  </a:txBody>
                  <a:tcPr/>
                </a:tc>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pPr>
                      <a:r>
                        <a:rPr kumimoji="0" lang="en-US" altLang="en-US" sz="1400" b="0" i="0" u="none" strike="noStrike" cap="none" normalizeH="0" baseline="0">
                          <a:ln>
                            <a:noFill/>
                          </a:ln>
                          <a:solidFill>
                            <a:schemeClr val="tx1"/>
                          </a:solidFill>
                          <a:effectLst/>
                          <a:latin typeface="Calibri" pitchFamily="34" charset="0"/>
                          <a:ea typeface="ＭＳ Ｐゴシック" pitchFamily="34" charset="-128"/>
                        </a:rPr>
                        <a:t>Sporozoans don</a:t>
                      </a:r>
                      <a:r>
                        <a:rPr kumimoji="0" lang="ja-JP" altLang="en-US" sz="1400" b="0" i="0" u="none" strike="noStrike" cap="none" normalizeH="0" baseline="0">
                          <a:ln>
                            <a:noFill/>
                          </a:ln>
                          <a:solidFill>
                            <a:schemeClr val="tx1"/>
                          </a:solidFill>
                          <a:effectLst/>
                          <a:latin typeface="Calibri" pitchFamily="34" charset="0"/>
                          <a:ea typeface="ＭＳ Ｐゴシック" pitchFamily="34" charset="-128"/>
                        </a:rPr>
                        <a:t>’</a:t>
                      </a:r>
                      <a:r>
                        <a:rPr kumimoji="0" lang="en-US" altLang="ja-JP" sz="1400" b="0" i="0" u="none" strike="noStrike" cap="none" normalizeH="0" baseline="0">
                          <a:ln>
                            <a:noFill/>
                          </a:ln>
                          <a:solidFill>
                            <a:schemeClr val="tx1"/>
                          </a:solidFill>
                          <a:effectLst/>
                          <a:latin typeface="Calibri" pitchFamily="34" charset="0"/>
                          <a:ea typeface="ＭＳ Ｐゴシック" pitchFamily="34" charset="-128"/>
                        </a:rPr>
                        <a:t>t move </a:t>
                      </a:r>
                    </a:p>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pPr>
                      <a:r>
                        <a:rPr kumimoji="0" lang="en-US" altLang="en-US" sz="1400" b="0" i="0" u="none" strike="noStrike" cap="none" normalizeH="0" baseline="0">
                          <a:ln>
                            <a:noFill/>
                          </a:ln>
                          <a:solidFill>
                            <a:schemeClr val="tx1"/>
                          </a:solidFill>
                          <a:effectLst/>
                          <a:latin typeface="Calibri" pitchFamily="34" charset="0"/>
                          <a:ea typeface="ＭＳ Ｐゴシック" pitchFamily="34" charset="-128"/>
                        </a:rPr>
                        <a:t>ex:  plasmodium (causes malaria)</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pPr>
                      <a:r>
                        <a:rPr kumimoji="0" lang="en-US" altLang="en-US" sz="1400" b="0" i="0" u="none" strike="noStrike" cap="none" normalizeH="0" baseline="0">
                          <a:ln>
                            <a:noFill/>
                          </a:ln>
                          <a:solidFill>
                            <a:schemeClr val="tx1"/>
                          </a:solidFill>
                          <a:effectLst/>
                          <a:latin typeface="Calibri" pitchFamily="34" charset="0"/>
                          <a:ea typeface="ＭＳ Ｐゴシック" pitchFamily="34" charset="-128"/>
                        </a:rPr>
                        <a:t>Dinoflagellates- cause red tide that poisons shellfish</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pPr>
                      <a:endParaRPr kumimoji="0" lang="en-US" altLang="en-US" sz="1400" b="0" i="0" u="none" strike="noStrike" cap="none" normalizeH="0" baseline="0">
                        <a:ln>
                          <a:noFill/>
                        </a:ln>
                        <a:solidFill>
                          <a:schemeClr val="tx1"/>
                        </a:solidFill>
                        <a:effectLst/>
                        <a:latin typeface="Calibri" pitchFamily="34" charset="0"/>
                        <a:ea typeface="ＭＳ Ｐゴシック" pitchFamily="34" charset="-128"/>
                      </a:endParaRP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6"/>
                  </a:ext>
                </a:extLst>
              </a:tr>
            </a:tbl>
          </a:graphicData>
        </a:graphic>
      </p:graphicFrame>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4"/>
          <p:cNvSpPr>
            <a:spLocks noGrp="1"/>
          </p:cNvSpPr>
          <p:nvPr>
            <p:ph type="title"/>
          </p:nvPr>
        </p:nvSpPr>
        <p:spPr/>
        <p:txBody>
          <a:bodyPr/>
          <a:lstStyle/>
          <a:p>
            <a:r>
              <a:rPr lang="en-US" altLang="en-US" sz="3200" smtClean="0"/>
              <a:t>REPRODUCTION IN SIMPLE ORGANISMS </a:t>
            </a:r>
            <a:br>
              <a:rPr lang="en-US" altLang="en-US" sz="3200" smtClean="0"/>
            </a:br>
            <a:r>
              <a:rPr lang="en-US" altLang="en-US" sz="3200" smtClean="0"/>
              <a:t>(bacteria &amp; protists)</a:t>
            </a:r>
          </a:p>
        </p:txBody>
      </p:sp>
      <p:sp>
        <p:nvSpPr>
          <p:cNvPr id="108547" name="Rectangle 8"/>
          <p:cNvSpPr>
            <a:spLocks noGrp="1"/>
          </p:cNvSpPr>
          <p:nvPr>
            <p:ph sz="half" idx="1"/>
          </p:nvPr>
        </p:nvSpPr>
        <p:spPr/>
        <p:txBody>
          <a:bodyPr/>
          <a:lstStyle/>
          <a:p>
            <a:r>
              <a:rPr lang="en-US" altLang="en-US" smtClean="0"/>
              <a:t>BINARY FISSION- </a:t>
            </a:r>
            <a:r>
              <a:rPr lang="en-US" altLang="en-US" sz="2400" smtClean="0"/>
              <a:t>nucleic acid (DNA) is copied and cell divides (asexual)</a:t>
            </a:r>
          </a:p>
        </p:txBody>
      </p:sp>
      <p:sp>
        <p:nvSpPr>
          <p:cNvPr id="108548" name="Rectangle 9"/>
          <p:cNvSpPr>
            <a:spLocks noGrp="1"/>
          </p:cNvSpPr>
          <p:nvPr>
            <p:ph sz="half" idx="2"/>
          </p:nvPr>
        </p:nvSpPr>
        <p:spPr/>
        <p:txBody>
          <a:bodyPr/>
          <a:lstStyle/>
          <a:p>
            <a:r>
              <a:rPr lang="en-US" altLang="en-US" smtClean="0"/>
              <a:t>CONJUGATION- Nucleic acids (DNA) are exchanged (sexual)</a:t>
            </a:r>
          </a:p>
        </p:txBody>
      </p:sp>
      <p:pic>
        <p:nvPicPr>
          <p:cNvPr id="108549" name="Picture 7" descr="amoeba-fission-big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176588"/>
            <a:ext cx="4267200" cy="3681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550" name="Picture 11" descr="paramecium%20conjugation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3413" y="3048000"/>
            <a:ext cx="2424112"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4"/>
          <p:cNvSpPr>
            <a:spLocks noGrp="1"/>
          </p:cNvSpPr>
          <p:nvPr>
            <p:ph type="title"/>
          </p:nvPr>
        </p:nvSpPr>
        <p:spPr/>
        <p:txBody>
          <a:bodyPr/>
          <a:lstStyle/>
          <a:p>
            <a:r>
              <a:rPr lang="en-US" altLang="en-US" sz="4000" smtClean="0"/>
              <a:t>Animal-like protist	Plant-like protist</a:t>
            </a:r>
          </a:p>
        </p:txBody>
      </p:sp>
      <p:pic>
        <p:nvPicPr>
          <p:cNvPr id="109571" name="Picture 5" descr="protists"/>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52400" y="1371600"/>
            <a:ext cx="4040188" cy="5029200"/>
          </a:xfrm>
          <a:noFill/>
        </p:spPr>
      </p:pic>
      <p:pic>
        <p:nvPicPr>
          <p:cNvPr id="109572" name="Picture 4" descr="Taste%20and%20Odor%20Causing%20Algae"/>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087938" y="1295400"/>
            <a:ext cx="4056062" cy="5413375"/>
          </a:xfrm>
          <a:noFill/>
        </p:spPr>
      </p:pic>
      <p:sp>
        <p:nvSpPr>
          <p:cNvPr id="109573" name="Oval 11"/>
          <p:cNvSpPr>
            <a:spLocks noChangeArrowheads="1"/>
          </p:cNvSpPr>
          <p:nvPr/>
        </p:nvSpPr>
        <p:spPr bwMode="auto">
          <a:xfrm>
            <a:off x="2286000" y="5029200"/>
            <a:ext cx="1752600" cy="14478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US" altLang="en-US" sz="1800">
              <a:latin typeface="Arial" panose="020B0604020202020204" pitchFamily="34" charset="0"/>
            </a:endParaRPr>
          </a:p>
        </p:txBody>
      </p:sp>
      <p:sp>
        <p:nvSpPr>
          <p:cNvPr id="109574" name="Line 12"/>
          <p:cNvSpPr>
            <a:spLocks noChangeShapeType="1"/>
          </p:cNvSpPr>
          <p:nvPr/>
        </p:nvSpPr>
        <p:spPr bwMode="auto">
          <a:xfrm>
            <a:off x="3886200" y="6096000"/>
            <a:ext cx="1371600"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p:cNvSpPr>
          <p:nvPr>
            <p:ph type="title"/>
          </p:nvPr>
        </p:nvSpPr>
        <p:spPr>
          <a:xfrm>
            <a:off x="457200" y="76200"/>
            <a:ext cx="8229600" cy="563562"/>
          </a:xfrm>
        </p:spPr>
        <p:txBody>
          <a:bodyPr/>
          <a:lstStyle/>
          <a:p>
            <a:r>
              <a:rPr lang="en-US" altLang="en-US" sz="3600" smtClean="0"/>
              <a:t>KINGDOM PLANTAE- Plants </a:t>
            </a:r>
            <a:r>
              <a:rPr lang="en-US" altLang="en-US" sz="3600" dirty="0" smtClean="0"/>
              <a:t>in </a:t>
            </a:r>
            <a:r>
              <a:rPr lang="en-US" altLang="en-US" sz="3600" smtClean="0"/>
              <a:t>a ‘Nutshell’</a:t>
            </a:r>
            <a:endParaRPr lang="en-US" altLang="en-US" sz="3600" dirty="0" smtClean="0"/>
          </a:p>
        </p:txBody>
      </p:sp>
      <p:graphicFrame>
        <p:nvGraphicFramePr>
          <p:cNvPr id="75869" name="Group 93">
            <a:extLst>
              <a:ext uri="{FF2B5EF4-FFF2-40B4-BE49-F238E27FC236}">
                <a16:creationId xmlns="" xmlns:a16="http://schemas.microsoft.com/office/drawing/2014/main" id="{C965ED7A-DA06-43AB-9A6E-159091A6A7BC}"/>
              </a:ext>
            </a:extLst>
          </p:cNvPr>
          <p:cNvGraphicFramePr>
            <a:graphicFrameLocks noGrp="1"/>
          </p:cNvGraphicFramePr>
          <p:nvPr>
            <p:ph idx="1"/>
            <p:extLst>
              <p:ext uri="{D42A27DB-BD31-4B8C-83A1-F6EECF244321}">
                <p14:modId xmlns:p14="http://schemas.microsoft.com/office/powerpoint/2010/main" val="129500016"/>
              </p:ext>
            </p:extLst>
          </p:nvPr>
        </p:nvGraphicFramePr>
        <p:xfrm>
          <a:off x="381000" y="779934"/>
          <a:ext cx="8229600" cy="6076511"/>
        </p:xfrm>
        <a:graphic>
          <a:graphicData uri="http://schemas.openxmlformats.org/drawingml/2006/table">
            <a:tbl>
              <a:tblPr/>
              <a:tblGrid>
                <a:gridCol w="3886200">
                  <a:extLst>
                    <a:ext uri="{9D8B030D-6E8A-4147-A177-3AD203B41FA5}">
                      <a16:colId xmlns="" xmlns:a16="http://schemas.microsoft.com/office/drawing/2014/main" val="20000"/>
                    </a:ext>
                  </a:extLst>
                </a:gridCol>
                <a:gridCol w="4343400">
                  <a:extLst>
                    <a:ext uri="{9D8B030D-6E8A-4147-A177-3AD203B41FA5}">
                      <a16:colId xmlns="" xmlns:a16="http://schemas.microsoft.com/office/drawing/2014/main" val="20001"/>
                    </a:ext>
                  </a:extLst>
                </a:gridCol>
              </a:tblGrid>
              <a:tr h="592422">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Calibri" pitchFamily="34" charset="0"/>
                        </a:rPr>
                        <a:t>General Characteristics</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a:ln>
                            <a:noFill/>
                          </a:ln>
                          <a:solidFill>
                            <a:schemeClr val="tx1"/>
                          </a:solidFill>
                          <a:effectLst/>
                          <a:latin typeface="Calibri" pitchFamily="34" charset="0"/>
                        </a:rPr>
                        <a:t>Eukaryotic, multicellular, cell walls w/cellulose, autotrophic</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362509">
                <a:tc gridSpan="2">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Calibri" pitchFamily="34" charset="0"/>
                        </a:rPr>
                        <a:t>TWO MAIN GROUPS OF PLANTS:</a:t>
                      </a:r>
                    </a:p>
                  </a:txBody>
                  <a:tcPr marT="45723" marB="4572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 xmlns:a16="http://schemas.microsoft.com/office/drawing/2014/main" val="10001"/>
                  </a:ext>
                </a:extLst>
              </a:tr>
              <a:tr h="966580">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400" b="1" i="0" u="none" strike="noStrike" cap="none" normalizeH="0" baseline="0" dirty="0">
                          <a:ln>
                            <a:noFill/>
                          </a:ln>
                          <a:solidFill>
                            <a:schemeClr val="tx1"/>
                          </a:solidFill>
                          <a:effectLst/>
                          <a:latin typeface="Calibri" pitchFamily="34" charset="0"/>
                        </a:rPr>
                        <a:t>1.  Nonvascular-</a:t>
                      </a:r>
                      <a:r>
                        <a:rPr kumimoji="0" lang="en-US" sz="1400" b="0" i="0" u="none" strike="noStrike" cap="none" normalizeH="0" baseline="0" dirty="0">
                          <a:ln>
                            <a:noFill/>
                          </a:ln>
                          <a:solidFill>
                            <a:schemeClr val="tx1"/>
                          </a:solidFill>
                          <a:effectLst/>
                          <a:latin typeface="Calibri" pitchFamily="34" charset="0"/>
                        </a:rPr>
                        <a:t> no xylem or </a:t>
                      </a:r>
                      <a:r>
                        <a:rPr kumimoji="0" lang="en-US" sz="1400" b="0" i="0" u="none" strike="noStrike" cap="none" normalizeH="0" baseline="0" dirty="0" smtClean="0">
                          <a:ln>
                            <a:noFill/>
                          </a:ln>
                          <a:solidFill>
                            <a:schemeClr val="tx1"/>
                          </a:solidFill>
                          <a:effectLst/>
                          <a:latin typeface="Calibri" pitchFamily="34" charset="0"/>
                        </a:rPr>
                        <a:t>phloem; </a:t>
                      </a:r>
                      <a:r>
                        <a:rPr kumimoji="0" lang="en-US" sz="1400" b="0" i="0" u="none" strike="noStrike" cap="none" normalizeH="0" baseline="0" dirty="0">
                          <a:ln>
                            <a:noFill/>
                          </a:ln>
                          <a:solidFill>
                            <a:schemeClr val="tx1"/>
                          </a:solidFill>
                          <a:effectLst/>
                          <a:latin typeface="Calibri" pitchFamily="34" charset="0"/>
                        </a:rPr>
                        <a:t>typically </a:t>
                      </a:r>
                      <a:r>
                        <a:rPr kumimoji="0" lang="en-US" sz="1400" b="0" i="0" u="none" strike="noStrike" cap="none" normalizeH="0" baseline="0" dirty="0" smtClean="0">
                          <a:ln>
                            <a:noFill/>
                          </a:ln>
                          <a:solidFill>
                            <a:schemeClr val="tx1"/>
                          </a:solidFill>
                          <a:effectLst/>
                          <a:latin typeface="Calibri" pitchFamily="34" charset="0"/>
                        </a:rPr>
                        <a:t>small/low to ground; </a:t>
                      </a:r>
                      <a:r>
                        <a:rPr kumimoji="0" lang="en-US" sz="1400" b="0" i="0" u="none" strike="noStrike" cap="none" normalizeH="0" baseline="0" dirty="0">
                          <a:ln>
                            <a:noFill/>
                          </a:ln>
                          <a:solidFill>
                            <a:schemeClr val="tx1"/>
                          </a:solidFill>
                          <a:effectLst/>
                          <a:latin typeface="Calibri" pitchFamily="34" charset="0"/>
                        </a:rPr>
                        <a:t>no true roots, stems, </a:t>
                      </a:r>
                      <a:r>
                        <a:rPr kumimoji="0" lang="en-US" sz="1400" b="0" i="0" u="none" strike="noStrike" cap="none" normalizeH="0" baseline="0" dirty="0" smtClean="0">
                          <a:ln>
                            <a:noFill/>
                          </a:ln>
                          <a:solidFill>
                            <a:schemeClr val="tx1"/>
                          </a:solidFill>
                          <a:effectLst/>
                          <a:latin typeface="Calibri" pitchFamily="34" charset="0"/>
                        </a:rPr>
                        <a:t>leaves; </a:t>
                      </a:r>
                      <a:r>
                        <a:rPr kumimoji="0" lang="en-US" sz="1400" b="0" i="0" u="none" strike="noStrike" cap="none" normalizeH="0" baseline="0" dirty="0">
                          <a:ln>
                            <a:noFill/>
                          </a:ln>
                          <a:solidFill>
                            <a:schemeClr val="tx1"/>
                          </a:solidFill>
                          <a:effectLst/>
                          <a:latin typeface="Calibri" pitchFamily="34" charset="0"/>
                        </a:rPr>
                        <a:t>need moisture for reproduction </a:t>
                      </a:r>
                      <a:r>
                        <a:rPr kumimoji="0" lang="en-US" sz="1400" b="0" i="0" u="none" strike="noStrike" cap="none" normalizeH="0" baseline="0" dirty="0" smtClean="0">
                          <a:ln>
                            <a:noFill/>
                          </a:ln>
                          <a:solidFill>
                            <a:schemeClr val="tx1"/>
                          </a:solidFill>
                          <a:effectLst/>
                          <a:latin typeface="Calibri" pitchFamily="34" charset="0"/>
                        </a:rPr>
                        <a:t>(ex- </a:t>
                      </a:r>
                      <a:r>
                        <a:rPr kumimoji="0" lang="en-US" sz="1400" b="0" i="0" u="none" strike="noStrike" cap="none" normalizeH="0" baseline="0" dirty="0">
                          <a:ln>
                            <a:noFill/>
                          </a:ln>
                          <a:solidFill>
                            <a:schemeClr val="tx1"/>
                          </a:solidFill>
                          <a:effectLst/>
                          <a:latin typeface="Calibri" pitchFamily="34" charset="0"/>
                        </a:rPr>
                        <a:t>mosses</a:t>
                      </a:r>
                      <a:r>
                        <a:rPr kumimoji="0" lang="en-US" sz="1400" b="0" i="0" u="none" strike="noStrike" cap="none" normalizeH="0" baseline="0" dirty="0" smtClean="0">
                          <a:ln>
                            <a:noFill/>
                          </a:ln>
                          <a:solidFill>
                            <a:schemeClr val="tx1"/>
                          </a:solidFill>
                          <a:effectLst/>
                          <a:latin typeface="Calibri" pitchFamily="34" charset="0"/>
                        </a:rPr>
                        <a:t>). Pioneer species-important: rock weathering (soil). </a:t>
                      </a:r>
                      <a:endParaRPr kumimoji="0" lang="en-US" sz="1400" b="0" i="0" u="none" strike="noStrike" cap="none" normalizeH="0" baseline="0" dirty="0">
                        <a:ln>
                          <a:noFill/>
                        </a:ln>
                        <a:solidFill>
                          <a:schemeClr val="tx1"/>
                        </a:solidFill>
                        <a:effectLst/>
                        <a:latin typeface="Calibri" pitchFamily="34"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400" b="1" i="0" u="none" strike="noStrike" cap="none" normalizeH="0" baseline="0" dirty="0">
                          <a:ln>
                            <a:noFill/>
                          </a:ln>
                          <a:solidFill>
                            <a:schemeClr val="tx1"/>
                          </a:solidFill>
                          <a:effectLst/>
                          <a:latin typeface="Calibri" pitchFamily="34" charset="0"/>
                        </a:rPr>
                        <a:t>2.  Vascular-</a:t>
                      </a:r>
                      <a:r>
                        <a:rPr kumimoji="0" lang="en-US" sz="1400" b="0" i="0" u="none" strike="noStrike" cap="none" normalizeH="0" baseline="0" dirty="0">
                          <a:ln>
                            <a:noFill/>
                          </a:ln>
                          <a:solidFill>
                            <a:schemeClr val="tx1"/>
                          </a:solidFill>
                          <a:effectLst/>
                          <a:latin typeface="Calibri" pitchFamily="34" charset="0"/>
                        </a:rPr>
                        <a:t> have xylem (carries water) and phloem (carries sugar) vessels for movement of material thru plant (trees, flowers, pine trees, grass, etc.)</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1534052">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dirty="0" smtClean="0">
                          <a:ln>
                            <a:noFill/>
                          </a:ln>
                          <a:solidFill>
                            <a:schemeClr val="tx1"/>
                          </a:solidFill>
                          <a:effectLst/>
                          <a:latin typeface="Calibri" pitchFamily="34" charset="0"/>
                        </a:rPr>
                        <a:t>-</a:t>
                      </a:r>
                      <a:r>
                        <a:rPr kumimoji="0" lang="en-US" sz="1400" b="1" i="0" u="none" strike="noStrike" cap="none" normalizeH="0" baseline="0" dirty="0" smtClean="0">
                          <a:ln>
                            <a:noFill/>
                          </a:ln>
                          <a:solidFill>
                            <a:schemeClr val="tx1"/>
                          </a:solidFill>
                          <a:effectLst/>
                          <a:latin typeface="Calibri" pitchFamily="34" charset="0"/>
                        </a:rPr>
                        <a:t>Bryophytes</a:t>
                      </a:r>
                      <a:r>
                        <a:rPr kumimoji="0" lang="en-US" sz="1400" b="0" i="0" u="none" strike="noStrike" cap="none" normalizeH="0" baseline="0" dirty="0" smtClean="0">
                          <a:ln>
                            <a:noFill/>
                          </a:ln>
                          <a:solidFill>
                            <a:schemeClr val="tx1"/>
                          </a:solidFill>
                          <a:effectLst/>
                          <a:latin typeface="Calibri" pitchFamily="34" charset="0"/>
                        </a:rPr>
                        <a:t>- Nonvascular; need </a:t>
                      </a:r>
                      <a:r>
                        <a:rPr kumimoji="0" lang="en-US" sz="1400" b="0" i="0" u="none" strike="noStrike" cap="none" normalizeH="0" baseline="0" dirty="0">
                          <a:ln>
                            <a:noFill/>
                          </a:ln>
                          <a:solidFill>
                            <a:schemeClr val="tx1"/>
                          </a:solidFill>
                          <a:effectLst/>
                          <a:latin typeface="Calibri" pitchFamily="34" charset="0"/>
                        </a:rPr>
                        <a:t>water to transport sperm to </a:t>
                      </a:r>
                      <a:r>
                        <a:rPr kumimoji="0" lang="en-US" sz="1400" b="0" i="0" u="none" strike="noStrike" cap="none" normalizeH="0" baseline="0" dirty="0" smtClean="0">
                          <a:ln>
                            <a:noFill/>
                          </a:ln>
                          <a:solidFill>
                            <a:schemeClr val="tx1"/>
                          </a:solidFill>
                          <a:effectLst/>
                          <a:latin typeface="Calibri" pitchFamily="34" charset="0"/>
                        </a:rPr>
                        <a:t>egg (sexual) </a:t>
                      </a:r>
                      <a:r>
                        <a:rPr kumimoji="0" lang="en-US" sz="1400" b="0" i="0" u="none" strike="noStrike" cap="none" normalizeH="0" baseline="0" dirty="0">
                          <a:ln>
                            <a:noFill/>
                          </a:ln>
                          <a:solidFill>
                            <a:schemeClr val="tx1"/>
                          </a:solidFill>
                          <a:effectLst/>
                          <a:latin typeface="Calibri" pitchFamily="34" charset="0"/>
                        </a:rPr>
                        <a:t>so found in moist, shady </a:t>
                      </a:r>
                      <a:r>
                        <a:rPr kumimoji="0" lang="en-US" sz="1400" b="0" i="0" u="none" strike="noStrike" cap="none" normalizeH="0" baseline="0" dirty="0" smtClean="0">
                          <a:ln>
                            <a:noFill/>
                          </a:ln>
                          <a:solidFill>
                            <a:schemeClr val="tx1"/>
                          </a:solidFill>
                          <a:effectLst/>
                          <a:latin typeface="Calibri" pitchFamily="34" charset="0"/>
                        </a:rPr>
                        <a:t>areas</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dirty="0" smtClean="0">
                          <a:ln>
                            <a:noFill/>
                          </a:ln>
                          <a:solidFill>
                            <a:schemeClr val="tx1"/>
                          </a:solidFill>
                          <a:effectLst/>
                          <a:latin typeface="Calibri" pitchFamily="34" charset="0"/>
                        </a:rPr>
                        <a:t>-Can also release haploid spores (asexual)</a:t>
                      </a:r>
                      <a:endParaRPr kumimoji="0" lang="en-US" sz="1400" b="0" i="0" u="none" strike="noStrike" cap="none" normalizeH="0" baseline="0" dirty="0">
                        <a:ln>
                          <a:noFill/>
                        </a:ln>
                        <a:solidFill>
                          <a:schemeClr val="tx1"/>
                        </a:solidFill>
                        <a:effectLst/>
                        <a:latin typeface="Calibri" pitchFamily="34" charset="0"/>
                      </a:endParaRP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dirty="0" smtClean="0">
                          <a:ln>
                            <a:noFill/>
                          </a:ln>
                          <a:solidFill>
                            <a:schemeClr val="tx1"/>
                          </a:solidFill>
                          <a:effectLst/>
                          <a:latin typeface="Calibri" pitchFamily="34" charset="0"/>
                        </a:rPr>
                        <a:t>-Use ‘alternation </a:t>
                      </a:r>
                      <a:r>
                        <a:rPr kumimoji="0" lang="en-US" sz="1400" b="0" i="0" u="none" strike="noStrike" cap="none" normalizeH="0" baseline="0" dirty="0">
                          <a:ln>
                            <a:noFill/>
                          </a:ln>
                          <a:solidFill>
                            <a:schemeClr val="tx1"/>
                          </a:solidFill>
                          <a:effectLst/>
                          <a:latin typeface="Calibri" pitchFamily="34" charset="0"/>
                        </a:rPr>
                        <a:t>of </a:t>
                      </a:r>
                      <a:r>
                        <a:rPr kumimoji="0" lang="en-US" sz="1400" b="0" i="0" u="none" strike="noStrike" cap="none" normalizeH="0" baseline="0" dirty="0" smtClean="0">
                          <a:ln>
                            <a:noFill/>
                          </a:ln>
                          <a:solidFill>
                            <a:schemeClr val="tx1"/>
                          </a:solidFill>
                          <a:effectLst/>
                          <a:latin typeface="Calibri" pitchFamily="34" charset="0"/>
                        </a:rPr>
                        <a:t>generations’ </a:t>
                      </a:r>
                      <a:r>
                        <a:rPr kumimoji="0" lang="en-US" sz="1400" b="0" i="0" u="none" strike="noStrike" cap="none" normalizeH="0" baseline="0" dirty="0">
                          <a:ln>
                            <a:noFill/>
                          </a:ln>
                          <a:solidFill>
                            <a:schemeClr val="tx1"/>
                          </a:solidFill>
                          <a:effectLst/>
                          <a:latin typeface="Calibri" pitchFamily="34" charset="0"/>
                        </a:rPr>
                        <a:t>for reproduction (oscillate between sexual &amp; asexual reproduction)</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400" b="1" i="0" u="none" strike="noStrike" cap="none" normalizeH="0" baseline="0" dirty="0">
                          <a:ln>
                            <a:noFill/>
                          </a:ln>
                          <a:solidFill>
                            <a:schemeClr val="tx1"/>
                          </a:solidFill>
                          <a:effectLst/>
                          <a:latin typeface="Calibri" pitchFamily="34" charset="0"/>
                        </a:rPr>
                        <a:t>Main groups of Vascular Plants:</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400" b="1" i="0" u="none" strike="noStrike" cap="none" normalizeH="0" baseline="0" dirty="0">
                          <a:ln>
                            <a:noFill/>
                          </a:ln>
                          <a:solidFill>
                            <a:schemeClr val="tx1"/>
                          </a:solidFill>
                          <a:effectLst/>
                          <a:latin typeface="Calibri" pitchFamily="34" charset="0"/>
                        </a:rPr>
                        <a:t>1. </a:t>
                      </a:r>
                      <a:r>
                        <a:rPr kumimoji="0" lang="en-US" sz="1400" b="1" i="0" u="none" strike="noStrike" cap="none" normalizeH="0" baseline="0" dirty="0" err="1">
                          <a:ln>
                            <a:noFill/>
                          </a:ln>
                          <a:solidFill>
                            <a:schemeClr val="tx1"/>
                          </a:solidFill>
                          <a:effectLst/>
                          <a:latin typeface="Calibri" pitchFamily="34" charset="0"/>
                        </a:rPr>
                        <a:t>Pteridophytes</a:t>
                      </a:r>
                      <a:r>
                        <a:rPr kumimoji="0" lang="en-US" sz="1400" b="1" i="0" u="none" strike="noStrike" cap="none" normalizeH="0" baseline="0" dirty="0">
                          <a:ln>
                            <a:noFill/>
                          </a:ln>
                          <a:solidFill>
                            <a:schemeClr val="tx1"/>
                          </a:solidFill>
                          <a:effectLst/>
                          <a:latin typeface="Calibri" pitchFamily="34" charset="0"/>
                        </a:rPr>
                        <a:t> </a:t>
                      </a:r>
                      <a:r>
                        <a:rPr kumimoji="0" lang="en-US" sz="1400" b="1" i="0" u="none" strike="noStrike" cap="none" normalizeH="0" baseline="0" dirty="0" smtClean="0">
                          <a:ln>
                            <a:noFill/>
                          </a:ln>
                          <a:solidFill>
                            <a:schemeClr val="tx1"/>
                          </a:solidFill>
                          <a:effectLst/>
                          <a:latin typeface="Calibri" pitchFamily="34" charset="0"/>
                        </a:rPr>
                        <a:t>(</a:t>
                      </a:r>
                      <a:r>
                        <a:rPr kumimoji="0" lang="en-US" sz="1400" b="1" i="0" u="none" strike="noStrike" cap="none" normalizeH="0" baseline="0" dirty="0" err="1">
                          <a:ln>
                            <a:noFill/>
                          </a:ln>
                          <a:solidFill>
                            <a:schemeClr val="tx1"/>
                          </a:solidFill>
                          <a:effectLst/>
                          <a:latin typeface="Calibri" pitchFamily="34" charset="0"/>
                        </a:rPr>
                        <a:t>t</a:t>
                      </a:r>
                      <a:r>
                        <a:rPr kumimoji="0" lang="en-US" sz="1400" b="1" i="0" u="none" strike="noStrike" cap="none" normalizeH="0" baseline="0" dirty="0" err="1" smtClean="0">
                          <a:ln>
                            <a:noFill/>
                          </a:ln>
                          <a:solidFill>
                            <a:schemeClr val="tx1"/>
                          </a:solidFill>
                          <a:effectLst/>
                          <a:latin typeface="Calibri" pitchFamily="34" charset="0"/>
                        </a:rPr>
                        <a:t>racheophytes</a:t>
                      </a:r>
                      <a:r>
                        <a:rPr kumimoji="0" lang="en-US" sz="1400" b="0" i="0" u="none" strike="noStrike" cap="none" normalizeH="0" baseline="0" dirty="0">
                          <a:ln>
                            <a:noFill/>
                          </a:ln>
                          <a:solidFill>
                            <a:schemeClr val="tx1"/>
                          </a:solidFill>
                          <a:effectLst/>
                          <a:latin typeface="Calibri" pitchFamily="34" charset="0"/>
                        </a:rPr>
                        <a:t>)- Ferns (no seeds, produce spores)</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400" b="1" i="0" u="none" strike="noStrike" cap="none" normalizeH="0" baseline="0" dirty="0">
                          <a:ln>
                            <a:noFill/>
                          </a:ln>
                          <a:solidFill>
                            <a:schemeClr val="tx1"/>
                          </a:solidFill>
                          <a:effectLst/>
                          <a:latin typeface="Calibri" pitchFamily="34" charset="0"/>
                        </a:rPr>
                        <a:t>2</a:t>
                      </a:r>
                      <a:r>
                        <a:rPr kumimoji="0" lang="en-US" sz="1400" b="1" i="0" u="none" strike="noStrike" cap="none" normalizeH="0" baseline="0" dirty="0" smtClean="0">
                          <a:ln>
                            <a:noFill/>
                          </a:ln>
                          <a:solidFill>
                            <a:schemeClr val="tx1"/>
                          </a:solidFill>
                          <a:effectLst/>
                          <a:latin typeface="Calibri" pitchFamily="34" charset="0"/>
                        </a:rPr>
                        <a:t>.  </a:t>
                      </a:r>
                      <a:r>
                        <a:rPr kumimoji="0" lang="en-US" sz="1400" b="1" i="0" u="none" strike="noStrike" cap="none" normalizeH="0" baseline="0" dirty="0">
                          <a:ln>
                            <a:noFill/>
                          </a:ln>
                          <a:solidFill>
                            <a:schemeClr val="tx1"/>
                          </a:solidFill>
                          <a:effectLst/>
                          <a:latin typeface="Calibri" pitchFamily="34" charset="0"/>
                        </a:rPr>
                        <a:t>Gymnosperm-</a:t>
                      </a:r>
                      <a:r>
                        <a:rPr kumimoji="0" lang="en-US" sz="1400" b="0" i="0" u="none" strike="noStrike" cap="none" normalizeH="0" baseline="0" dirty="0">
                          <a:ln>
                            <a:noFill/>
                          </a:ln>
                          <a:solidFill>
                            <a:schemeClr val="tx1"/>
                          </a:solidFill>
                          <a:effectLst/>
                          <a:latin typeface="Calibri" pitchFamily="34" charset="0"/>
                        </a:rPr>
                        <a:t> produces seeds in cones (ex:  pine tree)</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400" b="1" i="0" u="none" strike="noStrike" cap="none" normalizeH="0" baseline="0" dirty="0">
                          <a:ln>
                            <a:noFill/>
                          </a:ln>
                          <a:solidFill>
                            <a:schemeClr val="tx1"/>
                          </a:solidFill>
                          <a:effectLst/>
                          <a:latin typeface="Calibri" pitchFamily="34" charset="0"/>
                        </a:rPr>
                        <a:t>3</a:t>
                      </a:r>
                      <a:r>
                        <a:rPr kumimoji="0" lang="en-US" sz="1400" b="1" i="0" u="none" strike="noStrike" cap="none" normalizeH="0" baseline="0" dirty="0" smtClean="0">
                          <a:ln>
                            <a:noFill/>
                          </a:ln>
                          <a:solidFill>
                            <a:schemeClr val="tx1"/>
                          </a:solidFill>
                          <a:effectLst/>
                          <a:latin typeface="Calibri" pitchFamily="34" charset="0"/>
                        </a:rPr>
                        <a:t>.  </a:t>
                      </a:r>
                      <a:r>
                        <a:rPr kumimoji="0" lang="en-US" sz="1400" b="1" i="0" u="none" strike="noStrike" cap="none" normalizeH="0" baseline="0" dirty="0">
                          <a:ln>
                            <a:noFill/>
                          </a:ln>
                          <a:solidFill>
                            <a:schemeClr val="tx1"/>
                          </a:solidFill>
                          <a:effectLst/>
                          <a:latin typeface="Calibri" pitchFamily="34" charset="0"/>
                        </a:rPr>
                        <a:t>Angiosperm-</a:t>
                      </a:r>
                      <a:r>
                        <a:rPr kumimoji="0" lang="en-US" sz="1400" b="0" i="0" u="none" strike="noStrike" cap="none" normalizeH="0" baseline="0" dirty="0">
                          <a:ln>
                            <a:noFill/>
                          </a:ln>
                          <a:solidFill>
                            <a:schemeClr val="tx1"/>
                          </a:solidFill>
                          <a:effectLst/>
                          <a:latin typeface="Calibri" pitchFamily="34" charset="0"/>
                        </a:rPr>
                        <a:t> produces seeds in flower (ex: deciduous trees, roses)</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r h="530063">
                <a:tc rowSpan="4">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1400" b="0" i="0" u="none" strike="noStrike" cap="none" normalizeH="0" baseline="0" dirty="0">
                        <a:ln>
                          <a:noFill/>
                        </a:ln>
                        <a:solidFill>
                          <a:schemeClr val="tx1"/>
                        </a:solidFill>
                        <a:effectLst/>
                        <a:latin typeface="Calibri" pitchFamily="34" charset="0"/>
                      </a:endParaRPr>
                    </a:p>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1400" b="0" i="0" u="none" strike="noStrike" cap="none" normalizeH="0" baseline="0" dirty="0">
                        <a:ln>
                          <a:noFill/>
                        </a:ln>
                        <a:solidFill>
                          <a:schemeClr val="tx1"/>
                        </a:solidFill>
                        <a:effectLst/>
                        <a:latin typeface="Calibri" pitchFamily="34" charset="0"/>
                      </a:endParaRPr>
                    </a:p>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1400" b="0" i="0" u="none" strike="noStrike" cap="none" normalizeH="0" baseline="0" dirty="0">
                        <a:ln>
                          <a:noFill/>
                        </a:ln>
                        <a:solidFill>
                          <a:schemeClr val="tx1"/>
                        </a:solidFill>
                        <a:effectLst/>
                        <a:latin typeface="Calibri" pitchFamily="34"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400" b="1" i="0" u="none" strike="noStrike" cap="none" normalizeH="0" baseline="0" dirty="0">
                          <a:ln>
                            <a:noFill/>
                          </a:ln>
                          <a:solidFill>
                            <a:schemeClr val="tx1"/>
                          </a:solidFill>
                          <a:effectLst/>
                          <a:latin typeface="Calibri" pitchFamily="34" charset="0"/>
                        </a:rPr>
                        <a:t>Roots-</a:t>
                      </a:r>
                      <a:r>
                        <a:rPr kumimoji="0" lang="en-US" sz="1400" b="0" i="0" u="none" strike="noStrike" cap="none" normalizeH="0" baseline="0" dirty="0">
                          <a:ln>
                            <a:noFill/>
                          </a:ln>
                          <a:solidFill>
                            <a:schemeClr val="tx1"/>
                          </a:solidFill>
                          <a:effectLst/>
                          <a:latin typeface="Calibri" pitchFamily="34" charset="0"/>
                        </a:rPr>
                        <a:t> take up nutrients &amp; water from soil.  Store sugar during the </a:t>
                      </a:r>
                      <a:r>
                        <a:rPr kumimoji="0" lang="en-US" sz="1400" b="0" i="0" u="none" strike="noStrike" cap="none" normalizeH="0" baseline="0" dirty="0" smtClean="0">
                          <a:ln>
                            <a:noFill/>
                          </a:ln>
                          <a:solidFill>
                            <a:schemeClr val="tx1"/>
                          </a:solidFill>
                          <a:effectLst/>
                          <a:latin typeface="Calibri" pitchFamily="34" charset="0"/>
                        </a:rPr>
                        <a:t>winter.</a:t>
                      </a:r>
                      <a:endParaRPr kumimoji="0" lang="en-US" sz="1400" b="0" i="0" u="none" strike="noStrike" cap="none" normalizeH="0" baseline="0" dirty="0">
                        <a:ln>
                          <a:noFill/>
                        </a:ln>
                        <a:solidFill>
                          <a:schemeClr val="tx1"/>
                        </a:solidFill>
                        <a:effectLst/>
                        <a:latin typeface="Calibri" pitchFamily="34"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4"/>
                  </a:ext>
                </a:extLst>
              </a:tr>
              <a:tr h="333411">
                <a:tc vMerge="1">
                  <a:txBody>
                    <a:bodyPr/>
                    <a:lstStyle/>
                    <a:p>
                      <a:endParaRPr lang="en-US"/>
                    </a:p>
                  </a:txBody>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400" b="1" i="0" u="none" strike="noStrike" cap="none" normalizeH="0" baseline="0" dirty="0">
                          <a:ln>
                            <a:noFill/>
                          </a:ln>
                          <a:solidFill>
                            <a:schemeClr val="tx1"/>
                          </a:solidFill>
                          <a:effectLst/>
                          <a:latin typeface="Calibri" pitchFamily="34" charset="0"/>
                        </a:rPr>
                        <a:t>Stems-</a:t>
                      </a:r>
                      <a:r>
                        <a:rPr kumimoji="0" lang="en-US" sz="1400" b="0" i="0" u="none" strike="noStrike" cap="none" normalizeH="0" baseline="0" dirty="0">
                          <a:ln>
                            <a:noFill/>
                          </a:ln>
                          <a:solidFill>
                            <a:schemeClr val="tx1"/>
                          </a:solidFill>
                          <a:effectLst/>
                          <a:latin typeface="Calibri" pitchFamily="34" charset="0"/>
                        </a:rPr>
                        <a:t> contain </a:t>
                      </a:r>
                      <a:r>
                        <a:rPr kumimoji="0" lang="en-US" sz="1400" b="0" i="0" u="none" strike="noStrike" cap="none" normalizeH="0" baseline="0" dirty="0" smtClean="0">
                          <a:ln>
                            <a:noFill/>
                          </a:ln>
                          <a:solidFill>
                            <a:schemeClr val="tx1"/>
                          </a:solidFill>
                          <a:effectLst/>
                          <a:latin typeface="Calibri" pitchFamily="34" charset="0"/>
                        </a:rPr>
                        <a:t>xylem (water) </a:t>
                      </a:r>
                      <a:r>
                        <a:rPr kumimoji="0" lang="en-US" sz="1400" b="0" i="0" u="none" strike="noStrike" cap="none" normalizeH="0" baseline="0" dirty="0">
                          <a:ln>
                            <a:noFill/>
                          </a:ln>
                          <a:solidFill>
                            <a:schemeClr val="tx1"/>
                          </a:solidFill>
                          <a:effectLst/>
                          <a:latin typeface="Calibri" pitchFamily="34" charset="0"/>
                        </a:rPr>
                        <a:t>&amp; </a:t>
                      </a:r>
                      <a:r>
                        <a:rPr kumimoji="0" lang="en-US" sz="1400" b="0" i="0" u="none" strike="noStrike" cap="none" normalizeH="0" baseline="0" dirty="0" smtClean="0">
                          <a:ln>
                            <a:noFill/>
                          </a:ln>
                          <a:solidFill>
                            <a:schemeClr val="tx1"/>
                          </a:solidFill>
                          <a:effectLst/>
                          <a:latin typeface="Calibri" pitchFamily="34" charset="0"/>
                        </a:rPr>
                        <a:t>phloem (food-sugar)</a:t>
                      </a:r>
                      <a:endParaRPr kumimoji="0" lang="en-US" sz="1400" b="0" i="0" u="none" strike="noStrike" cap="none" normalizeH="0" baseline="0" dirty="0">
                        <a:ln>
                          <a:noFill/>
                        </a:ln>
                        <a:solidFill>
                          <a:schemeClr val="tx1"/>
                        </a:solidFill>
                        <a:effectLst/>
                        <a:latin typeface="Calibri" pitchFamily="34"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5"/>
                  </a:ext>
                </a:extLst>
              </a:tr>
              <a:tr h="790894">
                <a:tc vMerge="1">
                  <a:txBody>
                    <a:bodyPr/>
                    <a:lstStyle/>
                    <a:p>
                      <a:endParaRPr lang="en-US"/>
                    </a:p>
                  </a:txBody>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400" b="1" i="0" u="none" strike="noStrike" cap="none" normalizeH="0" baseline="0" dirty="0">
                          <a:ln>
                            <a:noFill/>
                          </a:ln>
                          <a:solidFill>
                            <a:schemeClr val="tx1"/>
                          </a:solidFill>
                          <a:effectLst/>
                          <a:latin typeface="Calibri" pitchFamily="34" charset="0"/>
                        </a:rPr>
                        <a:t>Leaves-</a:t>
                      </a:r>
                      <a:r>
                        <a:rPr kumimoji="0" lang="en-US" sz="1400" b="0" i="0" u="none" strike="noStrike" cap="none" normalizeH="0" baseline="0" dirty="0">
                          <a:ln>
                            <a:noFill/>
                          </a:ln>
                          <a:solidFill>
                            <a:schemeClr val="tx1"/>
                          </a:solidFill>
                          <a:effectLst/>
                          <a:latin typeface="Calibri" pitchFamily="34" charset="0"/>
                        </a:rPr>
                        <a:t> </a:t>
                      </a:r>
                      <a:r>
                        <a:rPr kumimoji="0" lang="en-US" sz="1400" b="0" i="0" u="none" strike="noStrike" cap="none" normalizeH="0" baseline="0" dirty="0" smtClean="0">
                          <a:ln>
                            <a:noFill/>
                          </a:ln>
                          <a:solidFill>
                            <a:schemeClr val="tx1"/>
                          </a:solidFill>
                          <a:effectLst/>
                          <a:latin typeface="Calibri" pitchFamily="34" charset="0"/>
                        </a:rPr>
                        <a:t>Main organ for photosynthesis &amp; contain </a:t>
                      </a:r>
                      <a:r>
                        <a:rPr kumimoji="0" lang="en-US" sz="1400" b="0" i="0" u="none" strike="noStrike" cap="none" normalizeH="0" baseline="0" dirty="0">
                          <a:ln>
                            <a:noFill/>
                          </a:ln>
                          <a:solidFill>
                            <a:schemeClr val="tx1"/>
                          </a:solidFill>
                          <a:effectLst/>
                          <a:latin typeface="Calibri" pitchFamily="34" charset="0"/>
                        </a:rPr>
                        <a:t>chloroplasts to collect sunlight for photosynthesis.  Can be modified into </a:t>
                      </a:r>
                      <a:r>
                        <a:rPr kumimoji="0" lang="en-US" sz="1400" b="0" i="0" u="none" strike="noStrike" cap="none" normalizeH="0" baseline="0" dirty="0" smtClean="0">
                          <a:ln>
                            <a:noFill/>
                          </a:ln>
                          <a:solidFill>
                            <a:schemeClr val="tx1"/>
                          </a:solidFill>
                          <a:effectLst/>
                          <a:latin typeface="Calibri" pitchFamily="34" charset="0"/>
                        </a:rPr>
                        <a:t>spines &amp; needles </a:t>
                      </a:r>
                      <a:r>
                        <a:rPr kumimoji="0" lang="en-US" sz="1400" b="0" i="0" u="none" strike="noStrike" cap="none" normalizeH="0" baseline="0" dirty="0">
                          <a:ln>
                            <a:noFill/>
                          </a:ln>
                          <a:solidFill>
                            <a:schemeClr val="tx1"/>
                          </a:solidFill>
                          <a:effectLst/>
                          <a:latin typeface="Calibri" pitchFamily="34" charset="0"/>
                        </a:rPr>
                        <a:t>to prevent water </a:t>
                      </a:r>
                      <a:r>
                        <a:rPr kumimoji="0" lang="en-US" sz="1400" b="0" i="0" u="none" strike="noStrike" cap="none" normalizeH="0" baseline="0" dirty="0" smtClean="0">
                          <a:ln>
                            <a:noFill/>
                          </a:ln>
                          <a:solidFill>
                            <a:schemeClr val="tx1"/>
                          </a:solidFill>
                          <a:effectLst/>
                          <a:latin typeface="Calibri" pitchFamily="34" charset="0"/>
                        </a:rPr>
                        <a:t>loss</a:t>
                      </a:r>
                      <a:endParaRPr kumimoji="0" lang="en-US" sz="1400" b="0" i="0" u="none" strike="noStrike" cap="none" normalizeH="0" baseline="0" dirty="0">
                        <a:ln>
                          <a:noFill/>
                        </a:ln>
                        <a:solidFill>
                          <a:schemeClr val="tx1"/>
                        </a:solidFill>
                        <a:effectLst/>
                        <a:latin typeface="Calibri" pitchFamily="34"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6"/>
                  </a:ext>
                </a:extLst>
              </a:tr>
              <a:tr h="966580">
                <a:tc vMerge="1">
                  <a:txBody>
                    <a:bodyPr/>
                    <a:lstStyle/>
                    <a:p>
                      <a:endParaRPr lang="en-US"/>
                    </a:p>
                  </a:txBody>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400" b="1" i="0" u="none" strike="noStrike" cap="none" normalizeH="0" baseline="0" dirty="0">
                          <a:ln>
                            <a:noFill/>
                          </a:ln>
                          <a:solidFill>
                            <a:schemeClr val="tx1"/>
                          </a:solidFill>
                          <a:effectLst/>
                          <a:latin typeface="Calibri" pitchFamily="34" charset="0"/>
                        </a:rPr>
                        <a:t>Flowers (only Angiosperms)-</a:t>
                      </a:r>
                      <a:r>
                        <a:rPr kumimoji="0" lang="en-US" sz="1400" b="0" i="0" u="none" strike="noStrike" cap="none" normalizeH="0" baseline="0" dirty="0">
                          <a:ln>
                            <a:noFill/>
                          </a:ln>
                          <a:solidFill>
                            <a:schemeClr val="tx1"/>
                          </a:solidFill>
                          <a:effectLst/>
                          <a:latin typeface="Calibri" pitchFamily="34" charset="0"/>
                        </a:rPr>
                        <a:t> contain reproductive </a:t>
                      </a:r>
                      <a:r>
                        <a:rPr kumimoji="0" lang="en-US" sz="1400" b="0" i="0" u="none" strike="noStrike" cap="none" normalizeH="0" baseline="0" dirty="0" smtClean="0">
                          <a:ln>
                            <a:noFill/>
                          </a:ln>
                          <a:solidFill>
                            <a:schemeClr val="tx1"/>
                          </a:solidFill>
                          <a:effectLst/>
                          <a:latin typeface="Calibri" pitchFamily="34" charset="0"/>
                        </a:rPr>
                        <a:t>organs that </a:t>
                      </a:r>
                      <a:r>
                        <a:rPr kumimoji="0" lang="en-US" sz="1400" b="0" i="0" u="none" strike="noStrike" cap="none" normalizeH="0" baseline="0" dirty="0">
                          <a:ln>
                            <a:noFill/>
                          </a:ln>
                          <a:solidFill>
                            <a:schemeClr val="tx1"/>
                          </a:solidFill>
                          <a:effectLst/>
                          <a:latin typeface="Calibri" pitchFamily="34" charset="0"/>
                        </a:rPr>
                        <a:t>make </a:t>
                      </a:r>
                      <a:r>
                        <a:rPr kumimoji="0" lang="en-US" sz="1400" b="0" i="0" u="none" strike="noStrike" cap="none" normalizeH="0" baseline="0" dirty="0" smtClean="0">
                          <a:ln>
                            <a:noFill/>
                          </a:ln>
                          <a:solidFill>
                            <a:schemeClr val="tx1"/>
                          </a:solidFill>
                          <a:effectLst/>
                          <a:latin typeface="Calibri" pitchFamily="34" charset="0"/>
                        </a:rPr>
                        <a:t>pollen (sperm) </a:t>
                      </a:r>
                      <a:r>
                        <a:rPr kumimoji="0" lang="en-US" sz="1400" b="0" i="0" u="none" strike="noStrike" cap="none" normalizeH="0" baseline="0" dirty="0">
                          <a:ln>
                            <a:noFill/>
                          </a:ln>
                          <a:solidFill>
                            <a:schemeClr val="tx1"/>
                          </a:solidFill>
                          <a:effectLst/>
                          <a:latin typeface="Calibri" pitchFamily="34" charset="0"/>
                        </a:rPr>
                        <a:t>&amp; </a:t>
                      </a:r>
                      <a:r>
                        <a:rPr kumimoji="0" lang="en-US" sz="1400" b="0" i="0" u="none" strike="noStrike" cap="none" normalizeH="0" baseline="0" dirty="0" smtClean="0">
                          <a:ln>
                            <a:noFill/>
                          </a:ln>
                          <a:solidFill>
                            <a:schemeClr val="tx1"/>
                          </a:solidFill>
                          <a:effectLst/>
                          <a:latin typeface="Calibri" pitchFamily="34" charset="0"/>
                        </a:rPr>
                        <a:t>ovule (egg);. Seeds are the result of fertilization (variation). Flowers color/smell- attract pollinators</a:t>
                      </a:r>
                      <a:endParaRPr kumimoji="0" lang="en-US" sz="1400" b="0" i="0" u="none" strike="noStrike" cap="none" normalizeH="0" baseline="0" dirty="0">
                        <a:ln>
                          <a:noFill/>
                        </a:ln>
                        <a:solidFill>
                          <a:schemeClr val="tx1"/>
                        </a:solidFill>
                        <a:effectLst/>
                        <a:latin typeface="Calibri" pitchFamily="34"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7"/>
                  </a:ext>
                </a:extLst>
              </a:tr>
            </a:tbl>
          </a:graphicData>
        </a:graphic>
      </p:graphicFrame>
      <p:pic>
        <p:nvPicPr>
          <p:cNvPr id="110622" name="Picture 30" descr="Image result for parts of flow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4251202"/>
            <a:ext cx="2438400" cy="157261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048000" y="4360807"/>
            <a:ext cx="1097697" cy="1492716"/>
          </a:xfrm>
          <a:prstGeom prst="rect">
            <a:avLst/>
          </a:prstGeom>
          <a:noFill/>
        </p:spPr>
        <p:txBody>
          <a:bodyPr wrap="square" rtlCol="0">
            <a:spAutoFit/>
          </a:bodyPr>
          <a:lstStyle/>
          <a:p>
            <a:r>
              <a:rPr lang="en-US" sz="1200" b="1" dirty="0">
                <a:solidFill>
                  <a:prstClr val="black"/>
                </a:solidFill>
                <a:ea typeface="MS PGothic" panose="020B0600070205080204" pitchFamily="34" charset="-128"/>
                <a:cs typeface="+mn-cs"/>
              </a:rPr>
              <a:t>Angiosperm </a:t>
            </a:r>
            <a:r>
              <a:rPr lang="en-US" sz="1200" b="1" dirty="0" smtClean="0">
                <a:solidFill>
                  <a:prstClr val="black"/>
                </a:solidFill>
                <a:ea typeface="MS PGothic" panose="020B0600070205080204" pitchFamily="34" charset="-128"/>
                <a:cs typeface="+mn-cs"/>
              </a:rPr>
              <a:t>Flower</a:t>
            </a:r>
            <a:r>
              <a:rPr lang="en-US" sz="1200" b="0" dirty="0" smtClean="0">
                <a:solidFill>
                  <a:prstClr val="black"/>
                </a:solidFill>
                <a:ea typeface="MS PGothic" panose="020B0600070205080204" pitchFamily="34" charset="-128"/>
                <a:cs typeface="+mn-cs"/>
              </a:rPr>
              <a:t>: </a:t>
            </a:r>
            <a:r>
              <a:rPr lang="en-US" sz="1100" b="1" i="1" dirty="0" smtClean="0">
                <a:solidFill>
                  <a:prstClr val="black"/>
                </a:solidFill>
                <a:ea typeface="MS PGothic" panose="020B0600070205080204" pitchFamily="34" charset="-128"/>
                <a:cs typeface="+mn-cs"/>
              </a:rPr>
              <a:t>Carpel/Pistil</a:t>
            </a:r>
            <a:r>
              <a:rPr lang="en-US" sz="1200" b="1" dirty="0" smtClean="0">
                <a:solidFill>
                  <a:prstClr val="black"/>
                </a:solidFill>
                <a:ea typeface="MS PGothic" panose="020B0600070205080204" pitchFamily="34" charset="-128"/>
                <a:cs typeface="+mn-cs"/>
              </a:rPr>
              <a:t>-</a:t>
            </a:r>
            <a:r>
              <a:rPr lang="en-US" sz="1200" b="0" dirty="0" smtClean="0">
                <a:solidFill>
                  <a:prstClr val="black"/>
                </a:solidFill>
                <a:ea typeface="MS PGothic" panose="020B0600070205080204" pitchFamily="34" charset="-128"/>
                <a:cs typeface="+mn-cs"/>
              </a:rPr>
              <a:t> </a:t>
            </a:r>
            <a:r>
              <a:rPr lang="en-US" sz="1100" b="0" dirty="0" smtClean="0">
                <a:solidFill>
                  <a:prstClr val="black"/>
                </a:solidFill>
                <a:ea typeface="MS PGothic" panose="020B0600070205080204" pitchFamily="34" charset="-128"/>
                <a:cs typeface="+mn-cs"/>
              </a:rPr>
              <a:t>‘female’ (ovules/eggs)</a:t>
            </a:r>
          </a:p>
          <a:p>
            <a:r>
              <a:rPr lang="en-US" sz="1100" b="1" i="1" dirty="0" smtClean="0">
                <a:solidFill>
                  <a:prstClr val="black"/>
                </a:solidFill>
                <a:ea typeface="MS PGothic" panose="020B0600070205080204" pitchFamily="34" charset="-128"/>
                <a:cs typeface="+mn-cs"/>
              </a:rPr>
              <a:t>Stamen</a:t>
            </a:r>
            <a:r>
              <a:rPr lang="en-US" sz="1100" i="1" dirty="0" smtClean="0">
                <a:solidFill>
                  <a:prstClr val="black"/>
                </a:solidFill>
                <a:ea typeface="MS PGothic" panose="020B0600070205080204" pitchFamily="34" charset="-128"/>
                <a:cs typeface="+mn-cs"/>
              </a:rPr>
              <a:t>-</a:t>
            </a:r>
            <a:r>
              <a:rPr lang="en-US" sz="1100" b="0" dirty="0" smtClean="0">
                <a:solidFill>
                  <a:prstClr val="black"/>
                </a:solidFill>
                <a:ea typeface="MS PGothic" panose="020B0600070205080204" pitchFamily="34" charset="-128"/>
                <a:cs typeface="+mn-cs"/>
              </a:rPr>
              <a:t> ‘male’  (pollen/sperm)</a:t>
            </a:r>
            <a:endParaRPr lang="en-US" sz="1100" b="0" dirty="0">
              <a:solidFill>
                <a:prstClr val="black"/>
              </a:solidFill>
              <a:ea typeface="MS PGothic" panose="020B0600070205080204" pitchFamily="34" charset="-128"/>
              <a:cs typeface="+mn-cs"/>
            </a:endParaRPr>
          </a:p>
        </p:txBody>
      </p:sp>
      <p:sp>
        <p:nvSpPr>
          <p:cNvPr id="4" name="TextBox 3"/>
          <p:cNvSpPr txBox="1"/>
          <p:nvPr/>
        </p:nvSpPr>
        <p:spPr>
          <a:xfrm>
            <a:off x="381000" y="5805160"/>
            <a:ext cx="3962400" cy="1107996"/>
          </a:xfrm>
          <a:prstGeom prst="rect">
            <a:avLst/>
          </a:prstGeom>
          <a:noFill/>
        </p:spPr>
        <p:txBody>
          <a:bodyPr wrap="square" rtlCol="0">
            <a:spAutoFit/>
          </a:bodyPr>
          <a:lstStyle/>
          <a:p>
            <a:r>
              <a:rPr lang="en-US" sz="1100" b="1" dirty="0">
                <a:solidFill>
                  <a:prstClr val="black"/>
                </a:solidFill>
                <a:ea typeface="MS PGothic" panose="020B0600070205080204" pitchFamily="34" charset="-128"/>
                <a:cs typeface="+mn-cs"/>
              </a:rPr>
              <a:t>Plant TROPISMS </a:t>
            </a:r>
            <a:r>
              <a:rPr lang="en-US" sz="1100" dirty="0">
                <a:solidFill>
                  <a:prstClr val="black"/>
                </a:solidFill>
                <a:ea typeface="MS PGothic" panose="020B0600070205080204" pitchFamily="34" charset="-128"/>
                <a:cs typeface="+mn-cs"/>
              </a:rPr>
              <a:t>(responses)</a:t>
            </a:r>
            <a:r>
              <a:rPr lang="en-US" sz="1100" b="0" dirty="0">
                <a:solidFill>
                  <a:prstClr val="black"/>
                </a:solidFill>
                <a:ea typeface="MS PGothic" panose="020B0600070205080204" pitchFamily="34" charset="-128"/>
                <a:cs typeface="+mn-cs"/>
              </a:rPr>
              <a:t>:</a:t>
            </a:r>
          </a:p>
          <a:p>
            <a:r>
              <a:rPr lang="en-US" sz="1100" b="0" dirty="0">
                <a:solidFill>
                  <a:prstClr val="black"/>
                </a:solidFill>
                <a:ea typeface="MS PGothic" panose="020B0600070205080204" pitchFamily="34" charset="-128"/>
                <a:cs typeface="+mn-cs"/>
              </a:rPr>
              <a:t>1) </a:t>
            </a:r>
            <a:r>
              <a:rPr lang="en-US" sz="1100" b="1" dirty="0" smtClean="0">
                <a:solidFill>
                  <a:prstClr val="black"/>
                </a:solidFill>
              </a:rPr>
              <a:t>Phototropism</a:t>
            </a:r>
            <a:r>
              <a:rPr lang="en-US" sz="1100" b="0" dirty="0">
                <a:solidFill>
                  <a:prstClr val="black"/>
                </a:solidFill>
                <a:ea typeface="MS PGothic" panose="020B0600070205080204" pitchFamily="34" charset="-128"/>
                <a:cs typeface="+mn-cs"/>
              </a:rPr>
              <a:t>: + leaves/stems toward light; - roots away </a:t>
            </a:r>
          </a:p>
          <a:p>
            <a:r>
              <a:rPr lang="en-US" sz="1100" b="0" dirty="0">
                <a:solidFill>
                  <a:prstClr val="black"/>
                </a:solidFill>
                <a:ea typeface="MS PGothic" panose="020B0600070205080204" pitchFamily="34" charset="-128"/>
                <a:cs typeface="+mn-cs"/>
              </a:rPr>
              <a:t>2) </a:t>
            </a:r>
            <a:r>
              <a:rPr lang="en-US" sz="1100" b="1" dirty="0" smtClean="0">
                <a:solidFill>
                  <a:prstClr val="black"/>
                </a:solidFill>
                <a:ea typeface="MS PGothic" panose="020B0600070205080204" pitchFamily="34" charset="-128"/>
                <a:cs typeface="+mn-cs"/>
              </a:rPr>
              <a:t>Gravitropism</a:t>
            </a:r>
            <a:r>
              <a:rPr lang="en-US" sz="1100" dirty="0" smtClean="0">
                <a:solidFill>
                  <a:prstClr val="black"/>
                </a:solidFill>
                <a:ea typeface="MS PGothic" panose="020B0600070205080204" pitchFamily="34" charset="-128"/>
                <a:cs typeface="+mn-cs"/>
              </a:rPr>
              <a:t> (or geotropism)</a:t>
            </a:r>
            <a:r>
              <a:rPr lang="en-US" sz="1100" b="0" dirty="0" smtClean="0">
                <a:solidFill>
                  <a:prstClr val="black"/>
                </a:solidFill>
                <a:ea typeface="MS PGothic" panose="020B0600070205080204" pitchFamily="34" charset="-128"/>
                <a:cs typeface="+mn-cs"/>
              </a:rPr>
              <a:t>: </a:t>
            </a:r>
            <a:r>
              <a:rPr lang="en-US" sz="1100" b="0" dirty="0">
                <a:solidFill>
                  <a:prstClr val="black"/>
                </a:solidFill>
                <a:ea typeface="MS PGothic" panose="020B0600070205080204" pitchFamily="34" charset="-128"/>
                <a:cs typeface="+mn-cs"/>
              </a:rPr>
              <a:t>+ roots toward gravity</a:t>
            </a:r>
            <a:r>
              <a:rPr lang="en-US" sz="1100" b="0" dirty="0" smtClean="0">
                <a:solidFill>
                  <a:prstClr val="black"/>
                </a:solidFill>
                <a:ea typeface="MS PGothic" panose="020B0600070205080204" pitchFamily="34" charset="-128"/>
                <a:cs typeface="+mn-cs"/>
              </a:rPr>
              <a:t>;          </a:t>
            </a:r>
            <a:r>
              <a:rPr lang="en-US" sz="1100" b="0" dirty="0">
                <a:solidFill>
                  <a:prstClr val="black"/>
                </a:solidFill>
                <a:ea typeface="MS PGothic" panose="020B0600070205080204" pitchFamily="34" charset="-128"/>
                <a:cs typeface="+mn-cs"/>
              </a:rPr>
              <a:t>- leaves/stems </a:t>
            </a:r>
            <a:r>
              <a:rPr lang="en-US" sz="1100" dirty="0" smtClean="0">
                <a:solidFill>
                  <a:prstClr val="black"/>
                </a:solidFill>
              </a:rPr>
              <a:t>grow away from gravity</a:t>
            </a:r>
            <a:endParaRPr lang="en-US" sz="1100" b="0" dirty="0">
              <a:solidFill>
                <a:prstClr val="black"/>
              </a:solidFill>
              <a:ea typeface="MS PGothic" panose="020B0600070205080204" pitchFamily="34" charset="-128"/>
              <a:cs typeface="+mn-cs"/>
            </a:endParaRPr>
          </a:p>
          <a:p>
            <a:r>
              <a:rPr lang="en-US" sz="1100" b="0" dirty="0">
                <a:solidFill>
                  <a:prstClr val="black"/>
                </a:solidFill>
                <a:ea typeface="MS PGothic" panose="020B0600070205080204" pitchFamily="34" charset="-128"/>
                <a:cs typeface="+mn-cs"/>
              </a:rPr>
              <a:t>3) </a:t>
            </a:r>
            <a:r>
              <a:rPr lang="en-US" sz="1100" b="1" dirty="0" err="1" smtClean="0">
                <a:solidFill>
                  <a:prstClr val="black"/>
                </a:solidFill>
              </a:rPr>
              <a:t>Thigmotropism</a:t>
            </a:r>
            <a:r>
              <a:rPr lang="en-US" sz="1100" b="0" dirty="0">
                <a:solidFill>
                  <a:prstClr val="black"/>
                </a:solidFill>
                <a:ea typeface="MS PGothic" panose="020B0600070205080204" pitchFamily="34" charset="-128"/>
                <a:cs typeface="+mn-cs"/>
              </a:rPr>
              <a:t>: + toward ‘touch’ stimulus (vine on fence</a:t>
            </a:r>
            <a:r>
              <a:rPr lang="en-US" sz="1100" b="0" dirty="0" smtClean="0">
                <a:solidFill>
                  <a:prstClr val="black"/>
                </a:solidFill>
                <a:ea typeface="MS PGothic" panose="020B0600070205080204" pitchFamily="34" charset="-128"/>
                <a:cs typeface="+mn-cs"/>
              </a:rPr>
              <a:t>);  </a:t>
            </a:r>
            <a:r>
              <a:rPr lang="en-US" sz="1100" b="0" dirty="0">
                <a:solidFill>
                  <a:prstClr val="black"/>
                </a:solidFill>
                <a:ea typeface="MS PGothic" panose="020B0600070205080204" pitchFamily="34" charset="-128"/>
                <a:cs typeface="+mn-cs"/>
              </a:rPr>
              <a:t>- away from touch (mimosa leaf ‘curls’ up)</a:t>
            </a:r>
          </a:p>
        </p:txBody>
      </p:sp>
    </p:spTree>
    <p:extLst>
      <p:ext uri="{BB962C8B-B14F-4D97-AF65-F5344CB8AC3E}">
        <p14:creationId xmlns:p14="http://schemas.microsoft.com/office/powerpoint/2010/main" val="3423206943"/>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p:cNvSpPr>
          <p:nvPr>
            <p:ph type="title"/>
          </p:nvPr>
        </p:nvSpPr>
        <p:spPr/>
        <p:txBody>
          <a:bodyPr/>
          <a:lstStyle/>
          <a:p>
            <a:r>
              <a:rPr lang="en-US" altLang="en-US" smtClean="0"/>
              <a:t>KINGDOM FUNGI</a:t>
            </a:r>
          </a:p>
        </p:txBody>
      </p:sp>
      <p:graphicFrame>
        <p:nvGraphicFramePr>
          <p:cNvPr id="78911" name="Group 63">
            <a:extLst>
              <a:ext uri="{FF2B5EF4-FFF2-40B4-BE49-F238E27FC236}">
                <a16:creationId xmlns="" xmlns:a16="http://schemas.microsoft.com/office/drawing/2014/main" id="{A9404A57-8B46-4361-A11F-88D1E64FE34E}"/>
              </a:ext>
            </a:extLst>
          </p:cNvPr>
          <p:cNvGraphicFramePr>
            <a:graphicFrameLocks noGrp="1"/>
          </p:cNvGraphicFramePr>
          <p:nvPr>
            <p:ph idx="1"/>
          </p:nvPr>
        </p:nvGraphicFramePr>
        <p:xfrm>
          <a:off x="457200" y="1600200"/>
          <a:ext cx="8229600" cy="4816476"/>
        </p:xfrm>
        <a:graphic>
          <a:graphicData uri="http://schemas.openxmlformats.org/drawingml/2006/table">
            <a:tbl>
              <a:tblPr/>
              <a:tblGrid>
                <a:gridCol w="1646238">
                  <a:extLst>
                    <a:ext uri="{9D8B030D-6E8A-4147-A177-3AD203B41FA5}">
                      <a16:colId xmlns="" xmlns:a16="http://schemas.microsoft.com/office/drawing/2014/main" val="20000"/>
                    </a:ext>
                  </a:extLst>
                </a:gridCol>
                <a:gridCol w="1646237">
                  <a:extLst>
                    <a:ext uri="{9D8B030D-6E8A-4147-A177-3AD203B41FA5}">
                      <a16:colId xmlns="" xmlns:a16="http://schemas.microsoft.com/office/drawing/2014/main" val="20001"/>
                    </a:ext>
                  </a:extLst>
                </a:gridCol>
                <a:gridCol w="1644650">
                  <a:extLst>
                    <a:ext uri="{9D8B030D-6E8A-4147-A177-3AD203B41FA5}">
                      <a16:colId xmlns="" xmlns:a16="http://schemas.microsoft.com/office/drawing/2014/main" val="20002"/>
                    </a:ext>
                  </a:extLst>
                </a:gridCol>
                <a:gridCol w="1646238">
                  <a:extLst>
                    <a:ext uri="{9D8B030D-6E8A-4147-A177-3AD203B41FA5}">
                      <a16:colId xmlns="" xmlns:a16="http://schemas.microsoft.com/office/drawing/2014/main" val="20003"/>
                    </a:ext>
                  </a:extLst>
                </a:gridCol>
                <a:gridCol w="1646237">
                  <a:extLst>
                    <a:ext uri="{9D8B030D-6E8A-4147-A177-3AD203B41FA5}">
                      <a16:colId xmlns="" xmlns:a16="http://schemas.microsoft.com/office/drawing/2014/main" val="20004"/>
                    </a:ext>
                  </a:extLst>
                </a:gridCol>
              </a:tblGrid>
              <a:tr h="1371781">
                <a:tc gridSpan="2">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800" b="0" i="0" u="none" strike="noStrike" cap="none" normalizeH="0" baseline="0">
                          <a:ln>
                            <a:noFill/>
                          </a:ln>
                          <a:solidFill>
                            <a:schemeClr val="tx1"/>
                          </a:solidFill>
                          <a:effectLst/>
                          <a:latin typeface="Calibri" pitchFamily="34" charset="0"/>
                        </a:rPr>
                        <a:t>General Characteristics</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3">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800" b="0" i="0" u="none" strike="noStrike" cap="none" normalizeH="0" baseline="0">
                          <a:ln>
                            <a:noFill/>
                          </a:ln>
                          <a:solidFill>
                            <a:schemeClr val="tx1"/>
                          </a:solidFill>
                          <a:effectLst/>
                          <a:latin typeface="Calibri" pitchFamily="34" charset="0"/>
                        </a:rPr>
                        <a:t>Eukaryotic, mostly multicellular, cell walls made of chitin, heterotrophic</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0"/>
                  </a:ext>
                </a:extLst>
              </a:tr>
              <a:tr h="945005">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800" b="0" i="0" u="none" strike="noStrike" cap="none" normalizeH="0" baseline="0">
                          <a:ln>
                            <a:noFill/>
                          </a:ln>
                          <a:solidFill>
                            <a:schemeClr val="tx1"/>
                          </a:solidFill>
                          <a:effectLst/>
                          <a:latin typeface="Calibri" pitchFamily="34" charset="0"/>
                        </a:rPr>
                        <a:t>Types</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a:ln>
                            <a:noFill/>
                          </a:ln>
                          <a:solidFill>
                            <a:schemeClr val="tx1"/>
                          </a:solidFill>
                          <a:effectLst/>
                          <a:latin typeface="Calibri" pitchFamily="34" charset="0"/>
                        </a:rPr>
                        <a:t>Terrestrial mold</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800" b="0" i="0" u="none" strike="noStrike" cap="none" normalizeH="0" baseline="0">
                          <a:ln>
                            <a:noFill/>
                          </a:ln>
                          <a:solidFill>
                            <a:schemeClr val="tx1"/>
                          </a:solidFill>
                          <a:effectLst/>
                          <a:latin typeface="Calibri" pitchFamily="34" charset="0"/>
                        </a:rPr>
                        <a:t>Club fungi</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800" b="0" i="0" u="none" strike="noStrike" cap="none" normalizeH="0" baseline="0">
                          <a:ln>
                            <a:noFill/>
                          </a:ln>
                          <a:solidFill>
                            <a:schemeClr val="tx1"/>
                          </a:solidFill>
                          <a:effectLst/>
                          <a:latin typeface="Calibri" pitchFamily="34" charset="0"/>
                        </a:rPr>
                        <a:t>Sac fungi</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800" b="0" i="0" u="none" strike="noStrike" cap="none" normalizeH="0" baseline="0">
                          <a:ln>
                            <a:noFill/>
                          </a:ln>
                          <a:solidFill>
                            <a:schemeClr val="tx1"/>
                          </a:solidFill>
                          <a:effectLst/>
                          <a:latin typeface="Calibri" pitchFamily="34" charset="0"/>
                        </a:rPr>
                        <a:t>Imperfect fungi</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945005">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800" b="0" i="0" u="none" strike="noStrike" cap="none" normalizeH="0" baseline="0">
                          <a:ln>
                            <a:noFill/>
                          </a:ln>
                          <a:solidFill>
                            <a:schemeClr val="tx1"/>
                          </a:solidFill>
                          <a:effectLst/>
                          <a:latin typeface="Calibri" pitchFamily="34" charset="0"/>
                        </a:rPr>
                        <a:t>Examples</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800" b="0" i="0" u="none" strike="noStrike" cap="none" normalizeH="0" baseline="0">
                          <a:ln>
                            <a:noFill/>
                          </a:ln>
                          <a:solidFill>
                            <a:schemeClr val="tx1"/>
                          </a:solidFill>
                          <a:effectLst/>
                          <a:latin typeface="Calibri" pitchFamily="34" charset="0"/>
                        </a:rPr>
                        <a:t>Bread mold</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800" b="0" i="0" u="none" strike="noStrike" cap="none" normalizeH="0" baseline="0">
                          <a:ln>
                            <a:noFill/>
                          </a:ln>
                          <a:solidFill>
                            <a:schemeClr val="tx1"/>
                          </a:solidFill>
                          <a:effectLst/>
                          <a:latin typeface="Calibri" pitchFamily="34" charset="0"/>
                        </a:rPr>
                        <a:t>Mush-rooms</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800" b="0" i="0" u="none" strike="noStrike" cap="none" normalizeH="0" baseline="0">
                          <a:ln>
                            <a:noFill/>
                          </a:ln>
                          <a:solidFill>
                            <a:schemeClr val="tx1"/>
                          </a:solidFill>
                          <a:effectLst/>
                          <a:latin typeface="Calibri" pitchFamily="34" charset="0"/>
                        </a:rPr>
                        <a:t>Truffles, morels</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a:ln>
                            <a:noFill/>
                          </a:ln>
                          <a:solidFill>
                            <a:schemeClr val="tx1"/>
                          </a:solidFill>
                          <a:effectLst/>
                          <a:latin typeface="Calibri" pitchFamily="34" charset="0"/>
                        </a:rPr>
                        <a:t>penicillium</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1554685">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a:ln>
                            <a:noFill/>
                          </a:ln>
                          <a:solidFill>
                            <a:schemeClr val="tx1"/>
                          </a:solidFill>
                          <a:effectLst/>
                          <a:latin typeface="Calibri" pitchFamily="34" charset="0"/>
                        </a:rPr>
                        <a:t>Importance of fungi:</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4">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a:ln>
                            <a:noFill/>
                          </a:ln>
                          <a:solidFill>
                            <a:schemeClr val="tx1"/>
                          </a:solidFill>
                          <a:effectLst/>
                          <a:latin typeface="Calibri" pitchFamily="34" charset="0"/>
                        </a:rPr>
                        <a:t>Penicillin is made from penicillium mold- used as an antibiotic; cause disease; decomposers; source of food (mushrooms); used to make food (yeast to make bread)</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3"/>
                  </a:ext>
                </a:extLst>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pPr eaLnBrk="1" hangingPunct="1"/>
            <a:r>
              <a:rPr lang="en-US" altLang="en-US" smtClean="0"/>
              <a:t>Endosymbiotic Theory</a:t>
            </a:r>
          </a:p>
        </p:txBody>
      </p:sp>
      <p:sp>
        <p:nvSpPr>
          <p:cNvPr id="37891" name="Content Placeholder 2"/>
          <p:cNvSpPr>
            <a:spLocks noGrp="1"/>
          </p:cNvSpPr>
          <p:nvPr>
            <p:ph sz="half" idx="1"/>
          </p:nvPr>
        </p:nvSpPr>
        <p:spPr>
          <a:xfrm>
            <a:off x="0" y="1676400"/>
            <a:ext cx="4038600" cy="4525963"/>
          </a:xfrm>
        </p:spPr>
        <p:txBody>
          <a:bodyPr/>
          <a:lstStyle/>
          <a:p>
            <a:pPr eaLnBrk="1" hangingPunct="1"/>
            <a:r>
              <a:rPr lang="en-US" altLang="en-US" smtClean="0"/>
              <a:t>Eukaryotic cells evolved from prokaryotic cells.</a:t>
            </a:r>
          </a:p>
          <a:p>
            <a:pPr eaLnBrk="1" hangingPunct="1"/>
            <a:r>
              <a:rPr lang="en-US" altLang="en-US" smtClean="0"/>
              <a:t>This may have occurred when prokaryotes consumed other prokaryotes and instead of digesting them, they formed a symbiotic relationship.</a:t>
            </a:r>
          </a:p>
        </p:txBody>
      </p:sp>
      <p:pic>
        <p:nvPicPr>
          <p:cNvPr id="37892" name="Picture 2" descr="http://thebrain.mcgill.ca/flash/a/a_05/a_05_cl/a_05_cl_her/a_05_cl_her_1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1981200"/>
            <a:ext cx="47625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p:cNvSpPr>
          <p:nvPr>
            <p:ph type="title"/>
          </p:nvPr>
        </p:nvSpPr>
        <p:spPr/>
        <p:txBody>
          <a:bodyPr/>
          <a:lstStyle/>
          <a:p>
            <a:r>
              <a:rPr lang="en-US" altLang="en-US" smtClean="0"/>
              <a:t>KINGDOM ANIMALIA</a:t>
            </a:r>
          </a:p>
        </p:txBody>
      </p:sp>
      <p:graphicFrame>
        <p:nvGraphicFramePr>
          <p:cNvPr id="80921" name="Group 25">
            <a:extLst>
              <a:ext uri="{FF2B5EF4-FFF2-40B4-BE49-F238E27FC236}">
                <a16:creationId xmlns="" xmlns:a16="http://schemas.microsoft.com/office/drawing/2014/main" id="{8844DEFC-BB39-4C60-8D42-AE67DFE6FDD7}"/>
              </a:ext>
            </a:extLst>
          </p:cNvPr>
          <p:cNvGraphicFramePr>
            <a:graphicFrameLocks noGrp="1"/>
          </p:cNvGraphicFramePr>
          <p:nvPr>
            <p:ph idx="1"/>
          </p:nvPr>
        </p:nvGraphicFramePr>
        <p:xfrm>
          <a:off x="457200" y="1600200"/>
          <a:ext cx="8229600" cy="4303713"/>
        </p:xfrm>
        <a:graphic>
          <a:graphicData uri="http://schemas.openxmlformats.org/drawingml/2006/table">
            <a:tbl>
              <a:tblPr/>
              <a:tblGrid>
                <a:gridCol w="4114800">
                  <a:extLst>
                    <a:ext uri="{9D8B030D-6E8A-4147-A177-3AD203B41FA5}">
                      <a16:colId xmlns="" xmlns:a16="http://schemas.microsoft.com/office/drawing/2014/main" val="20000"/>
                    </a:ext>
                  </a:extLst>
                </a:gridCol>
                <a:gridCol w="4114800">
                  <a:extLst>
                    <a:ext uri="{9D8B030D-6E8A-4147-A177-3AD203B41FA5}">
                      <a16:colId xmlns="" xmlns:a16="http://schemas.microsoft.com/office/drawing/2014/main" val="20001"/>
                    </a:ext>
                  </a:extLst>
                </a:gridCol>
              </a:tblGrid>
              <a:tr h="1523751">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800" b="0" i="0" u="none" strike="noStrike" cap="none" normalizeH="0" baseline="0">
                          <a:ln>
                            <a:noFill/>
                          </a:ln>
                          <a:solidFill>
                            <a:schemeClr val="tx1"/>
                          </a:solidFill>
                          <a:effectLst/>
                          <a:latin typeface="Calibri" pitchFamily="34" charset="0"/>
                        </a:rPr>
                        <a:t>General characteristics:</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800" b="0" i="0" u="none" strike="noStrike" cap="none" normalizeH="0" baseline="0">
                          <a:ln>
                            <a:noFill/>
                          </a:ln>
                          <a:solidFill>
                            <a:schemeClr val="tx1"/>
                          </a:solidFill>
                          <a:effectLst/>
                          <a:latin typeface="Calibri" pitchFamily="34" charset="0"/>
                        </a:rPr>
                        <a:t>Eukaryotic, multicellular, no cell walls, heterotrophic</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518143">
                <a:tc gridSpan="2">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800" b="0" i="0" u="none" strike="noStrike" cap="none" normalizeH="0" baseline="0">
                          <a:ln>
                            <a:noFill/>
                          </a:ln>
                          <a:solidFill>
                            <a:schemeClr val="tx1"/>
                          </a:solidFill>
                          <a:effectLst/>
                          <a:latin typeface="Calibri" pitchFamily="34" charset="0"/>
                        </a:rPr>
                        <a:t>TWO MAJOR GROUPS</a:t>
                      </a:r>
                    </a:p>
                  </a:txBody>
                  <a:tcPr marT="45712" marB="45712"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 xmlns:a16="http://schemas.microsoft.com/office/drawing/2014/main" val="10001"/>
                  </a:ext>
                </a:extLst>
              </a:tr>
              <a:tr h="2261818">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800" b="1" i="0" u="none" strike="noStrike" cap="none" normalizeH="0" baseline="0">
                          <a:ln>
                            <a:noFill/>
                          </a:ln>
                          <a:solidFill>
                            <a:schemeClr val="tx1"/>
                          </a:solidFill>
                          <a:effectLst/>
                          <a:latin typeface="Calibri" pitchFamily="34" charset="0"/>
                        </a:rPr>
                        <a:t>Invertebrates</a:t>
                      </a:r>
                      <a:r>
                        <a:rPr kumimoji="0" lang="en-US" sz="2800" b="0" i="0" u="none" strike="noStrike" cap="none" normalizeH="0" baseline="0">
                          <a:ln>
                            <a:noFill/>
                          </a:ln>
                          <a:solidFill>
                            <a:schemeClr val="tx1"/>
                          </a:solidFill>
                          <a:effectLst/>
                          <a:latin typeface="Calibri" pitchFamily="34" charset="0"/>
                        </a:rPr>
                        <a:t>: no backbone, no true spinal cord (most have a nerve cord to react to stimuli)</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800" b="1" i="0" u="none" strike="noStrike" cap="none" normalizeH="0" baseline="0">
                          <a:ln>
                            <a:noFill/>
                          </a:ln>
                          <a:solidFill>
                            <a:schemeClr val="tx1"/>
                          </a:solidFill>
                          <a:effectLst/>
                          <a:latin typeface="Calibri" pitchFamily="34" charset="0"/>
                        </a:rPr>
                        <a:t>Chordates</a:t>
                      </a:r>
                      <a:r>
                        <a:rPr kumimoji="0" lang="en-US" sz="2800" b="0" i="0" u="none" strike="noStrike" cap="none" normalizeH="0" baseline="0">
                          <a:ln>
                            <a:noFill/>
                          </a:ln>
                          <a:solidFill>
                            <a:schemeClr val="tx1"/>
                          </a:solidFill>
                          <a:effectLst/>
                          <a:latin typeface="Calibri" pitchFamily="34" charset="0"/>
                        </a:rPr>
                        <a:t>: has a backbone/spinal cord</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bl>
          </a:graphicData>
        </a:graphic>
      </p:graphicFrame>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p:cNvSpPr>
          <p:nvPr>
            <p:ph type="title"/>
          </p:nvPr>
        </p:nvSpPr>
        <p:spPr>
          <a:xfrm>
            <a:off x="457200" y="274638"/>
            <a:ext cx="8229600" cy="639762"/>
          </a:xfrm>
        </p:spPr>
        <p:txBody>
          <a:bodyPr/>
          <a:lstStyle/>
          <a:p>
            <a:r>
              <a:rPr lang="en-US" altLang="en-US" sz="4000" smtClean="0"/>
              <a:t>INVERTEBRATES</a:t>
            </a:r>
          </a:p>
        </p:txBody>
      </p:sp>
      <p:graphicFrame>
        <p:nvGraphicFramePr>
          <p:cNvPr id="83155" name="Group 211">
            <a:extLst>
              <a:ext uri="{FF2B5EF4-FFF2-40B4-BE49-F238E27FC236}">
                <a16:creationId xmlns="" xmlns:a16="http://schemas.microsoft.com/office/drawing/2014/main" id="{428AE9D7-E61D-41DC-996C-3406B0A8DA65}"/>
              </a:ext>
            </a:extLst>
          </p:cNvPr>
          <p:cNvGraphicFramePr>
            <a:graphicFrameLocks noGrp="1"/>
          </p:cNvGraphicFramePr>
          <p:nvPr>
            <p:ph sz="half" idx="1"/>
          </p:nvPr>
        </p:nvGraphicFramePr>
        <p:xfrm>
          <a:off x="0" y="990600"/>
          <a:ext cx="9144000" cy="5891240"/>
        </p:xfrm>
        <a:graphic>
          <a:graphicData uri="http://schemas.openxmlformats.org/drawingml/2006/table">
            <a:tbl>
              <a:tblPr/>
              <a:tblGrid>
                <a:gridCol w="1016000">
                  <a:extLst>
                    <a:ext uri="{9D8B030D-6E8A-4147-A177-3AD203B41FA5}">
                      <a16:colId xmlns="" xmlns:a16="http://schemas.microsoft.com/office/drawing/2014/main" val="20000"/>
                    </a:ext>
                  </a:extLst>
                </a:gridCol>
                <a:gridCol w="1016000">
                  <a:extLst>
                    <a:ext uri="{9D8B030D-6E8A-4147-A177-3AD203B41FA5}">
                      <a16:colId xmlns="" xmlns:a16="http://schemas.microsoft.com/office/drawing/2014/main" val="20001"/>
                    </a:ext>
                  </a:extLst>
                </a:gridCol>
                <a:gridCol w="1016000">
                  <a:extLst>
                    <a:ext uri="{9D8B030D-6E8A-4147-A177-3AD203B41FA5}">
                      <a16:colId xmlns="" xmlns:a16="http://schemas.microsoft.com/office/drawing/2014/main" val="20002"/>
                    </a:ext>
                  </a:extLst>
                </a:gridCol>
                <a:gridCol w="1016000">
                  <a:extLst>
                    <a:ext uri="{9D8B030D-6E8A-4147-A177-3AD203B41FA5}">
                      <a16:colId xmlns="" xmlns:a16="http://schemas.microsoft.com/office/drawing/2014/main" val="20003"/>
                    </a:ext>
                  </a:extLst>
                </a:gridCol>
                <a:gridCol w="1016000">
                  <a:extLst>
                    <a:ext uri="{9D8B030D-6E8A-4147-A177-3AD203B41FA5}">
                      <a16:colId xmlns="" xmlns:a16="http://schemas.microsoft.com/office/drawing/2014/main" val="20004"/>
                    </a:ext>
                  </a:extLst>
                </a:gridCol>
                <a:gridCol w="1016000">
                  <a:extLst>
                    <a:ext uri="{9D8B030D-6E8A-4147-A177-3AD203B41FA5}">
                      <a16:colId xmlns="" xmlns:a16="http://schemas.microsoft.com/office/drawing/2014/main" val="20005"/>
                    </a:ext>
                  </a:extLst>
                </a:gridCol>
                <a:gridCol w="1016000">
                  <a:extLst>
                    <a:ext uri="{9D8B030D-6E8A-4147-A177-3AD203B41FA5}">
                      <a16:colId xmlns="" xmlns:a16="http://schemas.microsoft.com/office/drawing/2014/main" val="20006"/>
                    </a:ext>
                  </a:extLst>
                </a:gridCol>
                <a:gridCol w="1016000">
                  <a:extLst>
                    <a:ext uri="{9D8B030D-6E8A-4147-A177-3AD203B41FA5}">
                      <a16:colId xmlns="" xmlns:a16="http://schemas.microsoft.com/office/drawing/2014/main" val="20007"/>
                    </a:ext>
                  </a:extLst>
                </a:gridCol>
                <a:gridCol w="1016000">
                  <a:extLst>
                    <a:ext uri="{9D8B030D-6E8A-4147-A177-3AD203B41FA5}">
                      <a16:colId xmlns="" xmlns:a16="http://schemas.microsoft.com/office/drawing/2014/main" val="20008"/>
                    </a:ext>
                  </a:extLst>
                </a:gridCol>
              </a:tblGrid>
              <a:tr h="944865">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n-US" sz="1400" b="0" i="0" u="none" strike="noStrike" cap="none" normalizeH="0" baseline="0">
                        <a:ln>
                          <a:noFill/>
                        </a:ln>
                        <a:solidFill>
                          <a:schemeClr val="tx1"/>
                        </a:solidFill>
                        <a:effectLst/>
                        <a:latin typeface="Calibri" pitchFamily="34" charset="0"/>
                      </a:endParaRP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400" b="1" i="0" u="none" strike="noStrike" cap="none" normalizeH="0" baseline="0">
                          <a:ln>
                            <a:noFill/>
                          </a:ln>
                          <a:solidFill>
                            <a:schemeClr val="tx1"/>
                          </a:solidFill>
                          <a:effectLst/>
                          <a:latin typeface="Calibri" pitchFamily="34" charset="0"/>
                        </a:rPr>
                        <a:t>Porifera (sponges)</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400" b="1" i="0" u="none" strike="noStrike" cap="none" normalizeH="0" baseline="0">
                          <a:ln>
                            <a:noFill/>
                          </a:ln>
                          <a:solidFill>
                            <a:schemeClr val="tx1"/>
                          </a:solidFill>
                          <a:effectLst/>
                          <a:latin typeface="Calibri" pitchFamily="34" charset="0"/>
                        </a:rPr>
                        <a:t>Cnidarian (jellyfish, coral, sea anemone)</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400" b="1" i="0" u="none" strike="noStrike" cap="none" normalizeH="0" baseline="0">
                          <a:ln>
                            <a:noFill/>
                          </a:ln>
                          <a:solidFill>
                            <a:schemeClr val="tx1"/>
                          </a:solidFill>
                          <a:effectLst/>
                          <a:latin typeface="Calibri" pitchFamily="34" charset="0"/>
                        </a:rPr>
                        <a:t>Flatworm (planarian)</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400" b="1" i="0" u="none" strike="noStrike" cap="none" normalizeH="0" baseline="0">
                          <a:ln>
                            <a:noFill/>
                          </a:ln>
                          <a:solidFill>
                            <a:schemeClr val="tx1"/>
                          </a:solidFill>
                          <a:effectLst/>
                          <a:latin typeface="Calibri" pitchFamily="34" charset="0"/>
                        </a:rPr>
                        <a:t>Roundwrm (ascaris)</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400" b="1" i="0" u="none" strike="noStrike" cap="none" normalizeH="0" baseline="0">
                          <a:ln>
                            <a:noFill/>
                          </a:ln>
                          <a:solidFill>
                            <a:schemeClr val="tx1"/>
                          </a:solidFill>
                          <a:effectLst/>
                          <a:latin typeface="Calibri" pitchFamily="34" charset="0"/>
                        </a:rPr>
                        <a:t>Annelids (segmentd worms)</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400" b="1" i="0" u="none" strike="noStrike" cap="none" normalizeH="0" baseline="0">
                          <a:ln>
                            <a:noFill/>
                          </a:ln>
                          <a:solidFill>
                            <a:schemeClr val="tx1"/>
                          </a:solidFill>
                          <a:effectLst/>
                          <a:latin typeface="Calibri" pitchFamily="34" charset="0"/>
                        </a:rPr>
                        <a:t>Mollusks (snails, squid, clams)</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400" b="1" i="0" u="none" strike="noStrike" cap="none" normalizeH="0" baseline="0">
                          <a:ln>
                            <a:noFill/>
                          </a:ln>
                          <a:solidFill>
                            <a:schemeClr val="tx1"/>
                          </a:solidFill>
                          <a:effectLst/>
                          <a:latin typeface="Calibri" pitchFamily="34" charset="0"/>
                        </a:rPr>
                        <a:t>Echino-derms (starfish)</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400" b="1" i="0" u="none" strike="noStrike" cap="none" normalizeH="0" baseline="0">
                          <a:ln>
                            <a:noFill/>
                          </a:ln>
                          <a:solidFill>
                            <a:schemeClr val="tx1"/>
                          </a:solidFill>
                          <a:effectLst/>
                          <a:latin typeface="Calibri" pitchFamily="34" charset="0"/>
                        </a:rPr>
                        <a:t>Arthropod (insects, crustaceans)</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904752">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400" b="1" i="0" u="none" strike="noStrike" cap="none" normalizeH="0" baseline="0">
                          <a:ln>
                            <a:noFill/>
                          </a:ln>
                          <a:solidFill>
                            <a:schemeClr val="tx1"/>
                          </a:solidFill>
                          <a:effectLst/>
                          <a:latin typeface="Calibri" pitchFamily="34" charset="0"/>
                        </a:rPr>
                        <a:t>Body shape</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n-US" sz="1400" b="0" i="0" u="none" strike="noStrike" cap="none" normalizeH="0" baseline="0">
                        <a:ln>
                          <a:noFill/>
                        </a:ln>
                        <a:solidFill>
                          <a:schemeClr val="tx1"/>
                        </a:solidFill>
                        <a:effectLst/>
                        <a:latin typeface="Calibri" pitchFamily="34"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n-US" sz="1400" b="0" i="0" u="none" strike="noStrike" cap="none" normalizeH="0" baseline="0">
                        <a:ln>
                          <a:noFill/>
                        </a:ln>
                        <a:solidFill>
                          <a:schemeClr val="tx1"/>
                        </a:solidFill>
                        <a:effectLst/>
                        <a:latin typeface="Calibri" pitchFamily="34"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n-US" sz="1400" b="0" i="0" u="none" strike="noStrike" cap="none" normalizeH="0" baseline="0">
                        <a:ln>
                          <a:noFill/>
                        </a:ln>
                        <a:solidFill>
                          <a:schemeClr val="tx1"/>
                        </a:solidFill>
                        <a:effectLst/>
                        <a:latin typeface="Calibri" pitchFamily="34"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n-US" sz="1400" b="0" i="0" u="none" strike="noStrike" cap="none" normalizeH="0" baseline="0">
                        <a:ln>
                          <a:noFill/>
                        </a:ln>
                        <a:solidFill>
                          <a:schemeClr val="tx1"/>
                        </a:solidFill>
                        <a:effectLst/>
                        <a:latin typeface="Calibri" pitchFamily="34"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n-US" sz="1400" b="0" i="0" u="none" strike="noStrike" cap="none" normalizeH="0" baseline="0">
                        <a:ln>
                          <a:noFill/>
                        </a:ln>
                        <a:solidFill>
                          <a:schemeClr val="tx1"/>
                        </a:solidFill>
                        <a:effectLst/>
                        <a:latin typeface="Calibri" pitchFamily="34"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n-US" sz="1400" b="0" i="0" u="none" strike="noStrike" cap="none" normalizeH="0" baseline="0">
                        <a:ln>
                          <a:noFill/>
                        </a:ln>
                        <a:solidFill>
                          <a:schemeClr val="tx1"/>
                        </a:solidFill>
                        <a:effectLst/>
                        <a:latin typeface="Calibri" pitchFamily="34"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n-US" sz="1400" b="0" i="0" u="none" strike="noStrike" cap="none" normalizeH="0" baseline="0">
                        <a:ln>
                          <a:noFill/>
                        </a:ln>
                        <a:solidFill>
                          <a:schemeClr val="tx1"/>
                        </a:solidFill>
                        <a:effectLst/>
                        <a:latin typeface="Calibri" pitchFamily="34"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n-US" sz="1400" b="0" i="0" u="none" strike="noStrike" cap="none" normalizeH="0" baseline="0">
                        <a:ln>
                          <a:noFill/>
                        </a:ln>
                        <a:solidFill>
                          <a:schemeClr val="tx1"/>
                        </a:solidFill>
                        <a:effectLst/>
                        <a:latin typeface="Calibri" pitchFamily="34" charset="0"/>
                      </a:endParaRP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1371583">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400" b="1" i="0" u="none" strike="noStrike" cap="none" normalizeH="0" baseline="0">
                          <a:ln>
                            <a:noFill/>
                          </a:ln>
                          <a:solidFill>
                            <a:schemeClr val="tx1"/>
                          </a:solidFill>
                          <a:effectLst/>
                          <a:latin typeface="Calibri" pitchFamily="34" charset="0"/>
                        </a:rPr>
                        <a:t>Feeding</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a:ln>
                            <a:noFill/>
                          </a:ln>
                          <a:solidFill>
                            <a:schemeClr val="tx1"/>
                          </a:solidFill>
                          <a:effectLst/>
                          <a:latin typeface="Calibri" pitchFamily="34" charset="0"/>
                        </a:rPr>
                        <a:t>Filter feeder</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a:ln>
                            <a:noFill/>
                          </a:ln>
                          <a:solidFill>
                            <a:schemeClr val="tx1"/>
                          </a:solidFill>
                          <a:effectLst/>
                          <a:latin typeface="Calibri" pitchFamily="34" charset="0"/>
                        </a:rPr>
                        <a:t>Nemato-cyst to sting prey; one opening</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200" b="0" i="0" u="none" strike="noStrike" cap="none" normalizeH="0" baseline="0">
                          <a:ln>
                            <a:noFill/>
                          </a:ln>
                          <a:solidFill>
                            <a:schemeClr val="tx1"/>
                          </a:solidFill>
                          <a:effectLst/>
                          <a:latin typeface="Calibri" pitchFamily="34" charset="0"/>
                        </a:rPr>
                        <a:t>Dig. Enzymes dissolve food use straw like tube to suck up food; one opening</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a:ln>
                            <a:noFill/>
                          </a:ln>
                          <a:solidFill>
                            <a:schemeClr val="tx1"/>
                          </a:solidFill>
                          <a:effectLst/>
                          <a:latin typeface="Calibri" pitchFamily="34" charset="0"/>
                        </a:rPr>
                        <a:t>2 body openings- mouth &amp; anus; some parasitic</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200" b="0" i="0" u="none" strike="noStrike" cap="none" normalizeH="0" baseline="0">
                          <a:ln>
                            <a:noFill/>
                          </a:ln>
                          <a:solidFill>
                            <a:schemeClr val="tx1"/>
                          </a:solidFill>
                          <a:effectLst/>
                          <a:latin typeface="Calibri" pitchFamily="34" charset="0"/>
                        </a:rPr>
                        <a:t>2 body openings; crop (stores food) gizzard (grinds)</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200" b="0" i="0" u="none" strike="noStrike" cap="none" normalizeH="0" baseline="0">
                          <a:ln>
                            <a:noFill/>
                          </a:ln>
                          <a:solidFill>
                            <a:schemeClr val="tx1"/>
                          </a:solidFill>
                          <a:effectLst/>
                          <a:latin typeface="Calibri" pitchFamily="34" charset="0"/>
                        </a:rPr>
                        <a:t>2 body openings;  snails- tongue to scrape algae; clams- filter; squid- beak</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a:ln>
                            <a:noFill/>
                          </a:ln>
                          <a:solidFill>
                            <a:schemeClr val="tx1"/>
                          </a:solidFill>
                          <a:effectLst/>
                          <a:latin typeface="Calibri" pitchFamily="34" charset="0"/>
                        </a:rPr>
                        <a:t>2 body openings; eject stomach</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a:ln>
                            <a:noFill/>
                          </a:ln>
                          <a:solidFill>
                            <a:schemeClr val="tx1"/>
                          </a:solidFill>
                          <a:effectLst/>
                          <a:latin typeface="Calibri" pitchFamily="34" charset="0"/>
                        </a:rPr>
                        <a:t>2 body openings; various mouth parts</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1408158">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400" b="1" i="0" u="none" strike="noStrike" cap="none" normalizeH="0" baseline="0">
                          <a:ln>
                            <a:noFill/>
                          </a:ln>
                          <a:solidFill>
                            <a:schemeClr val="tx1"/>
                          </a:solidFill>
                          <a:effectLst/>
                          <a:latin typeface="Calibri" pitchFamily="34" charset="0"/>
                        </a:rPr>
                        <a:t>Reproduc-tion</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200" b="0" i="0" u="none" strike="noStrike" cap="none" normalizeH="0" baseline="0">
                          <a:ln>
                            <a:noFill/>
                          </a:ln>
                          <a:solidFill>
                            <a:schemeClr val="tx1"/>
                          </a:solidFill>
                          <a:effectLst/>
                          <a:latin typeface="Calibri" pitchFamily="34" charset="0"/>
                        </a:rPr>
                        <a:t>Fragmenta-tion; budding; hermaphrodites</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200" b="0" i="0" u="none" strike="noStrike" cap="none" normalizeH="0" baseline="0">
                          <a:ln>
                            <a:noFill/>
                          </a:ln>
                          <a:solidFill>
                            <a:schemeClr val="tx1"/>
                          </a:solidFill>
                          <a:effectLst/>
                          <a:latin typeface="Calibri" pitchFamily="34" charset="0"/>
                        </a:rPr>
                        <a:t>Sexual- male &amp; females; budding</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200" b="0" i="0" u="none" strike="noStrike" cap="none" normalizeH="0" baseline="0">
                          <a:ln>
                            <a:noFill/>
                          </a:ln>
                          <a:solidFill>
                            <a:schemeClr val="tx1"/>
                          </a:solidFill>
                          <a:effectLst/>
                          <a:latin typeface="Calibri" pitchFamily="34" charset="0"/>
                        </a:rPr>
                        <a:t>Hermaphrodites</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200" b="0" i="0" u="none" strike="noStrike" cap="none" normalizeH="0" baseline="0">
                          <a:ln>
                            <a:noFill/>
                          </a:ln>
                          <a:solidFill>
                            <a:schemeClr val="tx1"/>
                          </a:solidFill>
                          <a:effectLst/>
                          <a:latin typeface="Calibri" pitchFamily="34" charset="0"/>
                        </a:rPr>
                        <a:t>Sexual- males &amp; females</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200" b="0" i="0" u="none" strike="noStrike" cap="none" normalizeH="0" baseline="0">
                          <a:ln>
                            <a:noFill/>
                          </a:ln>
                          <a:solidFill>
                            <a:schemeClr val="tx1"/>
                          </a:solidFill>
                          <a:effectLst/>
                          <a:latin typeface="Calibri" pitchFamily="34" charset="0"/>
                        </a:rPr>
                        <a:t>Hermaphrodites</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200" b="0" i="0" u="none" strike="noStrike" cap="none" normalizeH="0" baseline="0">
                          <a:ln>
                            <a:noFill/>
                          </a:ln>
                          <a:solidFill>
                            <a:schemeClr val="tx1"/>
                          </a:solidFill>
                          <a:effectLst/>
                          <a:latin typeface="Calibri" pitchFamily="34" charset="0"/>
                        </a:rPr>
                        <a:t>Snail- hermaphro-dites</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200" b="0" i="0" u="none" strike="noStrike" cap="none" normalizeH="0" baseline="0">
                          <a:ln>
                            <a:noFill/>
                          </a:ln>
                          <a:solidFill>
                            <a:schemeClr val="tx1"/>
                          </a:solidFill>
                          <a:effectLst/>
                          <a:latin typeface="Calibri" pitchFamily="34" charset="0"/>
                        </a:rPr>
                        <a:t>Clams &amp; squid- separate sexes</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200" b="0" i="0" u="none" strike="noStrike" cap="none" normalizeH="0" baseline="0">
                          <a:ln>
                            <a:noFill/>
                          </a:ln>
                          <a:solidFill>
                            <a:schemeClr val="tx1"/>
                          </a:solidFill>
                          <a:effectLst/>
                          <a:latin typeface="Calibri" pitchFamily="34" charset="0"/>
                        </a:rPr>
                        <a:t>Regenera-tion of body parts; separate sexes</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200" b="0" i="0" u="none" strike="noStrike" cap="none" normalizeH="0" baseline="0">
                          <a:ln>
                            <a:noFill/>
                          </a:ln>
                          <a:solidFill>
                            <a:schemeClr val="tx1"/>
                          </a:solidFill>
                          <a:effectLst/>
                          <a:latin typeface="Calibri" pitchFamily="34" charset="0"/>
                        </a:rPr>
                        <a:t>Separate sexes- male &amp; female</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r h="1261855">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400" b="1" i="0" u="none" strike="noStrike" cap="none" normalizeH="0" baseline="0">
                          <a:ln>
                            <a:noFill/>
                          </a:ln>
                          <a:solidFill>
                            <a:schemeClr val="tx1"/>
                          </a:solidFill>
                          <a:effectLst/>
                          <a:latin typeface="Calibri" pitchFamily="34" charset="0"/>
                        </a:rPr>
                        <a:t>Special</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400" b="1" i="0" u="none" strike="noStrike" cap="none" normalizeH="0" baseline="0">
                          <a:ln>
                            <a:noFill/>
                          </a:ln>
                          <a:solidFill>
                            <a:schemeClr val="tx1"/>
                          </a:solidFill>
                          <a:effectLst/>
                          <a:latin typeface="Calibri" pitchFamily="34" charset="0"/>
                        </a:rPr>
                        <a:t>Traits</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200" b="0" i="0" u="none" strike="noStrike" cap="none" normalizeH="0" baseline="0">
                          <a:ln>
                            <a:noFill/>
                          </a:ln>
                          <a:solidFill>
                            <a:schemeClr val="tx1"/>
                          </a:solidFill>
                          <a:effectLst/>
                          <a:latin typeface="Calibri" pitchFamily="34" charset="0"/>
                        </a:rPr>
                        <a:t>Spicules- needle-like parts for body support</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200" b="0" i="0" u="none" strike="noStrike" cap="none" normalizeH="0" baseline="0">
                          <a:ln>
                            <a:noFill/>
                          </a:ln>
                          <a:solidFill>
                            <a:schemeClr val="tx1"/>
                          </a:solidFill>
                          <a:effectLst/>
                          <a:latin typeface="Calibri" pitchFamily="34" charset="0"/>
                        </a:rPr>
                        <a:t>Tentacles; statocyst- cells help maintain balance</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200" b="0" i="0" u="none" strike="noStrike" cap="none" normalizeH="0" baseline="0">
                          <a:ln>
                            <a:noFill/>
                          </a:ln>
                          <a:solidFill>
                            <a:schemeClr val="tx1"/>
                          </a:solidFill>
                          <a:effectLst/>
                          <a:latin typeface="Calibri" pitchFamily="34" charset="0"/>
                        </a:rPr>
                        <a:t>Pharynx- straw like tube that sucks up food; eyespots</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200" b="0" i="0" u="none" strike="noStrike" cap="none" normalizeH="0" baseline="0">
                          <a:ln>
                            <a:noFill/>
                          </a:ln>
                          <a:solidFill>
                            <a:schemeClr val="tx1"/>
                          </a:solidFill>
                          <a:effectLst/>
                          <a:latin typeface="Calibri" pitchFamily="34" charset="0"/>
                        </a:rPr>
                        <a:t>Parasitic- cause disease</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200" b="0" i="0" u="none" strike="noStrike" cap="none" normalizeH="0" baseline="0">
                          <a:ln>
                            <a:noFill/>
                          </a:ln>
                          <a:solidFill>
                            <a:schemeClr val="tx1"/>
                          </a:solidFill>
                          <a:effectLst/>
                          <a:latin typeface="Calibri" pitchFamily="34" charset="0"/>
                        </a:rPr>
                        <a:t>Segmented bodies; leeches are parasitic</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200" b="0" i="0" u="none" strike="noStrike" cap="none" normalizeH="0" baseline="0">
                          <a:ln>
                            <a:noFill/>
                          </a:ln>
                          <a:solidFill>
                            <a:schemeClr val="tx1"/>
                          </a:solidFill>
                          <a:effectLst/>
                          <a:latin typeface="Calibri" pitchFamily="34" charset="0"/>
                        </a:rPr>
                        <a:t>Gastropods- snails </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200" b="0" i="0" u="none" strike="noStrike" cap="none" normalizeH="0" baseline="0">
                          <a:ln>
                            <a:noFill/>
                          </a:ln>
                          <a:solidFill>
                            <a:schemeClr val="tx1"/>
                          </a:solidFill>
                          <a:effectLst/>
                          <a:latin typeface="Calibri" pitchFamily="34" charset="0"/>
                        </a:rPr>
                        <a:t>Bivalves- clams</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200" b="0" i="0" u="none" strike="noStrike" cap="none" normalizeH="0" baseline="0">
                          <a:ln>
                            <a:noFill/>
                          </a:ln>
                          <a:solidFill>
                            <a:schemeClr val="tx1"/>
                          </a:solidFill>
                          <a:effectLst/>
                          <a:latin typeface="Calibri" pitchFamily="34" charset="0"/>
                        </a:rPr>
                        <a:t>Cephalopods- squid</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200" b="0" i="0" u="none" strike="noStrike" cap="none" normalizeH="0" baseline="0">
                          <a:ln>
                            <a:noFill/>
                          </a:ln>
                          <a:solidFill>
                            <a:schemeClr val="tx1"/>
                          </a:solidFill>
                          <a:effectLst/>
                          <a:latin typeface="Calibri" pitchFamily="34" charset="0"/>
                        </a:rPr>
                        <a:t>Spiny skin</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200" b="0" i="0" u="none" strike="noStrike" cap="none" normalizeH="0" baseline="0">
                          <a:ln>
                            <a:noFill/>
                          </a:ln>
                          <a:solidFill>
                            <a:schemeClr val="tx1"/>
                          </a:solidFill>
                          <a:effectLst/>
                          <a:latin typeface="Calibri" pitchFamily="34" charset="0"/>
                        </a:rPr>
                        <a:t>Variety of adaptations</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200" b="0" i="0" u="none" strike="noStrike" cap="none" normalizeH="0" baseline="0">
                          <a:ln>
                            <a:noFill/>
                          </a:ln>
                          <a:solidFill>
                            <a:schemeClr val="tx1"/>
                          </a:solidFill>
                          <a:effectLst/>
                          <a:latin typeface="Calibri" pitchFamily="34" charset="0"/>
                        </a:rPr>
                        <a:t>Chitin in exoskeleton</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4"/>
                  </a:ext>
                </a:extLst>
              </a:tr>
            </a:tbl>
          </a:graphicData>
        </a:graphic>
      </p:graphicFrame>
      <p:pic>
        <p:nvPicPr>
          <p:cNvPr id="113729" name="Picture 169" descr="SimpleSpon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981200"/>
            <a:ext cx="80010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730" name="Picture 171" descr="image0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2057400"/>
            <a:ext cx="981075"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731" name="Picture 173" descr="planarian-info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24200" y="2209800"/>
            <a:ext cx="10048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732" name="Picture 175" descr="Nematord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1000" y="2209800"/>
            <a:ext cx="88582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733" name="Picture 177" descr="normal_iil-symbol-segmented-worm"/>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81600" y="2057400"/>
            <a:ext cx="838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734" name="Picture 179" descr="Snail_(PS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96000" y="2133600"/>
            <a:ext cx="876300"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735" name="Picture 181" descr="starfish"/>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15200" y="1981200"/>
            <a:ext cx="642938"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736" name="Picture 183" descr="Grasshopper_2_(PSF)"/>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267700" y="2133600"/>
            <a:ext cx="876300"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p:cNvSpPr>
          <p:nvPr>
            <p:ph type="title"/>
          </p:nvPr>
        </p:nvSpPr>
        <p:spPr>
          <a:xfrm>
            <a:off x="457200" y="274638"/>
            <a:ext cx="8229600" cy="639762"/>
          </a:xfrm>
        </p:spPr>
        <p:txBody>
          <a:bodyPr/>
          <a:lstStyle/>
          <a:p>
            <a:r>
              <a:rPr lang="en-US" altLang="en-US" sz="4000" smtClean="0"/>
              <a:t>VERTEBRATES</a:t>
            </a:r>
          </a:p>
        </p:txBody>
      </p:sp>
      <p:graphicFrame>
        <p:nvGraphicFramePr>
          <p:cNvPr id="86123" name="Group 107">
            <a:extLst>
              <a:ext uri="{FF2B5EF4-FFF2-40B4-BE49-F238E27FC236}">
                <a16:creationId xmlns="" xmlns:a16="http://schemas.microsoft.com/office/drawing/2014/main" id="{D4E7EED5-058A-442D-AA54-15F34C75DD8C}"/>
              </a:ext>
            </a:extLst>
          </p:cNvPr>
          <p:cNvGraphicFramePr>
            <a:graphicFrameLocks noGrp="1"/>
          </p:cNvGraphicFramePr>
          <p:nvPr>
            <p:ph idx="1"/>
          </p:nvPr>
        </p:nvGraphicFramePr>
        <p:xfrm>
          <a:off x="457200" y="920750"/>
          <a:ext cx="8229600" cy="6002338"/>
        </p:xfrm>
        <a:graphic>
          <a:graphicData uri="http://schemas.openxmlformats.org/drawingml/2006/table">
            <a:tbl>
              <a:tblPr/>
              <a:tblGrid>
                <a:gridCol w="1028700">
                  <a:extLst>
                    <a:ext uri="{9D8B030D-6E8A-4147-A177-3AD203B41FA5}">
                      <a16:colId xmlns="" xmlns:a16="http://schemas.microsoft.com/office/drawing/2014/main" val="20000"/>
                    </a:ext>
                  </a:extLst>
                </a:gridCol>
                <a:gridCol w="1028700">
                  <a:extLst>
                    <a:ext uri="{9D8B030D-6E8A-4147-A177-3AD203B41FA5}">
                      <a16:colId xmlns="" xmlns:a16="http://schemas.microsoft.com/office/drawing/2014/main" val="20001"/>
                    </a:ext>
                  </a:extLst>
                </a:gridCol>
                <a:gridCol w="1028700">
                  <a:extLst>
                    <a:ext uri="{9D8B030D-6E8A-4147-A177-3AD203B41FA5}">
                      <a16:colId xmlns="" xmlns:a16="http://schemas.microsoft.com/office/drawing/2014/main" val="20002"/>
                    </a:ext>
                  </a:extLst>
                </a:gridCol>
                <a:gridCol w="1028700">
                  <a:extLst>
                    <a:ext uri="{9D8B030D-6E8A-4147-A177-3AD203B41FA5}">
                      <a16:colId xmlns="" xmlns:a16="http://schemas.microsoft.com/office/drawing/2014/main" val="20003"/>
                    </a:ext>
                  </a:extLst>
                </a:gridCol>
                <a:gridCol w="1028700">
                  <a:extLst>
                    <a:ext uri="{9D8B030D-6E8A-4147-A177-3AD203B41FA5}">
                      <a16:colId xmlns="" xmlns:a16="http://schemas.microsoft.com/office/drawing/2014/main" val="20004"/>
                    </a:ext>
                  </a:extLst>
                </a:gridCol>
                <a:gridCol w="1028700">
                  <a:extLst>
                    <a:ext uri="{9D8B030D-6E8A-4147-A177-3AD203B41FA5}">
                      <a16:colId xmlns="" xmlns:a16="http://schemas.microsoft.com/office/drawing/2014/main" val="20005"/>
                    </a:ext>
                  </a:extLst>
                </a:gridCol>
                <a:gridCol w="1028700">
                  <a:extLst>
                    <a:ext uri="{9D8B030D-6E8A-4147-A177-3AD203B41FA5}">
                      <a16:colId xmlns="" xmlns:a16="http://schemas.microsoft.com/office/drawing/2014/main" val="20006"/>
                    </a:ext>
                  </a:extLst>
                </a:gridCol>
                <a:gridCol w="1028700">
                  <a:extLst>
                    <a:ext uri="{9D8B030D-6E8A-4147-A177-3AD203B41FA5}">
                      <a16:colId xmlns="" xmlns:a16="http://schemas.microsoft.com/office/drawing/2014/main" val="20007"/>
                    </a:ext>
                  </a:extLst>
                </a:gridCol>
              </a:tblGrid>
              <a:tr h="822924">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n-US" sz="1200" b="0" i="0" u="none" strike="noStrike" cap="none" normalizeH="0" baseline="0">
                        <a:ln>
                          <a:noFill/>
                        </a:ln>
                        <a:solidFill>
                          <a:schemeClr val="tx1"/>
                        </a:solidFill>
                        <a:effectLst/>
                        <a:latin typeface="Calibri" pitchFamily="34" charset="0"/>
                      </a:endParaRP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200" b="1" i="0" u="none" strike="noStrike" cap="none" normalizeH="0" baseline="0">
                          <a:ln>
                            <a:noFill/>
                          </a:ln>
                          <a:solidFill>
                            <a:schemeClr val="tx1"/>
                          </a:solidFill>
                          <a:effectLst/>
                          <a:latin typeface="Calibri" pitchFamily="34" charset="0"/>
                        </a:rPr>
                        <a:t>Class Agnatha (lamprey)</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200" b="1" i="0" u="none" strike="noStrike" cap="none" normalizeH="0" baseline="0">
                          <a:ln>
                            <a:noFill/>
                          </a:ln>
                          <a:solidFill>
                            <a:schemeClr val="tx1"/>
                          </a:solidFill>
                          <a:effectLst/>
                          <a:latin typeface="Calibri" pitchFamily="34" charset="0"/>
                        </a:rPr>
                        <a:t>Class Chondrich-thyes (sharks)</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200" b="1" i="0" u="none" strike="noStrike" cap="none" normalizeH="0" baseline="0">
                          <a:ln>
                            <a:noFill/>
                          </a:ln>
                          <a:solidFill>
                            <a:schemeClr val="tx1"/>
                          </a:solidFill>
                          <a:effectLst/>
                          <a:latin typeface="Calibri" pitchFamily="34" charset="0"/>
                        </a:rPr>
                        <a:t>Class Osteichthyes (bony fish)</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200" b="1" i="0" u="none" strike="noStrike" cap="none" normalizeH="0" baseline="0">
                          <a:ln>
                            <a:noFill/>
                          </a:ln>
                          <a:solidFill>
                            <a:schemeClr val="tx1"/>
                          </a:solidFill>
                          <a:effectLst/>
                          <a:latin typeface="Calibri" pitchFamily="34" charset="0"/>
                        </a:rPr>
                        <a:t>Class Amphibia (frogs/toads)</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200" b="1" i="0" u="none" strike="noStrike" cap="none" normalizeH="0" baseline="0">
                          <a:ln>
                            <a:noFill/>
                          </a:ln>
                          <a:solidFill>
                            <a:schemeClr val="tx1"/>
                          </a:solidFill>
                          <a:effectLst/>
                          <a:latin typeface="Calibri" pitchFamily="34" charset="0"/>
                        </a:rPr>
                        <a:t>Class Reptilia (lizards, snakes)</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200" b="1" i="0" u="none" strike="noStrike" cap="none" normalizeH="0" baseline="0">
                          <a:ln>
                            <a:noFill/>
                          </a:ln>
                          <a:solidFill>
                            <a:schemeClr val="tx1"/>
                          </a:solidFill>
                          <a:effectLst/>
                          <a:latin typeface="Calibri" pitchFamily="34" charset="0"/>
                        </a:rPr>
                        <a:t>Class Aves (birds)</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200" b="1" i="0" u="none" strike="noStrike" cap="none" normalizeH="0" baseline="0">
                          <a:ln>
                            <a:noFill/>
                          </a:ln>
                          <a:solidFill>
                            <a:schemeClr val="tx1"/>
                          </a:solidFill>
                          <a:effectLst/>
                          <a:latin typeface="Calibri" pitchFamily="34" charset="0"/>
                        </a:rPr>
                        <a:t>Class Mammalia (mammals)</a:t>
                      </a: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822924">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200" b="1" i="0" u="none" strike="noStrike" cap="none" normalizeH="0" baseline="0">
                          <a:ln>
                            <a:noFill/>
                          </a:ln>
                          <a:solidFill>
                            <a:schemeClr val="tx1"/>
                          </a:solidFill>
                          <a:effectLst/>
                          <a:latin typeface="Calibri" pitchFamily="34" charset="0"/>
                        </a:rPr>
                        <a:t>General traits</a:t>
                      </a: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200" b="0" i="0" u="none" strike="noStrike" cap="none" normalizeH="0" baseline="0">
                          <a:ln>
                            <a:noFill/>
                          </a:ln>
                          <a:solidFill>
                            <a:schemeClr val="tx1"/>
                          </a:solidFill>
                          <a:effectLst/>
                          <a:latin typeface="Calibri" pitchFamily="34" charset="0"/>
                        </a:rPr>
                        <a:t>Slimy skin, no scales, no jaws</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200" b="0" i="0" u="none" strike="noStrike" cap="none" normalizeH="0" baseline="0">
                          <a:ln>
                            <a:noFill/>
                          </a:ln>
                          <a:solidFill>
                            <a:schemeClr val="tx1"/>
                          </a:solidFill>
                          <a:effectLst/>
                          <a:latin typeface="Calibri" pitchFamily="34" charset="0"/>
                        </a:rPr>
                        <a:t>Small scales, rough skin, biting jaws</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200" b="0" i="0" u="none" strike="noStrike" cap="none" normalizeH="0" baseline="0">
                          <a:ln>
                            <a:noFill/>
                          </a:ln>
                          <a:solidFill>
                            <a:schemeClr val="tx1"/>
                          </a:solidFill>
                          <a:effectLst/>
                          <a:latin typeface="Calibri" pitchFamily="34" charset="0"/>
                        </a:rPr>
                        <a:t>Distinct scales, biting jaws</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200" b="0" i="0" u="none" strike="noStrike" cap="none" normalizeH="0" baseline="0">
                          <a:ln>
                            <a:noFill/>
                          </a:ln>
                          <a:solidFill>
                            <a:schemeClr val="tx1"/>
                          </a:solidFill>
                          <a:effectLst/>
                          <a:latin typeface="Calibri" pitchFamily="34" charset="0"/>
                        </a:rPr>
                        <a:t>Moist, smooth skin used for breathing</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200" b="0" i="0" u="none" strike="noStrike" cap="none" normalizeH="0" baseline="0">
                          <a:ln>
                            <a:noFill/>
                          </a:ln>
                          <a:solidFill>
                            <a:schemeClr val="tx1"/>
                          </a:solidFill>
                          <a:effectLst/>
                          <a:latin typeface="Calibri" pitchFamily="34" charset="0"/>
                        </a:rPr>
                        <a:t>Dry, smooth scaly skin</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200" b="0" i="0" u="none" strike="noStrike" cap="none" normalizeH="0" baseline="0">
                          <a:ln>
                            <a:noFill/>
                          </a:ln>
                          <a:solidFill>
                            <a:schemeClr val="tx1"/>
                          </a:solidFill>
                          <a:effectLst/>
                          <a:latin typeface="Calibri" pitchFamily="34" charset="0"/>
                        </a:rPr>
                        <a:t>Skin covered in feathers, feet have scales</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200" b="0" i="0" u="none" strike="noStrike" cap="none" normalizeH="0" baseline="0">
                          <a:ln>
                            <a:noFill/>
                          </a:ln>
                          <a:solidFill>
                            <a:schemeClr val="tx1"/>
                          </a:solidFill>
                          <a:effectLst/>
                          <a:latin typeface="Calibri" pitchFamily="34" charset="0"/>
                        </a:rPr>
                        <a:t>Skin has hair, mammary glands</a:t>
                      </a: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333283">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200" b="1" i="0" u="none" strike="noStrike" cap="none" normalizeH="0" baseline="0">
                          <a:ln>
                            <a:noFill/>
                          </a:ln>
                          <a:solidFill>
                            <a:schemeClr val="tx1"/>
                          </a:solidFill>
                          <a:effectLst/>
                          <a:latin typeface="Calibri" pitchFamily="34" charset="0"/>
                        </a:rPr>
                        <a:t>Skeleton</a:t>
                      </a: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200" b="0" i="0" u="none" strike="noStrike" cap="none" normalizeH="0" baseline="0">
                          <a:ln>
                            <a:noFill/>
                          </a:ln>
                          <a:solidFill>
                            <a:schemeClr val="tx1"/>
                          </a:solidFill>
                          <a:effectLst/>
                          <a:latin typeface="Calibri" pitchFamily="34" charset="0"/>
                        </a:rPr>
                        <a:t>Cartilage</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200" b="0" i="0" u="none" strike="noStrike" cap="none" normalizeH="0" baseline="0">
                          <a:ln>
                            <a:noFill/>
                          </a:ln>
                          <a:solidFill>
                            <a:schemeClr val="tx1"/>
                          </a:solidFill>
                          <a:effectLst/>
                          <a:latin typeface="Calibri" pitchFamily="34" charset="0"/>
                        </a:rPr>
                        <a:t>Cartilage</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200" b="0" i="0" u="none" strike="noStrike" cap="none" normalizeH="0" baseline="0">
                          <a:ln>
                            <a:noFill/>
                          </a:ln>
                          <a:solidFill>
                            <a:schemeClr val="tx1"/>
                          </a:solidFill>
                          <a:effectLst/>
                          <a:latin typeface="Calibri" pitchFamily="34" charset="0"/>
                        </a:rPr>
                        <a:t>Bone</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200" b="0" i="0" u="none" strike="noStrike" cap="none" normalizeH="0" baseline="0">
                          <a:ln>
                            <a:noFill/>
                          </a:ln>
                          <a:solidFill>
                            <a:schemeClr val="tx1"/>
                          </a:solidFill>
                          <a:effectLst/>
                          <a:latin typeface="Calibri" pitchFamily="34" charset="0"/>
                        </a:rPr>
                        <a:t>Bone</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200" b="0" i="0" u="none" strike="noStrike" cap="none" normalizeH="0" baseline="0">
                          <a:ln>
                            <a:noFill/>
                          </a:ln>
                          <a:solidFill>
                            <a:schemeClr val="tx1"/>
                          </a:solidFill>
                          <a:effectLst/>
                          <a:latin typeface="Calibri" pitchFamily="34" charset="0"/>
                        </a:rPr>
                        <a:t>Bone</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200" b="0" i="0" u="none" strike="noStrike" cap="none" normalizeH="0" baseline="0">
                          <a:ln>
                            <a:noFill/>
                          </a:ln>
                          <a:solidFill>
                            <a:schemeClr val="tx1"/>
                          </a:solidFill>
                          <a:effectLst/>
                          <a:latin typeface="Calibri" pitchFamily="34" charset="0"/>
                        </a:rPr>
                        <a:t>Bone</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200" b="0" i="0" u="none" strike="noStrike" cap="none" normalizeH="0" baseline="0">
                          <a:ln>
                            <a:noFill/>
                          </a:ln>
                          <a:solidFill>
                            <a:schemeClr val="tx1"/>
                          </a:solidFill>
                          <a:effectLst/>
                          <a:latin typeface="Calibri" pitchFamily="34" charset="0"/>
                        </a:rPr>
                        <a:t>Bone</a:t>
                      </a: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1188679">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200" b="1" i="0" u="none" strike="noStrike" cap="none" normalizeH="0" baseline="0">
                          <a:ln>
                            <a:noFill/>
                          </a:ln>
                          <a:solidFill>
                            <a:schemeClr val="tx1"/>
                          </a:solidFill>
                          <a:effectLst/>
                          <a:latin typeface="Calibri" pitchFamily="34" charset="0"/>
                        </a:rPr>
                        <a:t>Respiratory</a:t>
                      </a: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200" b="0" i="0" u="none" strike="noStrike" cap="none" normalizeH="0" baseline="0">
                          <a:ln>
                            <a:noFill/>
                          </a:ln>
                          <a:solidFill>
                            <a:schemeClr val="tx1"/>
                          </a:solidFill>
                          <a:effectLst/>
                          <a:latin typeface="Calibri" pitchFamily="34" charset="0"/>
                        </a:rPr>
                        <a:t>Gill slits</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200" b="0" i="0" u="none" strike="noStrike" cap="none" normalizeH="0" baseline="0">
                          <a:ln>
                            <a:noFill/>
                          </a:ln>
                          <a:solidFill>
                            <a:schemeClr val="tx1"/>
                          </a:solidFill>
                          <a:effectLst/>
                          <a:latin typeface="Calibri" pitchFamily="34" charset="0"/>
                        </a:rPr>
                        <a:t>Gills</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200" b="0" i="0" u="none" strike="noStrike" cap="none" normalizeH="0" baseline="0">
                          <a:ln>
                            <a:noFill/>
                          </a:ln>
                          <a:solidFill>
                            <a:schemeClr val="tx1"/>
                          </a:solidFill>
                          <a:effectLst/>
                          <a:latin typeface="Calibri" pitchFamily="34" charset="0"/>
                        </a:rPr>
                        <a:t>Gills with operculum (gill covering)</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200" b="0" i="0" u="none" strike="noStrike" cap="none" normalizeH="0" baseline="0">
                          <a:ln>
                            <a:noFill/>
                          </a:ln>
                          <a:solidFill>
                            <a:schemeClr val="tx1"/>
                          </a:solidFill>
                          <a:effectLst/>
                          <a:latin typeface="Calibri" pitchFamily="34" charset="0"/>
                        </a:rPr>
                        <a:t>Breathe thru skin, also have gills as tadpoles &amp; lungs as adults</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200" b="0" i="0" u="none" strike="noStrike" cap="none" normalizeH="0" baseline="0">
                          <a:ln>
                            <a:noFill/>
                          </a:ln>
                          <a:solidFill>
                            <a:schemeClr val="tx1"/>
                          </a:solidFill>
                          <a:effectLst/>
                          <a:latin typeface="Calibri" pitchFamily="34" charset="0"/>
                        </a:rPr>
                        <a:t>Lungs</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200" b="0" i="0" u="none" strike="noStrike" cap="none" normalizeH="0" baseline="0">
                          <a:ln>
                            <a:noFill/>
                          </a:ln>
                          <a:solidFill>
                            <a:schemeClr val="tx1"/>
                          </a:solidFill>
                          <a:effectLst/>
                          <a:latin typeface="Calibri" pitchFamily="34" charset="0"/>
                        </a:rPr>
                        <a:t>Lungs with air sacs for extra oxygen storage</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200" b="0" i="0" u="none" strike="noStrike" cap="none" normalizeH="0" baseline="0">
                          <a:ln>
                            <a:noFill/>
                          </a:ln>
                          <a:solidFill>
                            <a:schemeClr val="tx1"/>
                          </a:solidFill>
                          <a:effectLst/>
                          <a:latin typeface="Calibri" pitchFamily="34" charset="0"/>
                        </a:rPr>
                        <a:t>Lungs with diaphragm muscle for taking in large amts. of air</a:t>
                      </a: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r h="1005802">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200" b="1" i="0" u="none" strike="noStrike" cap="none" normalizeH="0" baseline="0">
                          <a:ln>
                            <a:noFill/>
                          </a:ln>
                          <a:solidFill>
                            <a:schemeClr val="tx1"/>
                          </a:solidFill>
                          <a:effectLst/>
                          <a:latin typeface="Calibri" pitchFamily="34" charset="0"/>
                        </a:rPr>
                        <a:t>Heart chambers</a:t>
                      </a: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200" b="0" i="0" u="none" strike="noStrike" cap="none" normalizeH="0" baseline="0">
                          <a:ln>
                            <a:noFill/>
                          </a:ln>
                          <a:solidFill>
                            <a:schemeClr val="tx1"/>
                          </a:solidFill>
                          <a:effectLst/>
                          <a:latin typeface="Calibri" pitchFamily="34" charset="0"/>
                        </a:rPr>
                        <a:t>2 chambered heart</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200" b="0" i="0" u="none" strike="noStrike" cap="none" normalizeH="0" baseline="0">
                          <a:ln>
                            <a:noFill/>
                          </a:ln>
                          <a:solidFill>
                            <a:schemeClr val="tx1"/>
                          </a:solidFill>
                          <a:effectLst/>
                          <a:latin typeface="Calibri" pitchFamily="34" charset="0"/>
                        </a:rPr>
                        <a:t>2 chambered heart</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200" b="0" i="0" u="none" strike="noStrike" cap="none" normalizeH="0" baseline="0">
                          <a:ln>
                            <a:noFill/>
                          </a:ln>
                          <a:solidFill>
                            <a:schemeClr val="tx1"/>
                          </a:solidFill>
                          <a:effectLst/>
                          <a:latin typeface="Calibri" pitchFamily="34" charset="0"/>
                        </a:rPr>
                        <a:t>2 chambered heart</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200" b="0" i="0" u="none" strike="noStrike" cap="none" normalizeH="0" baseline="0">
                          <a:ln>
                            <a:noFill/>
                          </a:ln>
                          <a:solidFill>
                            <a:schemeClr val="tx1"/>
                          </a:solidFill>
                          <a:effectLst/>
                          <a:latin typeface="Calibri" pitchFamily="34" charset="0"/>
                        </a:rPr>
                        <a:t>3 chambered heart</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200" b="0" i="0" u="none" strike="noStrike" cap="none" normalizeH="0" baseline="0">
                          <a:ln>
                            <a:noFill/>
                          </a:ln>
                          <a:solidFill>
                            <a:schemeClr val="tx1"/>
                          </a:solidFill>
                          <a:effectLst/>
                          <a:latin typeface="Calibri" pitchFamily="34" charset="0"/>
                        </a:rPr>
                        <a:t>3 chambered heart</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n-US" sz="1200" b="0" i="0" u="none" strike="noStrike" cap="none" normalizeH="0" baseline="0">
                        <a:ln>
                          <a:noFill/>
                        </a:ln>
                        <a:solidFill>
                          <a:schemeClr val="tx1"/>
                        </a:solidFill>
                        <a:effectLst/>
                        <a:latin typeface="Calibri" pitchFamily="34" charset="0"/>
                      </a:endParaRP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200" b="0" i="0" u="none" strike="noStrike" cap="none" normalizeH="0" baseline="0">
                          <a:ln>
                            <a:noFill/>
                          </a:ln>
                          <a:solidFill>
                            <a:schemeClr val="tx1"/>
                          </a:solidFill>
                          <a:effectLst/>
                          <a:latin typeface="Calibri" pitchFamily="34" charset="0"/>
                        </a:rPr>
                        <a:t>4 chambered heart (sep. oxygen rich and oxygen poor blood</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200" b="0" i="0" u="none" strike="noStrike" cap="none" normalizeH="0" baseline="0">
                          <a:ln>
                            <a:noFill/>
                          </a:ln>
                          <a:solidFill>
                            <a:schemeClr val="tx1"/>
                          </a:solidFill>
                          <a:effectLst/>
                          <a:latin typeface="Calibri" pitchFamily="34" charset="0"/>
                        </a:rPr>
                        <a:t>4 chambered heart</a:t>
                      </a: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4"/>
                  </a:ext>
                </a:extLst>
              </a:tr>
              <a:tr h="1005802">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200" b="1" i="0" u="none" strike="noStrike" cap="none" normalizeH="0" baseline="0">
                          <a:ln>
                            <a:noFill/>
                          </a:ln>
                          <a:solidFill>
                            <a:schemeClr val="tx1"/>
                          </a:solidFill>
                          <a:effectLst/>
                          <a:latin typeface="Calibri" pitchFamily="34" charset="0"/>
                        </a:rPr>
                        <a:t>Reproduction</a:t>
                      </a: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200" b="0" i="0" u="none" strike="noStrike" cap="none" normalizeH="0" baseline="0">
                          <a:ln>
                            <a:noFill/>
                          </a:ln>
                          <a:solidFill>
                            <a:schemeClr val="tx1"/>
                          </a:solidFill>
                          <a:effectLst/>
                          <a:latin typeface="Calibri" pitchFamily="34" charset="0"/>
                        </a:rPr>
                        <a:t>Separate sexes</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200" b="0" i="0" u="none" strike="noStrike" cap="none" normalizeH="0" baseline="0">
                          <a:ln>
                            <a:noFill/>
                          </a:ln>
                          <a:solidFill>
                            <a:schemeClr val="tx1"/>
                          </a:solidFill>
                          <a:effectLst/>
                          <a:latin typeface="Calibri" pitchFamily="34" charset="0"/>
                        </a:rPr>
                        <a:t>Separate sexes</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200" b="0" i="0" u="none" strike="noStrike" cap="none" normalizeH="0" baseline="0">
                          <a:ln>
                            <a:noFill/>
                          </a:ln>
                          <a:solidFill>
                            <a:schemeClr val="tx1"/>
                          </a:solidFill>
                          <a:effectLst/>
                          <a:latin typeface="Calibri" pitchFamily="34" charset="0"/>
                        </a:rPr>
                        <a:t>Separate sexes; some spawn</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200" b="0" i="0" u="none" strike="noStrike" cap="none" normalizeH="0" baseline="0">
                          <a:ln>
                            <a:noFill/>
                          </a:ln>
                          <a:solidFill>
                            <a:schemeClr val="tx1"/>
                          </a:solidFill>
                          <a:effectLst/>
                          <a:latin typeface="Calibri" pitchFamily="34" charset="0"/>
                        </a:rPr>
                        <a:t>Separate sexes; need water to keep eggs moist</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200" b="0" i="0" u="none" strike="noStrike" cap="none" normalizeH="0" baseline="0">
                          <a:ln>
                            <a:noFill/>
                          </a:ln>
                          <a:solidFill>
                            <a:schemeClr val="tx1"/>
                          </a:solidFill>
                          <a:effectLst/>
                          <a:latin typeface="Calibri" pitchFamily="34" charset="0"/>
                        </a:rPr>
                        <a:t>Separate sexes; lay amniotic egg on land</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200" b="0" i="0" u="none" strike="noStrike" cap="none" normalizeH="0" baseline="0">
                          <a:ln>
                            <a:noFill/>
                          </a:ln>
                          <a:solidFill>
                            <a:schemeClr val="tx1"/>
                          </a:solidFill>
                          <a:effectLst/>
                          <a:latin typeface="Calibri" pitchFamily="34" charset="0"/>
                        </a:rPr>
                        <a:t>Separate sexes; lay amniotic egg in nests</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200" b="0" i="0" u="none" strike="noStrike" cap="none" normalizeH="0" baseline="0">
                          <a:ln>
                            <a:noFill/>
                          </a:ln>
                          <a:solidFill>
                            <a:schemeClr val="tx1"/>
                          </a:solidFill>
                          <a:effectLst/>
                          <a:latin typeface="Calibri" pitchFamily="34" charset="0"/>
                        </a:rPr>
                        <a:t>Separate sexes; have pouch or placenta for growing baby</a:t>
                      </a: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5"/>
                  </a:ext>
                </a:extLst>
              </a:tr>
              <a:tr h="822924">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200" b="1" i="0" u="none" strike="noStrike" cap="none" normalizeH="0" baseline="0">
                          <a:ln>
                            <a:noFill/>
                          </a:ln>
                          <a:solidFill>
                            <a:schemeClr val="tx1"/>
                          </a:solidFill>
                          <a:effectLst/>
                          <a:latin typeface="Calibri" pitchFamily="34" charset="0"/>
                        </a:rPr>
                        <a:t>Special Adaptations</a:t>
                      </a: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200" b="0" i="0" u="none" strike="noStrike" cap="none" normalizeH="0" baseline="0">
                          <a:ln>
                            <a:noFill/>
                          </a:ln>
                          <a:solidFill>
                            <a:schemeClr val="tx1"/>
                          </a:solidFill>
                          <a:effectLst/>
                          <a:latin typeface="Calibri" pitchFamily="34" charset="0"/>
                        </a:rPr>
                        <a:t>Parasites of other fish</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200" b="0" i="0" u="none" strike="noStrike" cap="none" normalizeH="0" baseline="0">
                          <a:ln>
                            <a:noFill/>
                          </a:ln>
                          <a:solidFill>
                            <a:schemeClr val="tx1"/>
                          </a:solidFill>
                          <a:effectLst/>
                          <a:latin typeface="Calibri" pitchFamily="34" charset="0"/>
                        </a:rPr>
                        <a:t>Have lateral line sys. For detecting prey</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200" b="0" i="0" u="none" strike="noStrike" cap="none" normalizeH="0" baseline="0">
                          <a:ln>
                            <a:noFill/>
                          </a:ln>
                          <a:solidFill>
                            <a:schemeClr val="tx1"/>
                          </a:solidFill>
                          <a:effectLst/>
                          <a:latin typeface="Calibri" pitchFamily="34" charset="0"/>
                        </a:rPr>
                        <a:t>Have swim bladder for floating in water</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200" b="0" i="0" u="none" strike="noStrike" cap="none" normalizeH="0" baseline="0">
                          <a:ln>
                            <a:noFill/>
                          </a:ln>
                          <a:solidFill>
                            <a:schemeClr val="tx1"/>
                          </a:solidFill>
                          <a:effectLst/>
                          <a:latin typeface="Calibri" pitchFamily="34" charset="0"/>
                        </a:rPr>
                        <a:t>Tadpoles live in water, adults on land</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200" b="0" i="0" u="none" strike="noStrike" cap="none" normalizeH="0" baseline="0">
                          <a:ln>
                            <a:noFill/>
                          </a:ln>
                          <a:solidFill>
                            <a:schemeClr val="tx1"/>
                          </a:solidFill>
                          <a:effectLst/>
                          <a:latin typeface="Calibri" pitchFamily="34" charset="0"/>
                        </a:rPr>
                        <a:t>Amniotic egg keeps baby moist so no water needs</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200" b="0" i="0" u="none" strike="noStrike" cap="none" normalizeH="0" baseline="0">
                          <a:ln>
                            <a:noFill/>
                          </a:ln>
                          <a:solidFill>
                            <a:schemeClr val="tx1"/>
                          </a:solidFill>
                          <a:effectLst/>
                          <a:latin typeface="Calibri" pitchFamily="34" charset="0"/>
                        </a:rPr>
                        <a:t>Eat constantly to get energy for flight</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200" b="0" i="0" u="none" strike="noStrike" cap="none" normalizeH="0" baseline="0">
                          <a:ln>
                            <a:noFill/>
                          </a:ln>
                          <a:solidFill>
                            <a:schemeClr val="tx1"/>
                          </a:solidFill>
                          <a:effectLst/>
                          <a:latin typeface="Calibri" pitchFamily="34" charset="0"/>
                        </a:rPr>
                        <a:t>Variety of adaptations</a:t>
                      </a: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6"/>
                  </a:ext>
                </a:extLst>
              </a:tr>
            </a:tbl>
          </a:graphicData>
        </a:graphic>
      </p:graphicFrame>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p:cNvSpPr>
          <p:nvPr>
            <p:ph type="title"/>
          </p:nvPr>
        </p:nvSpPr>
        <p:spPr>
          <a:xfrm>
            <a:off x="228600" y="274638"/>
            <a:ext cx="8458200" cy="1143000"/>
          </a:xfrm>
        </p:spPr>
        <p:txBody>
          <a:bodyPr/>
          <a:lstStyle/>
          <a:p>
            <a:r>
              <a:rPr lang="en-US" altLang="en-US" smtClean="0"/>
              <a:t>PLANT </a:t>
            </a:r>
            <a:r>
              <a:rPr lang="en-US" altLang="ja-JP" smtClean="0"/>
              <a:t>BEHAVIORS</a:t>
            </a:r>
            <a:r>
              <a:rPr lang="ja-JP" altLang="en-US" smtClean="0"/>
              <a:t> </a:t>
            </a:r>
            <a:r>
              <a:rPr lang="en-US" altLang="ja-JP" sz="2800" smtClean="0"/>
              <a:t>(hormones)</a:t>
            </a:r>
            <a:endParaRPr lang="en-US" altLang="en-US" sz="2800" smtClean="0"/>
          </a:p>
        </p:txBody>
      </p:sp>
      <p:sp>
        <p:nvSpPr>
          <p:cNvPr id="115715" name="Rectangle 3"/>
          <p:cNvSpPr>
            <a:spLocks noGrp="1"/>
          </p:cNvSpPr>
          <p:nvPr>
            <p:ph type="body" sz="half" idx="1"/>
          </p:nvPr>
        </p:nvSpPr>
        <p:spPr/>
        <p:txBody>
          <a:bodyPr/>
          <a:lstStyle/>
          <a:p>
            <a:pPr>
              <a:lnSpc>
                <a:spcPct val="80000"/>
              </a:lnSpc>
            </a:pPr>
            <a:r>
              <a:rPr lang="en-US" altLang="en-US" sz="2400" b="1" smtClean="0"/>
              <a:t>Tropisms</a:t>
            </a:r>
            <a:r>
              <a:rPr lang="en-US" altLang="en-US" sz="2400" smtClean="0"/>
              <a:t>- plant responses</a:t>
            </a:r>
          </a:p>
          <a:p>
            <a:pPr lvl="1">
              <a:lnSpc>
                <a:spcPct val="80000"/>
              </a:lnSpc>
            </a:pPr>
            <a:r>
              <a:rPr lang="en-US" altLang="en-US" sz="2000" smtClean="0"/>
              <a:t>Positive- moves toward the stimulus</a:t>
            </a:r>
          </a:p>
          <a:p>
            <a:pPr lvl="1">
              <a:lnSpc>
                <a:spcPct val="80000"/>
              </a:lnSpc>
            </a:pPr>
            <a:r>
              <a:rPr lang="en-US" altLang="en-US" sz="2000" smtClean="0"/>
              <a:t>Negative- moves away from the stimulus</a:t>
            </a:r>
          </a:p>
          <a:p>
            <a:pPr>
              <a:lnSpc>
                <a:spcPct val="80000"/>
              </a:lnSpc>
            </a:pPr>
            <a:r>
              <a:rPr lang="en-US" altLang="en-US" sz="2400" b="1" smtClean="0"/>
              <a:t>Phototropism-</a:t>
            </a:r>
            <a:r>
              <a:rPr lang="en-US" altLang="en-US" sz="2400" smtClean="0"/>
              <a:t> response to light (+ if it grows toward sun. Ex –leaves; - if grows away. Ex- roots)</a:t>
            </a:r>
          </a:p>
          <a:p>
            <a:pPr>
              <a:lnSpc>
                <a:spcPct val="80000"/>
              </a:lnSpc>
            </a:pPr>
            <a:r>
              <a:rPr lang="en-US" altLang="en-US" sz="2400" b="1" smtClean="0"/>
              <a:t>Geotropism-</a:t>
            </a:r>
            <a:r>
              <a:rPr lang="en-US" altLang="en-US" sz="2400" smtClean="0"/>
              <a:t> response to gravity</a:t>
            </a:r>
          </a:p>
          <a:p>
            <a:pPr>
              <a:lnSpc>
                <a:spcPct val="80000"/>
              </a:lnSpc>
            </a:pPr>
            <a:r>
              <a:rPr lang="en-US" altLang="en-US" sz="2400" b="1" smtClean="0"/>
              <a:t>Hydrotropism-</a:t>
            </a:r>
            <a:r>
              <a:rPr lang="en-US" altLang="en-US" sz="2400" smtClean="0"/>
              <a:t> response to water</a:t>
            </a:r>
          </a:p>
          <a:p>
            <a:pPr>
              <a:lnSpc>
                <a:spcPct val="80000"/>
              </a:lnSpc>
            </a:pPr>
            <a:r>
              <a:rPr lang="en-US" altLang="en-US" sz="2400" b="1" smtClean="0"/>
              <a:t>Thigmotropism-</a:t>
            </a:r>
            <a:r>
              <a:rPr lang="en-US" altLang="en-US" sz="2400" smtClean="0"/>
              <a:t> response to touch</a:t>
            </a:r>
          </a:p>
          <a:p>
            <a:pPr>
              <a:lnSpc>
                <a:spcPct val="80000"/>
              </a:lnSpc>
            </a:pPr>
            <a:endParaRPr lang="en-US" altLang="en-US" sz="2400" smtClean="0"/>
          </a:p>
        </p:txBody>
      </p:sp>
      <p:pic>
        <p:nvPicPr>
          <p:cNvPr id="115716" name="Picture 6" descr="phototropism"/>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475538" y="0"/>
            <a:ext cx="1668462"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5717" name="Picture 8" descr="image005"/>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1828800"/>
            <a:ext cx="173355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5718" name="Picture 10" descr="hydrotropism"/>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086600" y="3962400"/>
            <a:ext cx="1685925"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5719" name="Picture 12" descr="wrapani"/>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343400" y="5562600"/>
            <a:ext cx="1828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p:cNvSpPr>
          <p:nvPr>
            <p:ph type="title"/>
          </p:nvPr>
        </p:nvSpPr>
        <p:spPr/>
        <p:txBody>
          <a:bodyPr/>
          <a:lstStyle/>
          <a:p>
            <a:r>
              <a:rPr lang="en-US" altLang="en-US" smtClean="0"/>
              <a:t>ANIMAL BEHAVIORS</a:t>
            </a:r>
          </a:p>
        </p:txBody>
      </p:sp>
      <p:sp>
        <p:nvSpPr>
          <p:cNvPr id="116739" name="Rectangle 3"/>
          <p:cNvSpPr>
            <a:spLocks noGrp="1"/>
          </p:cNvSpPr>
          <p:nvPr>
            <p:ph type="body" sz="half" idx="1"/>
          </p:nvPr>
        </p:nvSpPr>
        <p:spPr/>
        <p:txBody>
          <a:bodyPr/>
          <a:lstStyle/>
          <a:p>
            <a:pPr>
              <a:lnSpc>
                <a:spcPct val="80000"/>
              </a:lnSpc>
            </a:pPr>
            <a:r>
              <a:rPr lang="en-US" altLang="en-US" sz="1800" b="1" smtClean="0"/>
              <a:t>Innate-</a:t>
            </a:r>
            <a:r>
              <a:rPr lang="en-US" altLang="en-US" sz="1800" smtClean="0"/>
              <a:t> instinctive behavior- born with this; sea turtle babies move toward ocean when they hatch </a:t>
            </a:r>
          </a:p>
          <a:p>
            <a:pPr>
              <a:lnSpc>
                <a:spcPct val="80000"/>
              </a:lnSpc>
            </a:pPr>
            <a:r>
              <a:rPr lang="en-US" altLang="en-US" sz="1800" b="1" smtClean="0"/>
              <a:t>Learned-</a:t>
            </a:r>
            <a:r>
              <a:rPr lang="en-US" altLang="en-US" sz="1800" smtClean="0"/>
              <a:t> not born with this; gorillas can learn to communicate w/computers</a:t>
            </a:r>
          </a:p>
          <a:p>
            <a:pPr>
              <a:lnSpc>
                <a:spcPct val="80000"/>
              </a:lnSpc>
            </a:pPr>
            <a:r>
              <a:rPr lang="en-US" altLang="en-US" sz="1800" b="1" smtClean="0"/>
              <a:t>Hibernation-</a:t>
            </a:r>
            <a:r>
              <a:rPr lang="en-US" altLang="en-US" sz="1800" smtClean="0"/>
              <a:t> body systems slow during cold months to conserve energy </a:t>
            </a:r>
          </a:p>
          <a:p>
            <a:pPr>
              <a:lnSpc>
                <a:spcPct val="80000"/>
              </a:lnSpc>
            </a:pPr>
            <a:r>
              <a:rPr lang="en-US" altLang="en-US" sz="1800" b="1" smtClean="0"/>
              <a:t>Migration</a:t>
            </a:r>
            <a:r>
              <a:rPr lang="en-US" altLang="en-US" sz="1800" smtClean="0"/>
              <a:t>- move with rainfall to keep up with food/water source; wildebeest migration across savanna in Africa</a:t>
            </a:r>
            <a:endParaRPr lang="en-US" altLang="en-US" sz="1800" b="1" smtClean="0"/>
          </a:p>
          <a:p>
            <a:pPr>
              <a:lnSpc>
                <a:spcPct val="80000"/>
              </a:lnSpc>
            </a:pPr>
            <a:r>
              <a:rPr lang="en-US" altLang="en-US" sz="1800" b="1" smtClean="0"/>
              <a:t>Territoriality</a:t>
            </a:r>
            <a:r>
              <a:rPr lang="en-US" altLang="en-US" sz="1800" smtClean="0"/>
              <a:t>- defend a territory/mates</a:t>
            </a:r>
            <a:endParaRPr lang="en-US" altLang="en-US" sz="1800" b="1" smtClean="0"/>
          </a:p>
          <a:p>
            <a:pPr>
              <a:lnSpc>
                <a:spcPct val="80000"/>
              </a:lnSpc>
            </a:pPr>
            <a:r>
              <a:rPr lang="en-US" altLang="en-US" sz="1800" b="1" smtClean="0"/>
              <a:t>Estivation</a:t>
            </a:r>
            <a:r>
              <a:rPr lang="en-US" altLang="en-US" sz="1800" smtClean="0"/>
              <a:t>- hibernate during dry season</a:t>
            </a:r>
            <a:endParaRPr lang="en-US" altLang="en-US" sz="1800" b="1" smtClean="0"/>
          </a:p>
          <a:p>
            <a:pPr>
              <a:lnSpc>
                <a:spcPct val="80000"/>
              </a:lnSpc>
            </a:pPr>
            <a:endParaRPr lang="en-US" altLang="en-US" sz="1800" smtClean="0"/>
          </a:p>
        </p:txBody>
      </p:sp>
      <p:pic>
        <p:nvPicPr>
          <p:cNvPr id="116740" name="Picture 6" descr="kemps-ridley-sea-turtl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1219200"/>
            <a:ext cx="2724150" cy="187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741" name="Picture 8" descr="Koko_Vocab_4Sig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2438400"/>
            <a:ext cx="1993900" cy="218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742" name="Picture 10" descr="wildebeest%20migra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4572000"/>
            <a:ext cx="2667000" cy="197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743" name="Picture 12" descr="hibernatio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91000" y="4953000"/>
            <a:ext cx="2162175" cy="148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E13E422-590D-472A-9B19-C5A43DE5AD27}"/>
              </a:ext>
            </a:extLst>
          </p:cNvPr>
          <p:cNvSpPr>
            <a:spLocks noGrp="1"/>
          </p:cNvSpPr>
          <p:nvPr>
            <p:ph type="title"/>
          </p:nvPr>
        </p:nvSpPr>
        <p:spPr/>
        <p:txBody>
          <a:bodyPr rtlCol="0">
            <a:normAutofit fontScale="90000"/>
          </a:bodyPr>
          <a:lstStyle/>
          <a:p>
            <a:pPr eaLnBrk="1" fontAlgn="auto" hangingPunct="1">
              <a:spcAft>
                <a:spcPts val="0"/>
              </a:spcAft>
              <a:defRPr/>
            </a:pPr>
            <a:r>
              <a:rPr lang="en-US" dirty="0">
                <a:ea typeface="+mj-ea"/>
              </a:rPr>
              <a:t>Difference between Plant and Animal Cells</a:t>
            </a:r>
          </a:p>
        </p:txBody>
      </p:sp>
      <p:pic>
        <p:nvPicPr>
          <p:cNvPr id="38915" name="Picture 2" descr="http://www.beyondbooks.com/lif71/images/0004682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752600"/>
            <a:ext cx="6934200" cy="483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RespondQuestion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iRespondGraph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1219</TotalTime>
  <Words>5976</Words>
  <Application>Microsoft Office PowerPoint</Application>
  <PresentationFormat>On-screen Show (4:3)</PresentationFormat>
  <Paragraphs>889</Paragraphs>
  <Slides>84</Slides>
  <Notes>1</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84</vt:i4>
      </vt:variant>
    </vt:vector>
  </HeadingPairs>
  <TitlesOfParts>
    <vt:vector size="93" baseType="lpstr">
      <vt:lpstr>MS PGothic</vt:lpstr>
      <vt:lpstr>MS PGothic</vt:lpstr>
      <vt:lpstr>Arial</vt:lpstr>
      <vt:lpstr>Arial Black</vt:lpstr>
      <vt:lpstr>Calibri</vt:lpstr>
      <vt:lpstr>Comic Sans MS</vt:lpstr>
      <vt:lpstr>Office Theme</vt:lpstr>
      <vt:lpstr>iRespondQuestionMaster</vt:lpstr>
      <vt:lpstr>iRespondGraphMaster</vt:lpstr>
      <vt:lpstr>Bio EOC Review</vt:lpstr>
      <vt:lpstr>CELLS</vt:lpstr>
      <vt:lpstr>From smallest to largest…</vt:lpstr>
      <vt:lpstr>4 Major Macromolecules</vt:lpstr>
      <vt:lpstr>4 Major Macromolecules</vt:lpstr>
      <vt:lpstr>Enzymes</vt:lpstr>
      <vt:lpstr>Two Types of Cells</vt:lpstr>
      <vt:lpstr>Endosymbiotic Theory</vt:lpstr>
      <vt:lpstr>Difference between Plant and Animal Cells</vt:lpstr>
      <vt:lpstr>PowerPoint Presentation</vt:lpstr>
      <vt:lpstr>How do molecules get in and out of cell?</vt:lpstr>
      <vt:lpstr>Structure of the Cell Membrane</vt:lpstr>
      <vt:lpstr>Diffusion</vt:lpstr>
      <vt:lpstr>Two types of Transport thru Cell</vt:lpstr>
      <vt:lpstr>Passive transport</vt:lpstr>
      <vt:lpstr>Active Transport</vt:lpstr>
      <vt:lpstr>Osmosis- diffusion of water molecules from high to low concentration</vt:lpstr>
      <vt:lpstr>Osmosis</vt:lpstr>
      <vt:lpstr>Cell Energy</vt:lpstr>
      <vt:lpstr>PowerPoint Presentation</vt:lpstr>
      <vt:lpstr>GENETICS</vt:lpstr>
      <vt:lpstr>DNA vs. RNA</vt:lpstr>
      <vt:lpstr>PowerPoint Presentation</vt:lpstr>
      <vt:lpstr>Protein synthesis</vt:lpstr>
      <vt:lpstr>PowerPoint Presentation</vt:lpstr>
      <vt:lpstr>How does the cell know which amino acids to bring in?</vt:lpstr>
      <vt:lpstr>DNA Replication</vt:lpstr>
      <vt:lpstr>MITOSIS</vt:lpstr>
      <vt:lpstr>Meiosis</vt:lpstr>
      <vt:lpstr>Asexual reproduction vs. Sexual reproduction </vt:lpstr>
      <vt:lpstr>TYPES OF SEXUAL AND ASEXUAL REPRODUCTION</vt:lpstr>
      <vt:lpstr>Heredity Vocabulary</vt:lpstr>
      <vt:lpstr>Mendelian Genetics</vt:lpstr>
      <vt:lpstr>Punnett Squares</vt:lpstr>
      <vt:lpstr>Non-Mendelian Genetics</vt:lpstr>
      <vt:lpstr>Non-Mendelian Genetics</vt:lpstr>
      <vt:lpstr>Sex Chromosomes</vt:lpstr>
      <vt:lpstr>Non-Mendelian Genetics</vt:lpstr>
      <vt:lpstr>Pedigrees</vt:lpstr>
      <vt:lpstr>Chromosomal Disorders</vt:lpstr>
      <vt:lpstr>Genetic Disorders</vt:lpstr>
      <vt:lpstr>Technology</vt:lpstr>
      <vt:lpstr>EVOLUTION</vt:lpstr>
      <vt:lpstr>Theory of Evolution by Natural Selection</vt:lpstr>
      <vt:lpstr>Types of Natural Selection </vt:lpstr>
      <vt:lpstr>PowerPoint Presentation</vt:lpstr>
      <vt:lpstr>PowerPoint Presentation</vt:lpstr>
      <vt:lpstr>PowerPoint Presentation</vt:lpstr>
      <vt:lpstr>Patterns of Evolution</vt:lpstr>
      <vt:lpstr>Rates of Evolution </vt:lpstr>
      <vt:lpstr>What are some current trends in evolution?</vt:lpstr>
      <vt:lpstr>Evidence for Evolution</vt:lpstr>
      <vt:lpstr>Cladograms/Phylogenetic Trees</vt:lpstr>
      <vt:lpstr>Cladograms/Phylogentic Trees</vt:lpstr>
      <vt:lpstr>PowerPoint Presentation</vt:lpstr>
      <vt:lpstr>PowerPoint Presentation</vt:lpstr>
      <vt:lpstr>Scientific Naming Rules</vt:lpstr>
      <vt:lpstr>PowerPoint Presentation</vt:lpstr>
      <vt:lpstr>ECOLOGY</vt:lpstr>
      <vt:lpstr>Levels of Organization in Ecology</vt:lpstr>
      <vt:lpstr>Food Chains and Webs</vt:lpstr>
      <vt:lpstr>Trophic Levels</vt:lpstr>
      <vt:lpstr>Decomposers vs. Scavengers</vt:lpstr>
      <vt:lpstr>Ecological Pyramids</vt:lpstr>
      <vt:lpstr>Biogeochemical cycles</vt:lpstr>
      <vt:lpstr>Succession</vt:lpstr>
      <vt:lpstr>Population Growth</vt:lpstr>
      <vt:lpstr>Factors affecting population growth</vt:lpstr>
      <vt:lpstr>PowerPoint Presentation</vt:lpstr>
      <vt:lpstr>PowerPoint Presentation</vt:lpstr>
      <vt:lpstr>ORGANISMS</vt:lpstr>
      <vt:lpstr>PowerPoint Presentation</vt:lpstr>
      <vt:lpstr>Viruses</vt:lpstr>
      <vt:lpstr>BACTERIA</vt:lpstr>
      <vt:lpstr>KINGDOM PROTISTA</vt:lpstr>
      <vt:lpstr>REPRODUCTION IN SIMPLE ORGANISMS  (bacteria &amp; protists)</vt:lpstr>
      <vt:lpstr>Animal-like protist Plant-like protist</vt:lpstr>
      <vt:lpstr>KINGDOM PLANTAE- Plants in a ‘Nutshell’</vt:lpstr>
      <vt:lpstr>KINGDOM FUNGI</vt:lpstr>
      <vt:lpstr>KINGDOM ANIMALIA</vt:lpstr>
      <vt:lpstr>INVERTEBRATES</vt:lpstr>
      <vt:lpstr>VERTEBRATES</vt:lpstr>
      <vt:lpstr>PLANT BEHAVIORS (hormones)</vt:lpstr>
      <vt:lpstr>ANIMAL BEHAVIORS</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EOCT REVIEW</dc:title>
  <dc:creator>Davis Family</dc:creator>
  <cp:lastModifiedBy>Susan Phillips</cp:lastModifiedBy>
  <cp:revision>46</cp:revision>
  <cp:lastPrinted>2015-11-16T22:27:13Z</cp:lastPrinted>
  <dcterms:created xsi:type="dcterms:W3CDTF">2010-04-20T09:43:37Z</dcterms:created>
  <dcterms:modified xsi:type="dcterms:W3CDTF">2018-05-07T14:26:54Z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howTimer">
    <vt:bool>true</vt:bool>
  </property>
  <property fmtid="{D5CDD505-2E9C-101B-9397-08002B2CF9AE}" pid="3" name="ShowPercent">
    <vt:bool>true</vt:bool>
  </property>
</Properties>
</file>