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281" r:id="rId6"/>
    <p:sldId id="259" r:id="rId7"/>
    <p:sldId id="260" r:id="rId8"/>
    <p:sldId id="282" r:id="rId9"/>
    <p:sldId id="262" r:id="rId10"/>
    <p:sldId id="263" r:id="rId11"/>
    <p:sldId id="264" r:id="rId12"/>
    <p:sldId id="265" r:id="rId13"/>
    <p:sldId id="266" r:id="rId14"/>
    <p:sldId id="267" r:id="rId15"/>
    <p:sldId id="268" r:id="rId16"/>
    <p:sldId id="269" r:id="rId17"/>
    <p:sldId id="270" r:id="rId18"/>
    <p:sldId id="271" r:id="rId19"/>
    <p:sldId id="283" r:id="rId20"/>
    <p:sldId id="284" r:id="rId21"/>
    <p:sldId id="285" r:id="rId22"/>
    <p:sldId id="286" r:id="rId23"/>
    <p:sldId id="287" r:id="rId24"/>
    <p:sldId id="292" r:id="rId25"/>
    <p:sldId id="293" r:id="rId26"/>
    <p:sldId id="294" r:id="rId27"/>
    <p:sldId id="295" r:id="rId28"/>
    <p:sldId id="296" r:id="rId29"/>
    <p:sldId id="297" r:id="rId30"/>
    <p:sldId id="272" r:id="rId31"/>
    <p:sldId id="275" r:id="rId32"/>
    <p:sldId id="276" r:id="rId33"/>
    <p:sldId id="277" r:id="rId34"/>
    <p:sldId id="288" r:id="rId35"/>
    <p:sldId id="289" r:id="rId36"/>
    <p:sldId id="290" r:id="rId37"/>
    <p:sldId id="27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12ECF-5D5D-4C17-874D-95D25B6ACB27}"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71A44E-61F8-4CF0-A64E-74B4337B1F96}" type="slidenum">
              <a:rPr lang="en-US" smtClean="0"/>
              <a:t>‹#›</a:t>
            </a:fld>
            <a:endParaRPr lang="en-US"/>
          </a:p>
        </p:txBody>
      </p:sp>
    </p:spTree>
    <p:extLst>
      <p:ext uri="{BB962C8B-B14F-4D97-AF65-F5344CB8AC3E}">
        <p14:creationId xmlns:p14="http://schemas.microsoft.com/office/powerpoint/2010/main" val="863252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nobelprize.org/nobel_prizes/chemistry/laureates/1918/index.html" TargetMode="External"/><Relationship Id="rId13" Type="http://schemas.openxmlformats.org/officeDocument/2006/relationships/hyperlink" Target="http://nobelprize.org/redirect/goto.php?url=/nobel_prizes/chemistry/articles/" TargetMode="External"/><Relationship Id="rId18" Type="http://schemas.openxmlformats.org/officeDocument/2006/relationships/hyperlink" Target="http://nobelprize.org/contact/copyright/index.html" TargetMode="External"/><Relationship Id="rId3" Type="http://schemas.openxmlformats.org/officeDocument/2006/relationships/hyperlink" Target="http://nobelprize.org/redirect/links_out/prizeawarder.php?from=/nobel_prizes/chemistry/laureates/1918/press.html&amp;object=kva&amp;to=http://www.kva.se" TargetMode="External"/><Relationship Id="rId7" Type="http://schemas.openxmlformats.org/officeDocument/2006/relationships/hyperlink" Target="http://nobelprize.org/nobel_prizes/chemistry/laureates/1919/" TargetMode="External"/><Relationship Id="rId12" Type="http://schemas.openxmlformats.org/officeDocument/2006/relationships/hyperlink" Target="http://nobelprize.org/nobel_prizes/chemistry/laureates/1918/haber-or.html" TargetMode="External"/><Relationship Id="rId17" Type="http://schemas.openxmlformats.org/officeDocument/2006/relationships/hyperlink" Target="Peace','','/images/shortcuts/shortcut_big_peace_doves_mo.gif" TargetMode="External"/><Relationship Id="rId2" Type="http://schemas.openxmlformats.org/officeDocument/2006/relationships/slide" Target="../slides/slide35.xml"/><Relationship Id="rId16" Type="http://schemas.openxmlformats.org/officeDocument/2006/relationships/hyperlink" Target="http://nobelprize.org/redirect/goto.php?url=/educational_games/peace/nuclear_weapons/index.html" TargetMode="External"/><Relationship Id="rId1" Type="http://schemas.openxmlformats.org/officeDocument/2006/relationships/notesMaster" Target="../notesMasters/notesMaster1.xml"/><Relationship Id="rId6" Type="http://schemas.openxmlformats.org/officeDocument/2006/relationships/hyperlink" Target="http://nobelprize.org/nobel_prizes/chemistry/laureates/1917/" TargetMode="External"/><Relationship Id="rId11" Type="http://schemas.openxmlformats.org/officeDocument/2006/relationships/hyperlink" Target="http://nobelprize.org/nobel_prizes/chemistry/laureates/1918/haber-lecture.html" TargetMode="External"/><Relationship Id="rId5" Type="http://schemas.openxmlformats.org/officeDocument/2006/relationships/hyperlink" Target="http://nobelprize.org/cgi-bin/print?from=/nobel_prizes/chemistry/laureates/1918/press.html" TargetMode="External"/><Relationship Id="rId15" Type="http://schemas.openxmlformats.org/officeDocument/2006/relationships/hyperlink" Target="http://news.nobel.se/lists/index.php" TargetMode="External"/><Relationship Id="rId10" Type="http://schemas.openxmlformats.org/officeDocument/2006/relationships/hyperlink" Target="http://nobelprize.org/nobel_prizes/chemistry/laureates/1918/haber-bio.html" TargetMode="External"/><Relationship Id="rId4" Type="http://schemas.openxmlformats.org/officeDocument/2006/relationships/hyperlink" Target="http://nobelprize.org/nobelfoundation/publications/lectures/index.html" TargetMode="External"/><Relationship Id="rId9" Type="http://schemas.openxmlformats.org/officeDocument/2006/relationships/hyperlink" Target="http://nobelprize.org/nobel_prizes/chemistry/laureates/1918/press.html" TargetMode="External"/><Relationship Id="rId14" Type="http://schemas.openxmlformats.org/officeDocument/2006/relationships/hyperlink" Target="http://nobelprize.org/redirect/goto.php?url=/nobel_prizes/chemistry/video_interview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https://www.youtube.com/watch?v=CMs2WhGY3NE</a:t>
            </a:r>
          </a:p>
        </p:txBody>
      </p:sp>
      <p:sp>
        <p:nvSpPr>
          <p:cNvPr id="4" name="Slide Number Placeholder 3"/>
          <p:cNvSpPr>
            <a:spLocks noGrp="1"/>
          </p:cNvSpPr>
          <p:nvPr>
            <p:ph type="sldNum" sz="quarter" idx="10"/>
          </p:nvPr>
        </p:nvSpPr>
        <p:spPr/>
        <p:txBody>
          <a:bodyPr/>
          <a:lstStyle/>
          <a:p>
            <a:fld id="{43F36683-8AE5-4D99-AA03-83F3282118BC}"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1171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7A6855B-05F5-4BC0-AD32-6DAA03C7ABE6}" type="slidenum">
              <a:rPr lang="en-US" altLang="en-US">
                <a:solidFill>
                  <a:prstClr val="black"/>
                </a:solidFill>
              </a:rPr>
              <a:pPr/>
              <a:t>8</a:t>
            </a:fld>
            <a:endParaRPr lang="en-US" altLang="en-US">
              <a:solidFill>
                <a:prstClr val="black"/>
              </a:solidFill>
            </a:endParaRPr>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9104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AA6CAA8-F0C0-4389-BB8F-252D629CE11F}" type="slidenum">
              <a:rPr lang="en-US" altLang="en-US">
                <a:solidFill>
                  <a:prstClr val="black"/>
                </a:solidFill>
              </a:rPr>
              <a:pPr/>
              <a:t>9</a:t>
            </a:fld>
            <a:endParaRPr lang="en-US" altLang="en-US">
              <a:solidFill>
                <a:prstClr val="black"/>
              </a:solidFill>
            </a:endParaRPr>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2708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CFB3790-1B22-486E-A164-220C1FA5D255}" type="slidenum">
              <a:rPr lang="en-US" altLang="en-US">
                <a:solidFill>
                  <a:prstClr val="black"/>
                </a:solidFill>
              </a:rPr>
              <a:pPr/>
              <a:t>10</a:t>
            </a:fld>
            <a:endParaRPr lang="en-US" altLang="en-US">
              <a:solidFill>
                <a:prstClr val="black"/>
              </a:solidFill>
            </a:endParaRPr>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6824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2B98B3A-3A0B-496B-B55B-3B4C4417ED14}" type="slidenum">
              <a:rPr lang="en-US" altLang="en-US">
                <a:solidFill>
                  <a:prstClr val="black"/>
                </a:solidFill>
              </a:rPr>
              <a:pPr/>
              <a:t>11</a:t>
            </a:fld>
            <a:endParaRPr lang="en-US" altLang="en-US">
              <a:solidFill>
                <a:prstClr val="black"/>
              </a:solidFill>
            </a:endParaRPr>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67876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.0393</a:t>
            </a:r>
          </a:p>
        </p:txBody>
      </p:sp>
      <p:sp>
        <p:nvSpPr>
          <p:cNvPr id="4" name="Slide Number Placeholder 3"/>
          <p:cNvSpPr>
            <a:spLocks noGrp="1"/>
          </p:cNvSpPr>
          <p:nvPr>
            <p:ph type="sldNum" sz="quarter" idx="10"/>
          </p:nvPr>
        </p:nvSpPr>
        <p:spPr/>
        <p:txBody>
          <a:bodyPr/>
          <a:lstStyle/>
          <a:p>
            <a:fld id="{2798422B-0DDD-4B25-9F26-683CACB529F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24940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9963">
              <a:defRPr sz="2400">
                <a:solidFill>
                  <a:schemeClr val="tx1"/>
                </a:solidFill>
                <a:latin typeface="Arial" panose="020B0604020202020204" pitchFamily="34" charset="0"/>
              </a:defRPr>
            </a:lvl1pPr>
            <a:lvl2pPr marL="742950" indent="-285750" defTabSz="969963">
              <a:defRPr sz="2400">
                <a:solidFill>
                  <a:schemeClr val="tx1"/>
                </a:solidFill>
                <a:latin typeface="Arial" panose="020B0604020202020204" pitchFamily="34" charset="0"/>
              </a:defRPr>
            </a:lvl2pPr>
            <a:lvl3pPr marL="1143000" indent="-228600" defTabSz="969963">
              <a:defRPr sz="2400">
                <a:solidFill>
                  <a:schemeClr val="tx1"/>
                </a:solidFill>
                <a:latin typeface="Arial" panose="020B0604020202020204" pitchFamily="34" charset="0"/>
              </a:defRPr>
            </a:lvl3pPr>
            <a:lvl4pPr marL="1600200" indent="-228600" defTabSz="969963">
              <a:defRPr sz="2400">
                <a:solidFill>
                  <a:schemeClr val="tx1"/>
                </a:solidFill>
                <a:latin typeface="Arial" panose="020B0604020202020204" pitchFamily="34" charset="0"/>
              </a:defRPr>
            </a:lvl4pPr>
            <a:lvl5pPr marL="2057400" indent="-228600" defTabSz="969963">
              <a:defRPr sz="2400">
                <a:solidFill>
                  <a:schemeClr val="tx1"/>
                </a:solidFill>
                <a:latin typeface="Arial" panose="020B0604020202020204" pitchFamily="34" charset="0"/>
              </a:defRPr>
            </a:lvl5pPr>
            <a:lvl6pPr marL="2514600" indent="-228600" defTabSz="969963"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69963"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69963"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69963" eaLnBrk="0" fontAlgn="base" hangingPunct="0">
              <a:spcBef>
                <a:spcPct val="0"/>
              </a:spcBef>
              <a:spcAft>
                <a:spcPct val="0"/>
              </a:spcAft>
              <a:defRPr sz="2400">
                <a:solidFill>
                  <a:schemeClr val="tx1"/>
                </a:solidFill>
                <a:latin typeface="Arial" panose="020B0604020202020204" pitchFamily="34" charset="0"/>
              </a:defRPr>
            </a:lvl9pPr>
          </a:lstStyle>
          <a:p>
            <a:fld id="{2AD49575-D897-4C5C-8D39-9A6E8FD8512A}" type="slidenum">
              <a:rPr lang="en-US" altLang="en-US" sz="1300" smtClean="0">
                <a:latin typeface="Times New Roman" panose="02020603050405020304" pitchFamily="18" charset="0"/>
              </a:rPr>
              <a:pPr/>
              <a:t>28</a:t>
            </a:fld>
            <a:endParaRPr lang="en-US" altLang="en-US" sz="1300" smtClean="0">
              <a:latin typeface="Times New Roman" panose="02020603050405020304" pitchFamily="18" charset="0"/>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3698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a) increase b) increase c) increase</a:t>
            </a:r>
          </a:p>
          <a:p>
            <a:pPr marL="228600" indent="-228600">
              <a:buAutoNum type="arabicPeriod"/>
            </a:pPr>
            <a:r>
              <a:rPr lang="en-US" baseline="0" dirty="0"/>
              <a:t>K = [NH3]2 / [N2][H2]3</a:t>
            </a:r>
            <a:endParaRPr lang="en-US" dirty="0"/>
          </a:p>
        </p:txBody>
      </p:sp>
      <p:sp>
        <p:nvSpPr>
          <p:cNvPr id="4" name="Slide Number Placeholder 3"/>
          <p:cNvSpPr>
            <a:spLocks noGrp="1"/>
          </p:cNvSpPr>
          <p:nvPr>
            <p:ph type="sldNum" sz="quarter" idx="10"/>
          </p:nvPr>
        </p:nvSpPr>
        <p:spPr/>
        <p:txBody>
          <a:bodyPr/>
          <a:lstStyle/>
          <a:p>
            <a:fld id="{2798422B-0DDD-4B25-9F26-683CACB529FB}"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3123862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9963">
              <a:defRPr sz="2400">
                <a:solidFill>
                  <a:schemeClr val="tx1"/>
                </a:solidFill>
                <a:latin typeface="Arial" panose="020B0604020202020204" pitchFamily="34" charset="0"/>
              </a:defRPr>
            </a:lvl1pPr>
            <a:lvl2pPr marL="742950" indent="-285750" defTabSz="969963">
              <a:defRPr sz="2400">
                <a:solidFill>
                  <a:schemeClr val="tx1"/>
                </a:solidFill>
                <a:latin typeface="Arial" panose="020B0604020202020204" pitchFamily="34" charset="0"/>
              </a:defRPr>
            </a:lvl2pPr>
            <a:lvl3pPr marL="1143000" indent="-228600" defTabSz="969963">
              <a:defRPr sz="2400">
                <a:solidFill>
                  <a:schemeClr val="tx1"/>
                </a:solidFill>
                <a:latin typeface="Arial" panose="020B0604020202020204" pitchFamily="34" charset="0"/>
              </a:defRPr>
            </a:lvl3pPr>
            <a:lvl4pPr marL="1600200" indent="-228600" defTabSz="969963">
              <a:defRPr sz="2400">
                <a:solidFill>
                  <a:schemeClr val="tx1"/>
                </a:solidFill>
                <a:latin typeface="Arial" panose="020B0604020202020204" pitchFamily="34" charset="0"/>
              </a:defRPr>
            </a:lvl4pPr>
            <a:lvl5pPr marL="2057400" indent="-228600" defTabSz="969963">
              <a:defRPr sz="2400">
                <a:solidFill>
                  <a:schemeClr val="tx1"/>
                </a:solidFill>
                <a:latin typeface="Arial" panose="020B0604020202020204" pitchFamily="34" charset="0"/>
              </a:defRPr>
            </a:lvl5pPr>
            <a:lvl6pPr marL="2514600" indent="-228600" defTabSz="969963"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69963"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69963"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69963" eaLnBrk="0" fontAlgn="base" hangingPunct="0">
              <a:spcBef>
                <a:spcPct val="0"/>
              </a:spcBef>
              <a:spcAft>
                <a:spcPct val="0"/>
              </a:spcAft>
              <a:defRPr sz="2400">
                <a:solidFill>
                  <a:schemeClr val="tx1"/>
                </a:solidFill>
                <a:latin typeface="Arial" panose="020B0604020202020204" pitchFamily="34" charset="0"/>
              </a:defRPr>
            </a:lvl9pPr>
          </a:lstStyle>
          <a:p>
            <a:fld id="{4BE66992-4701-4372-8C5B-DB780743EA0A}" type="slidenum">
              <a:rPr lang="en-US" altLang="en-US" sz="1300" smtClean="0">
                <a:latin typeface="Times New Roman" panose="02020603050405020304" pitchFamily="18" charset="0"/>
              </a:rPr>
              <a:pPr/>
              <a:t>35</a:t>
            </a:fld>
            <a:endParaRPr lang="en-US" altLang="en-US" sz="1300" smtClean="0">
              <a:latin typeface="Times New Roman" panose="02020603050405020304" pitchFamily="18"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The Nobel Prize in Chemistry 1918</a:t>
            </a:r>
          </a:p>
          <a:p>
            <a:pPr eaLnBrk="1" hangingPunct="1"/>
            <a:r>
              <a:rPr lang="en-US" altLang="en-US" b="1" smtClean="0"/>
              <a:t>Presentation Speech</a:t>
            </a:r>
          </a:p>
          <a:p>
            <a:pPr eaLnBrk="1" hangingPunct="1"/>
            <a:r>
              <a:rPr lang="en-US" altLang="en-US" smtClean="0"/>
              <a:t>Presentation Speech by Doctor Å.G. Ekstrand, President of </a:t>
            </a:r>
            <a:r>
              <a:rPr lang="en-US" altLang="en-US" smtClean="0">
                <a:hlinkClick r:id="rId3"/>
              </a:rPr>
              <a:t>the Royal Swedish Academy of Sciences</a:t>
            </a:r>
            <a:r>
              <a:rPr lang="en-US" altLang="en-US" smtClean="0"/>
              <a:t>, on June 1, 1920</a:t>
            </a:r>
            <a:r>
              <a:rPr lang="en-US" altLang="en-US" smtClean="0">
                <a:hlinkClick r:id="" action="ppaction://noaction"/>
              </a:rPr>
              <a:t>*</a:t>
            </a:r>
            <a:endParaRPr lang="en-US" altLang="en-US" smtClean="0"/>
          </a:p>
          <a:p>
            <a:pPr eaLnBrk="1" hangingPunct="1"/>
            <a:r>
              <a:rPr lang="en-US" altLang="en-US" smtClean="0"/>
              <a:t>Ladies and Gentlemen.</a:t>
            </a:r>
            <a:r>
              <a:rPr lang="en-US" altLang="en-US" smtClean="0">
                <a:hlinkClick r:id="" action="ppaction://noaction"/>
              </a:rPr>
              <a:t>**</a:t>
            </a:r>
            <a:r>
              <a:rPr lang="en-US" altLang="en-US" smtClean="0"/>
              <a:t/>
            </a:r>
            <a:br>
              <a:rPr lang="en-US" altLang="en-US" smtClean="0"/>
            </a:br>
            <a:r>
              <a:rPr lang="en-US" altLang="en-US" smtClean="0"/>
              <a:t/>
            </a:r>
            <a:br>
              <a:rPr lang="en-US" altLang="en-US" smtClean="0"/>
            </a:br>
            <a:r>
              <a:rPr lang="en-US" altLang="en-US" smtClean="0"/>
              <a:t>The Royal Swedish Academy of Sciences has decided to confer the Nobel Prize in Chemistry for 1918 upon the Director of the Kaiser Wilhelm Institute at Dahlem near Berlin, Geheimrat Professor Dr. Fritz Haber, for his method of synthesizing ammonia from its elements, nitrogen and hydrogen.</a:t>
            </a:r>
            <a:br>
              <a:rPr lang="en-US" altLang="en-US" smtClean="0"/>
            </a:br>
            <a:r>
              <a:rPr lang="en-US" altLang="en-US" smtClean="0"/>
              <a:t/>
            </a:r>
            <a:br>
              <a:rPr lang="en-US" altLang="en-US" smtClean="0"/>
            </a:br>
            <a:r>
              <a:rPr lang="en-US" altLang="en-US" smtClean="0"/>
              <a:t>In accordance with Nature's plan of economy, soil fertility under normal circumstances is maintained at an even level if the waste products from the crop are returned to the soil; if, however, substantially increased productivity is required from the soil, then additional fertilizer must be used. Since meanwhile a large proportion of the annual harvest is consumed by the yearly increasing population of towns, and since the towns' waste products are returned to land under cultivation only to a very incomplete extent, the inevitable consequence is that the soil becomes exhausted and the harvest yield diminishes. This has, in turn, led to the manufacture of artificial fertilizers which has also increased year by year in importance to such an extent that, at least in Europe, hardly a country exists which can do entirely without them.</a:t>
            </a:r>
            <a:br>
              <a:rPr lang="en-US" altLang="en-US" smtClean="0"/>
            </a:br>
            <a:r>
              <a:rPr lang="en-US" altLang="en-US" smtClean="0"/>
              <a:t/>
            </a:r>
            <a:br>
              <a:rPr lang="en-US" altLang="en-US" smtClean="0"/>
            </a:br>
            <a:r>
              <a:rPr lang="en-US" altLang="en-US" smtClean="0"/>
              <a:t>Among these substances nitrogenous compounds occupy an important position, since usually the soil does not possess a large store of these to be released to suit the plants' needs by weathering as in the case of phosphoric acid and potash; added to which there is the fact that part of the effective nitrogen turns into inactive atmospheric nitrogen during the cyclic process. Admittedly a part of this loss is compensated by rainfall and through the activity of bacteria, but so far experience has shown that intensive cultivation cannot be maintained without artificial nitrogenous fertilizers. This applies, above all, to one of today's most important crops, sugar-beet.</a:t>
            </a:r>
            <a:br>
              <a:rPr lang="en-US" altLang="en-US" smtClean="0"/>
            </a:br>
            <a:r>
              <a:rPr lang="en-US" altLang="en-US" smtClean="0"/>
              <a:t/>
            </a:r>
            <a:br>
              <a:rPr lang="en-US" altLang="en-US" smtClean="0"/>
            </a:br>
            <a:r>
              <a:rPr lang="en-US" altLang="en-US" smtClean="0"/>
              <a:t>For many years only two artificial nitrogenous compounds existed, namely potassium nitrate and ammonium chloride. The older methods by which these were made, however, ceased to play a part, at least in Europe and America, when Chile saltpetre (sodium nitrate) came into the picture and use was made of the by-products from dry distillation of mineral coal for this purpose.</a:t>
            </a:r>
            <a:br>
              <a:rPr lang="en-US" altLang="en-US" smtClean="0"/>
            </a:br>
            <a:r>
              <a:rPr lang="en-US" altLang="en-US" smtClean="0"/>
              <a:t/>
            </a:r>
            <a:br>
              <a:rPr lang="en-US" altLang="en-US" smtClean="0"/>
            </a:br>
            <a:r>
              <a:rPr lang="en-US" altLang="en-US" smtClean="0"/>
              <a:t>The consumption of Chile saltpetre, calculated in terms of nitrogen, amounts to about 500,000 or more tons per annum. Under normal circumstances the vast majority of this saltpetre is used for fertilizer purposes. The burning question, therefore, has long been: how long will the saltpetre deposits in Chile last? The Chilean authorities give very widely varying estimates, and experts in Europe are of the opinion that at current production rates the deposits will be exhausted within the foreseeable future.</a:t>
            </a:r>
            <a:br>
              <a:rPr lang="en-US" altLang="en-US" smtClean="0"/>
            </a:br>
            <a:r>
              <a:rPr lang="en-US" altLang="en-US" smtClean="0"/>
              <a:t/>
            </a:r>
            <a:br>
              <a:rPr lang="en-US" altLang="en-US" smtClean="0"/>
            </a:br>
            <a:r>
              <a:rPr lang="en-US" altLang="en-US" smtClean="0"/>
              <a:t>Be that as it may. The protracted World War has sufficiently demonstrated to every country the need of organizing, wherever possible, production of essential commodities within its own borders in sufficient quantities to meet its own needs.</a:t>
            </a:r>
            <a:br>
              <a:rPr lang="en-US" altLang="en-US" smtClean="0"/>
            </a:br>
            <a:r>
              <a:rPr lang="en-US" altLang="en-US" smtClean="0"/>
              <a:t/>
            </a:r>
            <a:br>
              <a:rPr lang="en-US" altLang="en-US" smtClean="0"/>
            </a:br>
            <a:r>
              <a:rPr lang="en-US" altLang="en-US" smtClean="0"/>
              <a:t>Now, since saltpetre is among the most important of these substances, particularly in those countries which possess neither large mineral coal deposits nor cheap hydro-electric power, the artificial production of ammonia and nitric acid has reached an unprecedented degree of importance.</a:t>
            </a:r>
            <a:br>
              <a:rPr lang="en-US" altLang="en-US" smtClean="0"/>
            </a:br>
            <a:r>
              <a:rPr lang="en-US" altLang="en-US" smtClean="0"/>
              <a:t/>
            </a:r>
            <a:br>
              <a:rPr lang="en-US" altLang="en-US" smtClean="0"/>
            </a:br>
            <a:r>
              <a:rPr lang="en-US" altLang="en-US" smtClean="0"/>
              <a:t>A substance on the borderline between natural and artificial products is the ammonia obtained by dry distillation of bituminous and brown coal. This ammonia comes from the nitrogen content of these minerals, amounting to approximately 1.3 % by weight, of which however the largest portion (around 85%) remains behind in the coke or is liberated as nitrogen during distillation.</a:t>
            </a:r>
            <a:br>
              <a:rPr lang="en-US" altLang="en-US" smtClean="0"/>
            </a:br>
            <a:r>
              <a:rPr lang="en-US" altLang="en-US" smtClean="0"/>
              <a:t/>
            </a:r>
            <a:br>
              <a:rPr lang="en-US" altLang="en-US" smtClean="0"/>
            </a:br>
            <a:r>
              <a:rPr lang="en-US" altLang="en-US" smtClean="0"/>
              <a:t>During the first ten years of this century several methods were published, based on binding the nitrogen from the air, but few of these survived the trial stage. The first of these was Frank-Caro's cyanamide method. Indeed it appears that calcium cyanamide did not come fully up to expectations as a fertilizer, but since its nitrogen content can be converted to ammonia relatively easily, this has not so far proved to be an obstacle to the application of the method to an ever-increasing extent.</a:t>
            </a:r>
            <a:br>
              <a:rPr lang="en-US" altLang="en-US" smtClean="0"/>
            </a:br>
            <a:r>
              <a:rPr lang="en-US" altLang="en-US" smtClean="0"/>
              <a:t/>
            </a:r>
            <a:br>
              <a:rPr lang="en-US" altLang="en-US" smtClean="0"/>
            </a:br>
            <a:r>
              <a:rPr lang="en-US" altLang="en-US" smtClean="0"/>
              <a:t>Using the main principles of thermodynamics every quantitative condition with regard to the combustion of atmospheric nitrogen to produce nitric oxide can be calculated. Birkeland and Eyde were, of course, the first to apply this technically with successful results.</a:t>
            </a:r>
            <a:br>
              <a:rPr lang="en-US" altLang="en-US" smtClean="0"/>
            </a:br>
            <a:r>
              <a:rPr lang="en-US" altLang="en-US" smtClean="0"/>
              <a:t/>
            </a:r>
            <a:br>
              <a:rPr lang="en-US" altLang="en-US" smtClean="0"/>
            </a:br>
            <a:r>
              <a:rPr lang="en-US" altLang="en-US" smtClean="0"/>
              <a:t>Until 1904 nobody had been able to bring about a direct combination of nitrogen and hydrogen to form ammonia without the help of dark electrical discharge, although the experiments of Berthelot and Thomson proved that the combination occurred exothermically. With the experience we now have we can easily see that this negative result was due to the slowness of the reaction at low temperatures, and unfavourable equilibrium conditions at high temperatures. Admittedly, in 1884 Ramsay and Young had conducted some experiments on this, using iron fillings as a catalyst, but these yielded only uncertain results.</a:t>
            </a:r>
            <a:br>
              <a:rPr lang="en-US" altLang="en-US" smtClean="0"/>
            </a:br>
            <a:r>
              <a:rPr lang="en-US" altLang="en-US" smtClean="0"/>
              <a:t/>
            </a:r>
            <a:br>
              <a:rPr lang="en-US" altLang="en-US" smtClean="0"/>
            </a:br>
            <a:r>
              <a:rPr lang="en-US" altLang="en-US" smtClean="0"/>
              <a:t>In 1904 Haber and van Oordt began a methodical study of this relevant field, based on modern physico-chemical methods, after a single previous experiment had given Haber a hope of finding a technical solution to the problem. They worked at a temperature of about 1,000° C and normal pressure, using iron as a catalyst. From these experiments it emerged that from red heat onwards, and also at higher pressures, only traces of ammonia could be formed.</a:t>
            </a:r>
            <a:br>
              <a:rPr lang="en-US" altLang="en-US" smtClean="0"/>
            </a:br>
            <a:r>
              <a:rPr lang="en-US" altLang="en-US" smtClean="0"/>
              <a:t/>
            </a:r>
            <a:br>
              <a:rPr lang="en-US" altLang="en-US" smtClean="0"/>
            </a:br>
            <a:r>
              <a:rPr lang="en-US" altLang="en-US" smtClean="0"/>
              <a:t>During this work it was also shown experimentally for the first time that a real state of equilibrium existed in the system</a:t>
            </a:r>
            <a:br>
              <a:rPr lang="en-US" altLang="en-US" smtClean="0"/>
            </a:br>
            <a:r>
              <a:rPr lang="en-US" altLang="en-US" smtClean="0"/>
              <a:t>N2+ 3H2 D2NH3, which is in fact the real basis for the synthesis of ammonia.</a:t>
            </a:r>
            <a:br>
              <a:rPr lang="en-US" altLang="en-US" smtClean="0"/>
            </a:br>
            <a:r>
              <a:rPr lang="en-US" altLang="en-US" smtClean="0"/>
              <a:t/>
            </a:r>
            <a:br>
              <a:rPr lang="en-US" altLang="en-US" smtClean="0"/>
            </a:br>
            <a:r>
              <a:rPr lang="en-US" altLang="en-US" smtClean="0"/>
              <a:t>In the "</a:t>
            </a:r>
            <a:r>
              <a:rPr lang="en-US" altLang="en-US" i="1" smtClean="0"/>
              <a:t>Zeitschrift für Elektrochemie</a:t>
            </a:r>
            <a:r>
              <a:rPr lang="en-US" altLang="en-US" smtClean="0"/>
              <a:t>" of 1913 can be found the treatment of this question, by Haber and Le Rossignol which has the most important practical meaning: </a:t>
            </a:r>
            <a:r>
              <a:rPr lang="en-US" altLang="en-US" i="1" smtClean="0"/>
              <a:t>"Über die technische Darstellung von Ammoniak aus Elementen"</a:t>
            </a:r>
            <a:r>
              <a:rPr lang="en-US" altLang="en-US" smtClean="0"/>
              <a:t> (On the technical production of ammonia from the elements). This treatise provided the groundwork for the development of the method on a factory scale at the "Badische Anilin- und Sodafabrik" in Ludwigshafen, the main development occurring under the guidance of Dr. C. Bosch.</a:t>
            </a:r>
            <a:br>
              <a:rPr lang="en-US" altLang="en-US" smtClean="0"/>
            </a:br>
            <a:r>
              <a:rPr lang="en-US" altLang="en-US" smtClean="0"/>
              <a:t/>
            </a:r>
            <a:br>
              <a:rPr lang="en-US" altLang="en-US" smtClean="0"/>
            </a:br>
            <a:r>
              <a:rPr lang="en-US" altLang="en-US" smtClean="0"/>
              <a:t>Earlier experiments had shown the pointlessness of exceeding dark red heat, i.e. about 600° C. On the other hand, the reaction formula showed that combination occurs with a contraction of from 4 to 2 volumes.</a:t>
            </a:r>
            <a:br>
              <a:rPr lang="en-US" altLang="en-US" smtClean="0"/>
            </a:br>
            <a:r>
              <a:rPr lang="en-US" altLang="en-US" smtClean="0"/>
              <a:t/>
            </a:r>
            <a:br>
              <a:rPr lang="en-US" altLang="en-US" smtClean="0"/>
            </a:br>
            <a:r>
              <a:rPr lang="en-US" altLang="en-US" smtClean="0"/>
              <a:t>From the law of equilibrium it follows that the higher the pressure is the more the equilibrium must shift to the ammonia side. This provided the basic principles. A temperature of about 500° C had to be used at the highest possible pressure, which in practice meant at about 150-200 atmospheres. It could also be assumed that this high pressure speeded up the reaction. But work with a flow of gas in a circulation system at such high pressure and at a temperature approaching red heat posed very severe difficulties and up to then had never been tried. It was, however, completely successful. The treatise in question contains detailed drawings of the equipment used with which, using iron as a catalyst, about 250 grams of ammonia were produced per hour and per litre of contact volume; with uranium or osmium as a catalyst considerably more was produced.</a:t>
            </a:r>
            <a:br>
              <a:rPr lang="en-US" altLang="en-US" smtClean="0"/>
            </a:br>
            <a:r>
              <a:rPr lang="en-US" altLang="en-US" smtClean="0"/>
              <a:t/>
            </a:r>
            <a:br>
              <a:rPr lang="en-US" altLang="en-US" smtClean="0"/>
            </a:br>
            <a:r>
              <a:rPr lang="en-US" altLang="en-US" smtClean="0"/>
              <a:t>The heating is done electrically. Since however the heat escaping from the equipment is largely regenerated in the entrant gases the required temperature can largely be maintained by the regenerated heat and by the heat liberated during the formation of ammonia. A very important point in Haber's observations is that the gases can be given a greater flow rate during the reaction which of course substantially increases the amount of ammonia produced per unit of time.</a:t>
            </a:r>
            <a:br>
              <a:rPr lang="en-US" altLang="en-US" smtClean="0"/>
            </a:br>
            <a:r>
              <a:rPr lang="en-US" altLang="en-US" smtClean="0"/>
              <a:t/>
            </a:r>
            <a:br>
              <a:rPr lang="en-US" altLang="en-US" smtClean="0"/>
            </a:br>
            <a:r>
              <a:rPr lang="en-US" altLang="en-US" smtClean="0"/>
              <a:t>Haber found the best catalyst to be osmium, followed by uranium or uranium carbide. According to tests conducted mostly at the factories of the "Badische", the activity of the catalyst may be increased by oxides or certain salts of alkalis and alkaline earth metals, just as it may be decreased by catalytic poisons. Gradually more active catalysts have been discovered, and by this means it has been found possible to reduce substantially the pressure in the chamber.</a:t>
            </a:r>
            <a:br>
              <a:rPr lang="en-US" altLang="en-US" smtClean="0"/>
            </a:br>
            <a:r>
              <a:rPr lang="en-US" altLang="en-US" smtClean="0"/>
              <a:t/>
            </a:r>
            <a:br>
              <a:rPr lang="en-US" altLang="en-US" smtClean="0"/>
            </a:br>
            <a:r>
              <a:rPr lang="en-US" altLang="en-US" smtClean="0"/>
              <a:t>In 1910 construction work was begun on the first large factory near Oppau in the neighbourhood of Frankfurt am Main, with an estimated annual output of 30,000 tons of ammonia.</a:t>
            </a:r>
            <a:br>
              <a:rPr lang="en-US" altLang="en-US" smtClean="0"/>
            </a:br>
            <a:r>
              <a:rPr lang="en-US" altLang="en-US" smtClean="0"/>
              <a:t/>
            </a:r>
            <a:br>
              <a:rPr lang="en-US" altLang="en-US" smtClean="0"/>
            </a:br>
            <a:r>
              <a:rPr lang="en-US" altLang="en-US" smtClean="0"/>
              <a:t>The basic materials, nitrogen and hydrogen, are produced by standard methods.</a:t>
            </a:r>
            <a:br>
              <a:rPr lang="en-US" altLang="en-US" smtClean="0"/>
            </a:br>
            <a:r>
              <a:rPr lang="en-US" altLang="en-US" smtClean="0"/>
              <a:t/>
            </a:r>
            <a:br>
              <a:rPr lang="en-US" altLang="en-US" smtClean="0"/>
            </a:br>
            <a:r>
              <a:rPr lang="en-US" altLang="en-US" smtClean="0"/>
              <a:t>Power consumption in the ammonia process is very low, amounting to no more than 0.5 kilowatt-hours per kilogram of ammonia. Per kilowattyear, therefore, no less than 10,000 kilograms of nitrogen are bound.</a:t>
            </a:r>
            <a:br>
              <a:rPr lang="en-US" altLang="en-US" smtClean="0"/>
            </a:br>
            <a:r>
              <a:rPr lang="en-US" altLang="en-US" smtClean="0"/>
              <a:t/>
            </a:r>
            <a:br>
              <a:rPr lang="en-US" altLang="en-US" smtClean="0"/>
            </a:br>
            <a:r>
              <a:rPr lang="en-US" altLang="en-US" smtClean="0"/>
              <a:t>Since the position of the equilibrium of the reaction depends, among other things, upon the heat of formation of ammonia and its specific heat, Haber in a series of seven articles in the </a:t>
            </a:r>
            <a:r>
              <a:rPr lang="en-US" altLang="en-US" i="1" smtClean="0"/>
              <a:t>"Zeitschrift für Elektrochemie"</a:t>
            </a:r>
            <a:r>
              <a:rPr lang="en-US" altLang="en-US" smtClean="0"/>
              <a:t> of 1914-1915, has extensively described experiments carried out to confirm these figures with the greatest possible accuracy.</a:t>
            </a:r>
            <a:br>
              <a:rPr lang="en-US" altLang="en-US" smtClean="0"/>
            </a:br>
            <a:r>
              <a:rPr lang="en-US" altLang="en-US" smtClean="0"/>
              <a:t/>
            </a:r>
            <a:br>
              <a:rPr lang="en-US" altLang="en-US" smtClean="0"/>
            </a:br>
            <a:r>
              <a:rPr lang="en-US" altLang="en-US" smtClean="0"/>
              <a:t>As, according to Ostwald's modified method, ammonia can be converted into nitric acid and the latter into calcium nitrate, the ratio between the overall costs of producing calcium nitrate is, according to the available calculations, approximately as follows:</a:t>
            </a:r>
            <a:br>
              <a:rPr lang="en-US" altLang="en-US" smtClean="0"/>
            </a:br>
            <a:r>
              <a:rPr lang="en-US" altLang="en-US" smtClean="0"/>
              <a:t/>
            </a:r>
            <a:br>
              <a:rPr lang="en-US" altLang="en-US" smtClean="0"/>
            </a:br>
            <a:r>
              <a:rPr lang="en-US" altLang="en-US" smtClean="0"/>
              <a:t>Norwegian Hydro: 100</a:t>
            </a:r>
            <a:br>
              <a:rPr lang="en-US" altLang="en-US" smtClean="0"/>
            </a:br>
            <a:r>
              <a:rPr lang="en-US" altLang="en-US" smtClean="0"/>
              <a:t>Haber: 103</a:t>
            </a:r>
            <a:br>
              <a:rPr lang="en-US" altLang="en-US" smtClean="0"/>
            </a:br>
            <a:r>
              <a:rPr lang="en-US" altLang="en-US" smtClean="0"/>
              <a:t>Frank-Caro: 117</a:t>
            </a:r>
            <a:br>
              <a:rPr lang="en-US" altLang="en-US" smtClean="0"/>
            </a:br>
            <a:r>
              <a:rPr lang="en-US" altLang="en-US" smtClean="0"/>
              <a:t/>
            </a:r>
            <a:br>
              <a:rPr lang="en-US" altLang="en-US" smtClean="0"/>
            </a:br>
            <a:r>
              <a:rPr lang="en-US" altLang="en-US" smtClean="0"/>
              <a:t>in other words, they are the same for the first two methods but approximately 15% higher for the last.</a:t>
            </a:r>
            <a:br>
              <a:rPr lang="en-US" altLang="en-US" smtClean="0"/>
            </a:br>
            <a:r>
              <a:rPr lang="en-US" altLang="en-US" smtClean="0"/>
              <a:t/>
            </a:r>
            <a:br>
              <a:rPr lang="en-US" altLang="en-US" smtClean="0"/>
            </a:br>
            <a:r>
              <a:rPr lang="en-US" altLang="en-US" smtClean="0"/>
              <a:t>Since, however, of the three existing nitrogen methods, Haber's is the only one capable of operating independently of any available source of cheap hydroelectric power it can in future be applied in all countries; since furthermore it can be utilized on any convenient scale and because it can produce ammonia very much more cheaply and nitrate equally as cheaply as any other method, as explained above, it is of universal significance for the improvement of human nutrition and so of the greatest benefit to mankind.</a:t>
            </a:r>
            <a:br>
              <a:rPr lang="en-US" altLang="en-US" smtClean="0"/>
            </a:br>
            <a:r>
              <a:rPr lang="en-US" altLang="en-US" smtClean="0"/>
              <a:t/>
            </a:r>
            <a:br>
              <a:rPr lang="en-US" altLang="en-US" smtClean="0"/>
            </a:br>
            <a:r>
              <a:rPr lang="en-US" altLang="en-US" smtClean="0"/>
              <a:t>German Haber factories, especially the recently built Leuna Works near Merseburg, are also in full production, providing the vast majority of all nitrogenous fertilizers obtainable in Germany. Moreover, the method has already been extensively applied in the United States of America.</a:t>
            </a:r>
          </a:p>
          <a:p>
            <a:pPr eaLnBrk="1" hangingPunct="1"/>
            <a:r>
              <a:rPr lang="en-US" altLang="en-US" smtClean="0"/>
              <a:t> </a:t>
            </a:r>
          </a:p>
          <a:p>
            <a:pPr eaLnBrk="1" hangingPunct="1"/>
            <a:r>
              <a:rPr lang="en-US" altLang="en-US" smtClean="0"/>
              <a:t>Geheimrat Professor Haber. This country's Academy of Sciences has awarded you the 1918 Nobel Prize for Chemistry in recognition of your great services in the solution of the problem of directly combining atmospheric nitrogen with hydrogen. A solution to this problem has been repeatedly attempted before, but you were the first to provide the industrial solution and thus to create an exceedingly important means of improving the standards of agriculture and the well-being of mankind. We congratulate you on this triumph in the service of your country and the whole of humanity. Please, accept now your prize from the President of the Nobel Foundation.</a:t>
            </a:r>
          </a:p>
          <a:p>
            <a:pPr eaLnBrk="1" hangingPunct="1"/>
            <a:r>
              <a:rPr lang="en-US" altLang="en-US" smtClean="0"/>
              <a:t>* The Nobel Prize in Chemistry 1918 was announced on November 13, 1919.</a:t>
            </a:r>
          </a:p>
          <a:p>
            <a:pPr eaLnBrk="1" hangingPunct="1"/>
            <a:r>
              <a:rPr lang="en-US" altLang="en-US" smtClean="0"/>
              <a:t>** Owing to the death of the crown-princess Margaret, no member of the Royal family was present at the Prize ceremony, which for special reasons had been postponed to early in June, 1920.</a:t>
            </a:r>
          </a:p>
          <a:p>
            <a:pPr eaLnBrk="1" hangingPunct="1"/>
            <a:r>
              <a:rPr lang="en-US" altLang="en-US" smtClean="0"/>
              <a:t>From </a:t>
            </a:r>
            <a:r>
              <a:rPr lang="en-US" altLang="en-US" i="1" smtClean="0">
                <a:hlinkClick r:id="rId4"/>
              </a:rPr>
              <a:t>Nobel Lectures</a:t>
            </a:r>
            <a:r>
              <a:rPr lang="en-US" altLang="en-US" i="1" smtClean="0"/>
              <a:t>, Chemistry 1901-1921</a:t>
            </a:r>
            <a:r>
              <a:rPr lang="en-US" altLang="en-US" smtClean="0"/>
              <a:t>, Elsevier Publishing Company, Amsterdam, 1966 </a:t>
            </a:r>
          </a:p>
          <a:p>
            <a:pPr eaLnBrk="1" hangingPunct="1"/>
            <a:r>
              <a:rPr lang="en-US" altLang="en-US" smtClean="0"/>
              <a:t> </a:t>
            </a:r>
          </a:p>
          <a:p>
            <a:pPr eaLnBrk="1" hangingPunct="1"/>
            <a:r>
              <a:rPr lang="en-US" altLang="en-US" smtClean="0"/>
              <a:t>Copyright © The Nobel Foundation 1918 </a:t>
            </a:r>
          </a:p>
          <a:p>
            <a:pPr eaLnBrk="1" hangingPunct="1"/>
            <a:r>
              <a:rPr lang="en-US" altLang="en-US" smtClean="0">
                <a:hlinkClick r:id="rId5" tooltip="This link opens a new window."/>
              </a:rPr>
              <a:t>  Printer Friendly </a:t>
            </a:r>
            <a:endParaRPr lang="en-US" altLang="en-US" smtClean="0"/>
          </a:p>
          <a:p>
            <a:pPr eaLnBrk="1" hangingPunct="1"/>
            <a:r>
              <a:rPr lang="en-US" altLang="en-US" smtClean="0"/>
              <a:t>  Comments &amp; Questions </a:t>
            </a:r>
          </a:p>
          <a:p>
            <a:pPr eaLnBrk="1" hangingPunct="1"/>
            <a:r>
              <a:rPr lang="en-US" altLang="en-US" smtClean="0"/>
              <a:t>  Tell a Friend </a:t>
            </a:r>
          </a:p>
          <a:p>
            <a:pPr eaLnBrk="1" hangingPunct="1"/>
            <a:endParaRPr lang="en-US" altLang="en-US" b="1" smtClean="0"/>
          </a:p>
          <a:p>
            <a:pPr eaLnBrk="1" hangingPunct="1"/>
            <a:r>
              <a:rPr lang="en-US" altLang="en-US" b="1" smtClean="0"/>
              <a:t>The 1918 Prize in: </a:t>
            </a:r>
          </a:p>
          <a:p>
            <a:pPr eaLnBrk="1" hangingPunct="1"/>
            <a:r>
              <a:rPr lang="en-US" altLang="en-US" smtClean="0">
                <a:hlinkClick r:id="rId6"/>
              </a:rPr>
              <a:t>  Prev. year</a:t>
            </a:r>
            <a:r>
              <a:rPr lang="en-US" altLang="en-US" smtClean="0"/>
              <a:t> </a:t>
            </a:r>
          </a:p>
          <a:p>
            <a:pPr eaLnBrk="1" hangingPunct="1"/>
            <a:r>
              <a:rPr lang="en-US" altLang="en-US" smtClean="0">
                <a:hlinkClick r:id="rId7"/>
              </a:rPr>
              <a:t>Next year  </a:t>
            </a:r>
            <a:endParaRPr lang="en-US" altLang="en-US" smtClean="0"/>
          </a:p>
          <a:p>
            <a:pPr eaLnBrk="1" hangingPunct="1"/>
            <a:r>
              <a:rPr lang="en-US" altLang="en-US" b="1" smtClean="0">
                <a:hlinkClick r:id="rId8"/>
              </a:rPr>
              <a:t>The Nobel Prize in Chemistry 1918</a:t>
            </a:r>
            <a:endParaRPr lang="en-US" altLang="en-US" b="1" smtClean="0"/>
          </a:p>
          <a:p>
            <a:pPr eaLnBrk="1" hangingPunct="1"/>
            <a:r>
              <a:rPr lang="en-US" altLang="en-US" smtClean="0">
                <a:hlinkClick r:id="rId9"/>
              </a:rPr>
              <a:t>Presentation Speech</a:t>
            </a:r>
            <a:r>
              <a:rPr lang="en-US" altLang="en-US" smtClean="0"/>
              <a:t> </a:t>
            </a:r>
          </a:p>
          <a:p>
            <a:pPr eaLnBrk="1" hangingPunct="1"/>
            <a:r>
              <a:rPr lang="en-US" altLang="en-US" b="1" smtClean="0">
                <a:hlinkClick r:id="rId8"/>
              </a:rPr>
              <a:t>Fritz Haber</a:t>
            </a:r>
            <a:endParaRPr lang="en-US" altLang="en-US" b="1" smtClean="0"/>
          </a:p>
          <a:p>
            <a:pPr eaLnBrk="1" hangingPunct="1"/>
            <a:r>
              <a:rPr lang="en-US" altLang="en-US" smtClean="0">
                <a:hlinkClick r:id="rId10"/>
              </a:rPr>
              <a:t>Biography</a:t>
            </a:r>
            <a:r>
              <a:rPr lang="en-US" altLang="en-US" smtClean="0"/>
              <a:t> </a:t>
            </a:r>
          </a:p>
          <a:p>
            <a:pPr eaLnBrk="1" hangingPunct="1"/>
            <a:r>
              <a:rPr lang="en-US" altLang="en-US" smtClean="0">
                <a:hlinkClick r:id="rId11"/>
              </a:rPr>
              <a:t>Nobel Lecture</a:t>
            </a:r>
            <a:r>
              <a:rPr lang="en-US" altLang="en-US" smtClean="0"/>
              <a:t> </a:t>
            </a:r>
          </a:p>
          <a:p>
            <a:pPr eaLnBrk="1" hangingPunct="1"/>
            <a:r>
              <a:rPr lang="en-US" altLang="en-US" smtClean="0">
                <a:hlinkClick r:id="rId12"/>
              </a:rPr>
              <a:t>Other Resources</a:t>
            </a:r>
            <a:r>
              <a:rPr lang="en-US" altLang="en-US" smtClean="0"/>
              <a:t> </a:t>
            </a:r>
          </a:p>
          <a:p>
            <a:pPr eaLnBrk="1" hangingPunct="1"/>
            <a:r>
              <a:rPr lang="en-US" altLang="en-US" smtClean="0">
                <a:hlinkClick r:id="rId13"/>
              </a:rPr>
              <a:t>  </a:t>
            </a:r>
            <a:r>
              <a:rPr lang="en-US" altLang="en-US" b="1" smtClean="0">
                <a:hlinkClick r:id="rId13"/>
              </a:rPr>
              <a:t>Articles - A glimpse into their world </a:t>
            </a:r>
            <a:endParaRPr lang="en-US" altLang="en-US" smtClean="0"/>
          </a:p>
          <a:p>
            <a:pPr eaLnBrk="1" hangingPunct="1"/>
            <a:r>
              <a:rPr lang="en-US" altLang="en-US" smtClean="0">
                <a:hlinkClick r:id="rId14"/>
              </a:rPr>
              <a:t>  </a:t>
            </a:r>
            <a:r>
              <a:rPr lang="en-US" altLang="en-US" b="1" smtClean="0">
                <a:hlinkClick r:id="rId14"/>
              </a:rPr>
              <a:t>Listen to Chemistry Laureates </a:t>
            </a:r>
            <a:endParaRPr lang="en-US" altLang="en-US" smtClean="0"/>
          </a:p>
          <a:p>
            <a:pPr eaLnBrk="1" hangingPunct="1"/>
            <a:r>
              <a:rPr lang="en-US" altLang="en-US" smtClean="0">
                <a:hlinkClick r:id="rId15"/>
              </a:rPr>
              <a:t>  </a:t>
            </a:r>
            <a:r>
              <a:rPr lang="en-US" altLang="en-US" b="1" smtClean="0">
                <a:hlinkClick r:id="rId15"/>
              </a:rPr>
              <a:t>Sign up for </a:t>
            </a:r>
            <a:r>
              <a:rPr lang="en-US" altLang="en-US" b="1" i="1" smtClean="0">
                <a:hlinkClick r:id="rId15"/>
              </a:rPr>
              <a:t>News from Nobelprize.org</a:t>
            </a:r>
            <a:r>
              <a:rPr lang="en-US" altLang="en-US" b="1" smtClean="0">
                <a:hlinkClick r:id="rId15"/>
              </a:rPr>
              <a:t> </a:t>
            </a:r>
            <a:endParaRPr lang="en-US" altLang="en-US" smtClean="0"/>
          </a:p>
          <a:p>
            <a:pPr eaLnBrk="1" hangingPunct="1"/>
            <a:r>
              <a:rPr lang="en-US" altLang="en-US" smtClean="0">
                <a:hlinkClick r:id="rId16"/>
                <a:hlinkMouseOver r:id="rId17" action="ppaction://hlinkfile"/>
              </a:rPr>
              <a:t> </a:t>
            </a:r>
            <a:endParaRPr lang="en-US" altLang="en-US" smtClean="0"/>
          </a:p>
          <a:p>
            <a:pPr eaLnBrk="1" hangingPunct="1"/>
            <a:r>
              <a:rPr lang="en-US" altLang="en-US" smtClean="0"/>
              <a:t>The Official Web Site of the Nobel Foundation</a:t>
            </a:r>
          </a:p>
          <a:p>
            <a:pPr eaLnBrk="1" hangingPunct="1"/>
            <a:r>
              <a:rPr lang="en-US" altLang="en-US" smtClean="0">
                <a:hlinkClick r:id="rId18"/>
              </a:rPr>
              <a:t>Copyright © Nobel Web AB 2007</a:t>
            </a:r>
            <a:endParaRPr lang="en-US" altLang="en-US" smtClean="0"/>
          </a:p>
        </p:txBody>
      </p:sp>
    </p:spTree>
    <p:extLst>
      <p:ext uri="{BB962C8B-B14F-4D97-AF65-F5344CB8AC3E}">
        <p14:creationId xmlns:p14="http://schemas.microsoft.com/office/powerpoint/2010/main" val="244071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12B6B1-B6AD-4FCC-8C0C-95B53265FA5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349433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B6B1-B6AD-4FCC-8C0C-95B53265FA5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15146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B6B1-B6AD-4FCC-8C0C-95B53265FA5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25979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29106D-ACEA-4DA7-8A57-92EB0249301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ECF09-A977-42DF-AD7E-1F4E9A551018}"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355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29106D-ACEA-4DA7-8A57-92EB0249301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1607753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29106D-ACEA-4DA7-8A57-92EB0249301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ECF09-A977-42DF-AD7E-1F4E9A551018}"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9171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29106D-ACEA-4DA7-8A57-92EB0249301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2808581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9106D-ACEA-4DA7-8A57-92EB02493016}" type="datetimeFigureOut">
              <a:rPr lang="en-US" smtClean="0"/>
              <a:pPr/>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ECF09-A977-42DF-AD7E-1F4E9A551018}"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988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29106D-ACEA-4DA7-8A57-92EB02493016}" type="datetimeFigureOut">
              <a:rPr lang="en-US" smtClean="0"/>
              <a:pPr/>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2974879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9106D-ACEA-4DA7-8A57-92EB02493016}" type="datetimeFigureOut">
              <a:rPr lang="en-US" smtClean="0"/>
              <a:pPr/>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1405655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9106D-ACEA-4DA7-8A57-92EB0249301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ECF09-A977-42DF-AD7E-1F4E9A551018}"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75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B6B1-B6AD-4FCC-8C0C-95B53265FA5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2509930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9106D-ACEA-4DA7-8A57-92EB0249301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2430026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29106D-ACEA-4DA7-8A57-92EB0249301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4137177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9106D-ACEA-4DA7-8A57-92EB0249301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ECF09-A977-42DF-AD7E-1F4E9A551018}" type="slidenum">
              <a:rPr lang="en-US" smtClean="0"/>
              <a:pPr/>
              <a:t>‹#›</a:t>
            </a:fld>
            <a:endParaRPr lang="en-US"/>
          </a:p>
        </p:txBody>
      </p:sp>
    </p:spTree>
    <p:extLst>
      <p:ext uri="{BB962C8B-B14F-4D97-AF65-F5344CB8AC3E}">
        <p14:creationId xmlns:p14="http://schemas.microsoft.com/office/powerpoint/2010/main" val="211893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2B6B1-B6AD-4FCC-8C0C-95B53265FA5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65929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12B6B1-B6AD-4FCC-8C0C-95B53265FA5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414131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12B6B1-B6AD-4FCC-8C0C-95B53265FA5B}"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77942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2B6B1-B6AD-4FCC-8C0C-95B53265FA5B}"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192168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2B6B1-B6AD-4FCC-8C0C-95B53265FA5B}"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210718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2B6B1-B6AD-4FCC-8C0C-95B53265FA5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116171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2B6B1-B6AD-4FCC-8C0C-95B53265FA5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6372-9990-43D6-B0A7-B38B9EF37D4B}" type="slidenum">
              <a:rPr lang="en-US" smtClean="0"/>
              <a:t>‹#›</a:t>
            </a:fld>
            <a:endParaRPr lang="en-US"/>
          </a:p>
        </p:txBody>
      </p:sp>
    </p:spTree>
    <p:extLst>
      <p:ext uri="{BB962C8B-B14F-4D97-AF65-F5344CB8AC3E}">
        <p14:creationId xmlns:p14="http://schemas.microsoft.com/office/powerpoint/2010/main" val="175053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2B6B1-B6AD-4FCC-8C0C-95B53265FA5B}" type="datetimeFigureOut">
              <a:rPr lang="en-US" smtClean="0"/>
              <a:t>5/8/2018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36372-9990-43D6-B0A7-B38B9EF37D4B}" type="slidenum">
              <a:rPr lang="en-US" smtClean="0"/>
              <a:t>‹#›</a:t>
            </a:fld>
            <a:endParaRPr lang="en-US"/>
          </a:p>
        </p:txBody>
      </p:sp>
    </p:spTree>
    <p:extLst>
      <p:ext uri="{BB962C8B-B14F-4D97-AF65-F5344CB8AC3E}">
        <p14:creationId xmlns:p14="http://schemas.microsoft.com/office/powerpoint/2010/main" val="41661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3529106D-ACEA-4DA7-8A57-92EB02493016}" type="datetimeFigureOut">
              <a:rPr lang="en-US" smtClean="0"/>
              <a:pPr/>
              <a:t>5/8/2018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A2ECF09-A977-42DF-AD7E-1F4E9A551018}" type="slidenum">
              <a:rPr lang="en-US" smtClean="0"/>
              <a:pPr/>
              <a:t>‹#›</a:t>
            </a:fld>
            <a:endParaRPr lang="en-US"/>
          </a:p>
        </p:txBody>
      </p:sp>
    </p:spTree>
    <p:extLst>
      <p:ext uri="{BB962C8B-B14F-4D97-AF65-F5344CB8AC3E}">
        <p14:creationId xmlns:p14="http://schemas.microsoft.com/office/powerpoint/2010/main" val="2878126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www.mhhe.com/physsci/chemistry/essentialchemistry/flash/lechv17.sw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CMs2WhGY3NE"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image" Target="../media/image12.jpeg"/><Relationship Id="rId4"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Equilibrium</a:t>
            </a:r>
            <a:endParaRPr lang="en-US" b="1" dirty="0"/>
          </a:p>
        </p:txBody>
      </p:sp>
      <p:sp>
        <p:nvSpPr>
          <p:cNvPr id="3" name="Subtitle 2"/>
          <p:cNvSpPr>
            <a:spLocks noGrp="1"/>
          </p:cNvSpPr>
          <p:nvPr>
            <p:ph type="subTitle" idx="1"/>
          </p:nvPr>
        </p:nvSpPr>
        <p:spPr/>
        <p:txBody>
          <a:bodyPr/>
          <a:lstStyle/>
          <a:p>
            <a:r>
              <a:rPr lang="en-US" b="1" dirty="0" smtClean="0"/>
              <a:t>Honors</a:t>
            </a:r>
            <a:r>
              <a:rPr lang="en-US" b="1" dirty="0" smtClean="0"/>
              <a:t> </a:t>
            </a:r>
            <a:r>
              <a:rPr lang="en-US" b="1" dirty="0" err="1" smtClean="0"/>
              <a:t>Chem</a:t>
            </a:r>
            <a:r>
              <a:rPr lang="en-US" b="1" dirty="0" smtClean="0"/>
              <a:t>- </a:t>
            </a:r>
            <a:r>
              <a:rPr lang="en-US" b="1" dirty="0" smtClean="0"/>
              <a:t>2018</a:t>
            </a:r>
            <a:endParaRPr lang="en-US" b="1" dirty="0"/>
          </a:p>
        </p:txBody>
      </p:sp>
    </p:spTree>
    <p:extLst>
      <p:ext uri="{BB962C8B-B14F-4D97-AF65-F5344CB8AC3E}">
        <p14:creationId xmlns:p14="http://schemas.microsoft.com/office/powerpoint/2010/main" val="201885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ltLang="en-US"/>
              <a:t>Reverse Reaction Rate</a:t>
            </a:r>
          </a:p>
        </p:txBody>
      </p:sp>
      <p:sp>
        <p:nvSpPr>
          <p:cNvPr id="246787" name="Rectangle 3"/>
          <p:cNvSpPr>
            <a:spLocks noGrp="1" noChangeArrowheads="1"/>
          </p:cNvSpPr>
          <p:nvPr>
            <p:ph type="body" idx="1"/>
          </p:nvPr>
        </p:nvSpPr>
        <p:spPr>
          <a:xfrm>
            <a:off x="2209800" y="1447800"/>
            <a:ext cx="8077200" cy="4648200"/>
          </a:xfrm>
        </p:spPr>
        <p:txBody>
          <a:bodyPr/>
          <a:lstStyle/>
          <a:p>
            <a:pPr eaLnBrk="0" hangingPunct="0">
              <a:spcBef>
                <a:spcPct val="0"/>
              </a:spcBef>
              <a:buClrTx/>
              <a:buFontTx/>
              <a:buChar char="•"/>
            </a:pPr>
            <a:r>
              <a:rPr lang="en-US" altLang="en-US"/>
              <a:t>The rate of the reverse reaction increases over time, because the concentration of the products increases</a:t>
            </a:r>
          </a:p>
        </p:txBody>
      </p:sp>
      <p:sp>
        <p:nvSpPr>
          <p:cNvPr id="246788" name="Line 4"/>
          <p:cNvSpPr>
            <a:spLocks noChangeShapeType="1"/>
          </p:cNvSpPr>
          <p:nvPr/>
        </p:nvSpPr>
        <p:spPr bwMode="auto">
          <a:xfrm flipV="1">
            <a:off x="2743200" y="3657600"/>
            <a:ext cx="0" cy="22860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6789" name="Line 5"/>
          <p:cNvSpPr>
            <a:spLocks noChangeShapeType="1"/>
          </p:cNvSpPr>
          <p:nvPr/>
        </p:nvSpPr>
        <p:spPr bwMode="auto">
          <a:xfrm flipV="1">
            <a:off x="2743200" y="5943600"/>
            <a:ext cx="6705600" cy="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6790" name="Freeform 6"/>
          <p:cNvSpPr>
            <a:spLocks/>
          </p:cNvSpPr>
          <p:nvPr/>
        </p:nvSpPr>
        <p:spPr bwMode="auto">
          <a:xfrm rot="10800000" flipH="1">
            <a:off x="2971800" y="4267200"/>
            <a:ext cx="2133600" cy="914400"/>
          </a:xfrm>
          <a:custGeom>
            <a:avLst/>
            <a:gdLst>
              <a:gd name="T0" fmla="*/ 0 w 1344"/>
              <a:gd name="T1" fmla="*/ 0 h 576"/>
              <a:gd name="T2" fmla="*/ 624 w 1344"/>
              <a:gd name="T3" fmla="*/ 480 h 576"/>
              <a:gd name="T4" fmla="*/ 1344 w 1344"/>
              <a:gd name="T5" fmla="*/ 576 h 576"/>
            </a:gdLst>
            <a:ahLst/>
            <a:cxnLst>
              <a:cxn ang="0">
                <a:pos x="T0" y="T1"/>
              </a:cxn>
              <a:cxn ang="0">
                <a:pos x="T2" y="T3"/>
              </a:cxn>
              <a:cxn ang="0">
                <a:pos x="T4" y="T5"/>
              </a:cxn>
            </a:cxnLst>
            <a:rect l="0" t="0" r="r" b="b"/>
            <a:pathLst>
              <a:path w="1344" h="576">
                <a:moveTo>
                  <a:pt x="0" y="0"/>
                </a:moveTo>
                <a:cubicBezTo>
                  <a:pt x="200" y="192"/>
                  <a:pt x="400" y="384"/>
                  <a:pt x="624" y="480"/>
                </a:cubicBezTo>
                <a:cubicBezTo>
                  <a:pt x="848" y="576"/>
                  <a:pt x="1224" y="560"/>
                  <a:pt x="1344" y="576"/>
                </a:cubicBezTo>
              </a:path>
            </a:pathLst>
          </a:custGeom>
          <a:noFill/>
          <a:ln w="5715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6791" name="Line 7"/>
          <p:cNvSpPr>
            <a:spLocks noChangeShapeType="1"/>
          </p:cNvSpPr>
          <p:nvPr/>
        </p:nvSpPr>
        <p:spPr bwMode="auto">
          <a:xfrm>
            <a:off x="5105400" y="4267200"/>
            <a:ext cx="3276600" cy="0"/>
          </a:xfrm>
          <a:prstGeom prst="line">
            <a:avLst/>
          </a:prstGeom>
          <a:noFill/>
          <a:ln w="571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6792" name="Line 8"/>
          <p:cNvSpPr>
            <a:spLocks noChangeShapeType="1"/>
          </p:cNvSpPr>
          <p:nvPr/>
        </p:nvSpPr>
        <p:spPr bwMode="auto">
          <a:xfrm>
            <a:off x="5105400" y="3581400"/>
            <a:ext cx="0" cy="2286000"/>
          </a:xfrm>
          <a:prstGeom prst="line">
            <a:avLst/>
          </a:prstGeom>
          <a:noFill/>
          <a:ln w="9525">
            <a:solidFill>
              <a:schemeClr val="tx1"/>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6793" name="Text Box 9"/>
          <p:cNvSpPr txBox="1">
            <a:spLocks noChangeArrowheads="1"/>
          </p:cNvSpPr>
          <p:nvPr/>
        </p:nvSpPr>
        <p:spPr bwMode="auto">
          <a:xfrm rot="16200000">
            <a:off x="1364457" y="4579144"/>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Reaction Rate</a:t>
            </a:r>
          </a:p>
        </p:txBody>
      </p:sp>
      <p:sp>
        <p:nvSpPr>
          <p:cNvPr id="246794" name="Text Box 10"/>
          <p:cNvSpPr txBox="1">
            <a:spLocks noChangeArrowheads="1"/>
          </p:cNvSpPr>
          <p:nvPr/>
        </p:nvSpPr>
        <p:spPr bwMode="auto">
          <a:xfrm>
            <a:off x="5791200" y="60960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Time</a:t>
            </a:r>
          </a:p>
        </p:txBody>
      </p:sp>
      <p:sp>
        <p:nvSpPr>
          <p:cNvPr id="246795" name="Text Box 11"/>
          <p:cNvSpPr txBox="1">
            <a:spLocks noChangeArrowheads="1"/>
          </p:cNvSpPr>
          <p:nvPr/>
        </p:nvSpPr>
        <p:spPr bwMode="auto">
          <a:xfrm>
            <a:off x="5410200" y="4876801"/>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solidFill>
                  <a:srgbClr val="292934"/>
                </a:solidFill>
                <a:latin typeface="Arial Black" panose="020B0A04020102020204" pitchFamily="34" charset="0"/>
              </a:rPr>
              <a:t>2HI </a:t>
            </a:r>
            <a:r>
              <a:rPr lang="en-US" altLang="en-US" sz="2800">
                <a:solidFill>
                  <a:srgbClr val="292934"/>
                </a:solidFill>
                <a:latin typeface="Arial Black" panose="020B0A04020102020204" pitchFamily="34" charset="0"/>
                <a:sym typeface="Symbol" panose="05050102010706020507" pitchFamily="18" charset="2"/>
              </a:rPr>
              <a:t> H</a:t>
            </a:r>
            <a:r>
              <a:rPr lang="en-US" altLang="en-US" sz="2800" baseline="-25000">
                <a:solidFill>
                  <a:srgbClr val="292934"/>
                </a:solidFill>
                <a:latin typeface="Arial Black" panose="020B0A04020102020204" pitchFamily="34" charset="0"/>
                <a:sym typeface="Symbol" panose="05050102010706020507" pitchFamily="18" charset="2"/>
              </a:rPr>
              <a:t>2</a:t>
            </a:r>
            <a:r>
              <a:rPr lang="en-US" altLang="en-US" sz="2800">
                <a:solidFill>
                  <a:srgbClr val="292934"/>
                </a:solidFill>
                <a:latin typeface="Arial Black" panose="020B0A04020102020204" pitchFamily="34" charset="0"/>
                <a:sym typeface="Symbol" panose="05050102010706020507" pitchFamily="18" charset="2"/>
              </a:rPr>
              <a:t> + I</a:t>
            </a:r>
            <a:r>
              <a:rPr lang="en-US" altLang="en-US" sz="2800" baseline="-25000">
                <a:solidFill>
                  <a:srgbClr val="292934"/>
                </a:solidFill>
                <a:latin typeface="Arial Black" panose="020B0A04020102020204" pitchFamily="34" charset="0"/>
                <a:sym typeface="Symbol" panose="05050102010706020507" pitchFamily="18" charset="2"/>
              </a:rPr>
              <a:t>2</a:t>
            </a:r>
            <a:endParaRPr lang="en-US" altLang="en-US" sz="2800">
              <a:solidFill>
                <a:srgbClr val="292934"/>
              </a:solidFill>
              <a:latin typeface="Arial Black" panose="020B0A04020102020204" pitchFamily="34" charset="0"/>
              <a:sym typeface="Symbol" panose="05050102010706020507" pitchFamily="18" charset="2"/>
            </a:endParaRPr>
          </a:p>
        </p:txBody>
      </p:sp>
    </p:spTree>
    <p:extLst>
      <p:ext uri="{BB962C8B-B14F-4D97-AF65-F5344CB8AC3E}">
        <p14:creationId xmlns:p14="http://schemas.microsoft.com/office/powerpoint/2010/main" val="317711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ltLang="en-US"/>
              <a:t>Rate Comparison </a:t>
            </a:r>
          </a:p>
        </p:txBody>
      </p:sp>
      <p:sp>
        <p:nvSpPr>
          <p:cNvPr id="248835" name="Rectangle 3"/>
          <p:cNvSpPr>
            <a:spLocks noGrp="1" noChangeArrowheads="1"/>
          </p:cNvSpPr>
          <p:nvPr>
            <p:ph type="body" idx="1"/>
          </p:nvPr>
        </p:nvSpPr>
        <p:spPr>
          <a:xfrm>
            <a:off x="2209800" y="1447800"/>
            <a:ext cx="7772400" cy="4648200"/>
          </a:xfrm>
        </p:spPr>
        <p:txBody>
          <a:bodyPr/>
          <a:lstStyle/>
          <a:p>
            <a:r>
              <a:rPr lang="en-US" altLang="en-US"/>
              <a:t>The rates of opposing reactions equalize at equilibrium</a:t>
            </a:r>
          </a:p>
          <a:p>
            <a:pPr algn="ctr">
              <a:buFont typeface="Wingdings" panose="05000000000000000000" pitchFamily="2" charset="2"/>
              <a:buNone/>
            </a:pPr>
            <a:r>
              <a:rPr lang="en-US" altLang="en-US"/>
              <a:t>H</a:t>
            </a:r>
            <a:r>
              <a:rPr lang="en-US" altLang="en-US" baseline="-25000"/>
              <a:t>2</a:t>
            </a:r>
            <a:r>
              <a:rPr lang="en-US" altLang="en-US"/>
              <a:t>(</a:t>
            </a:r>
            <a:r>
              <a:rPr lang="en-US" altLang="en-US" i="1"/>
              <a:t>g</a:t>
            </a:r>
            <a:r>
              <a:rPr lang="en-US" altLang="en-US"/>
              <a:t>) + I</a:t>
            </a:r>
            <a:r>
              <a:rPr lang="en-US" altLang="en-US" baseline="-25000"/>
              <a:t>2</a:t>
            </a:r>
            <a:r>
              <a:rPr lang="en-US" altLang="en-US"/>
              <a:t>(</a:t>
            </a:r>
            <a:r>
              <a:rPr lang="en-US" altLang="en-US" i="1"/>
              <a:t>g</a:t>
            </a:r>
            <a:r>
              <a:rPr lang="en-US" altLang="en-US"/>
              <a:t>) ↔</a:t>
            </a:r>
            <a:r>
              <a:rPr lang="en-US" altLang="en-US">
                <a:sym typeface="Symbol" panose="05050102010706020507" pitchFamily="18" charset="2"/>
              </a:rPr>
              <a:t> 2HI(</a:t>
            </a:r>
            <a:r>
              <a:rPr lang="en-US" altLang="en-US" i="1">
                <a:sym typeface="Symbol" panose="05050102010706020507" pitchFamily="18" charset="2"/>
              </a:rPr>
              <a:t>g</a:t>
            </a:r>
            <a:r>
              <a:rPr lang="en-US" altLang="en-US">
                <a:sym typeface="Symbol" panose="05050102010706020507" pitchFamily="18" charset="2"/>
              </a:rPr>
              <a:t>)</a:t>
            </a:r>
          </a:p>
          <a:p>
            <a:endParaRPr lang="en-US" altLang="en-US"/>
          </a:p>
        </p:txBody>
      </p:sp>
      <p:sp>
        <p:nvSpPr>
          <p:cNvPr id="248836" name="Line 4"/>
          <p:cNvSpPr>
            <a:spLocks noChangeShapeType="1"/>
          </p:cNvSpPr>
          <p:nvPr/>
        </p:nvSpPr>
        <p:spPr bwMode="auto">
          <a:xfrm flipV="1">
            <a:off x="2743200" y="3200400"/>
            <a:ext cx="0" cy="22860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37" name="Line 5"/>
          <p:cNvSpPr>
            <a:spLocks noChangeShapeType="1"/>
          </p:cNvSpPr>
          <p:nvPr/>
        </p:nvSpPr>
        <p:spPr bwMode="auto">
          <a:xfrm flipV="1">
            <a:off x="2743200" y="5486400"/>
            <a:ext cx="6705600" cy="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38" name="Freeform 6"/>
          <p:cNvSpPr>
            <a:spLocks/>
          </p:cNvSpPr>
          <p:nvPr/>
        </p:nvSpPr>
        <p:spPr bwMode="auto">
          <a:xfrm>
            <a:off x="3048000" y="3352800"/>
            <a:ext cx="2133600" cy="914400"/>
          </a:xfrm>
          <a:custGeom>
            <a:avLst/>
            <a:gdLst>
              <a:gd name="T0" fmla="*/ 0 w 1344"/>
              <a:gd name="T1" fmla="*/ 0 h 576"/>
              <a:gd name="T2" fmla="*/ 624 w 1344"/>
              <a:gd name="T3" fmla="*/ 480 h 576"/>
              <a:gd name="T4" fmla="*/ 1344 w 1344"/>
              <a:gd name="T5" fmla="*/ 576 h 576"/>
            </a:gdLst>
            <a:ahLst/>
            <a:cxnLst>
              <a:cxn ang="0">
                <a:pos x="T0" y="T1"/>
              </a:cxn>
              <a:cxn ang="0">
                <a:pos x="T2" y="T3"/>
              </a:cxn>
              <a:cxn ang="0">
                <a:pos x="T4" y="T5"/>
              </a:cxn>
            </a:cxnLst>
            <a:rect l="0" t="0" r="r" b="b"/>
            <a:pathLst>
              <a:path w="1344" h="576">
                <a:moveTo>
                  <a:pt x="0" y="0"/>
                </a:moveTo>
                <a:cubicBezTo>
                  <a:pt x="200" y="192"/>
                  <a:pt x="400" y="384"/>
                  <a:pt x="624" y="480"/>
                </a:cubicBezTo>
                <a:cubicBezTo>
                  <a:pt x="848" y="576"/>
                  <a:pt x="1224" y="560"/>
                  <a:pt x="1344" y="576"/>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39" name="Freeform 7"/>
          <p:cNvSpPr>
            <a:spLocks/>
          </p:cNvSpPr>
          <p:nvPr/>
        </p:nvSpPr>
        <p:spPr bwMode="auto">
          <a:xfrm rot="10800000" flipH="1">
            <a:off x="2971800" y="4267200"/>
            <a:ext cx="2133600" cy="914400"/>
          </a:xfrm>
          <a:custGeom>
            <a:avLst/>
            <a:gdLst>
              <a:gd name="T0" fmla="*/ 0 w 1344"/>
              <a:gd name="T1" fmla="*/ 0 h 576"/>
              <a:gd name="T2" fmla="*/ 624 w 1344"/>
              <a:gd name="T3" fmla="*/ 480 h 576"/>
              <a:gd name="T4" fmla="*/ 1344 w 1344"/>
              <a:gd name="T5" fmla="*/ 576 h 576"/>
            </a:gdLst>
            <a:ahLst/>
            <a:cxnLst>
              <a:cxn ang="0">
                <a:pos x="T0" y="T1"/>
              </a:cxn>
              <a:cxn ang="0">
                <a:pos x="T2" y="T3"/>
              </a:cxn>
              <a:cxn ang="0">
                <a:pos x="T4" y="T5"/>
              </a:cxn>
            </a:cxnLst>
            <a:rect l="0" t="0" r="r" b="b"/>
            <a:pathLst>
              <a:path w="1344" h="576">
                <a:moveTo>
                  <a:pt x="0" y="0"/>
                </a:moveTo>
                <a:cubicBezTo>
                  <a:pt x="200" y="192"/>
                  <a:pt x="400" y="384"/>
                  <a:pt x="624" y="480"/>
                </a:cubicBezTo>
                <a:cubicBezTo>
                  <a:pt x="848" y="576"/>
                  <a:pt x="1224" y="560"/>
                  <a:pt x="1344" y="576"/>
                </a:cubicBezTo>
              </a:path>
            </a:pathLst>
          </a:custGeom>
          <a:noFill/>
          <a:ln w="5715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40" name="Line 8"/>
          <p:cNvSpPr>
            <a:spLocks noChangeShapeType="1"/>
          </p:cNvSpPr>
          <p:nvPr/>
        </p:nvSpPr>
        <p:spPr bwMode="auto">
          <a:xfrm>
            <a:off x="5105400" y="4267200"/>
            <a:ext cx="3276600" cy="0"/>
          </a:xfrm>
          <a:prstGeom prst="line">
            <a:avLst/>
          </a:prstGeom>
          <a:noFill/>
          <a:ln w="571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41" name="Line 9"/>
          <p:cNvSpPr>
            <a:spLocks noChangeShapeType="1"/>
          </p:cNvSpPr>
          <p:nvPr/>
        </p:nvSpPr>
        <p:spPr bwMode="auto">
          <a:xfrm>
            <a:off x="5105400" y="3200400"/>
            <a:ext cx="0" cy="2286000"/>
          </a:xfrm>
          <a:prstGeom prst="line">
            <a:avLst/>
          </a:prstGeom>
          <a:noFill/>
          <a:ln w="9525">
            <a:solidFill>
              <a:schemeClr val="tx1"/>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8842" name="Text Box 10"/>
          <p:cNvSpPr txBox="1">
            <a:spLocks noChangeArrowheads="1"/>
          </p:cNvSpPr>
          <p:nvPr/>
        </p:nvSpPr>
        <p:spPr bwMode="auto">
          <a:xfrm rot="16200000">
            <a:off x="1364457" y="4198144"/>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Reaction Rate</a:t>
            </a:r>
          </a:p>
        </p:txBody>
      </p:sp>
      <p:sp>
        <p:nvSpPr>
          <p:cNvPr id="248843" name="Text Box 11"/>
          <p:cNvSpPr txBox="1">
            <a:spLocks noChangeArrowheads="1"/>
          </p:cNvSpPr>
          <p:nvPr/>
        </p:nvSpPr>
        <p:spPr bwMode="auto">
          <a:xfrm>
            <a:off x="5791200" y="57150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Time</a:t>
            </a:r>
          </a:p>
        </p:txBody>
      </p:sp>
      <p:sp>
        <p:nvSpPr>
          <p:cNvPr id="248844" name="Text Box 12"/>
          <p:cNvSpPr txBox="1">
            <a:spLocks noChangeArrowheads="1"/>
          </p:cNvSpPr>
          <p:nvPr/>
        </p:nvSpPr>
        <p:spPr bwMode="auto">
          <a:xfrm>
            <a:off x="3276600" y="3276601"/>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H</a:t>
            </a:r>
            <a:r>
              <a:rPr lang="en-US" altLang="en-US" baseline="-25000">
                <a:solidFill>
                  <a:srgbClr val="292934"/>
                </a:solidFill>
                <a:latin typeface="Arial Black" panose="020B0A04020102020204" pitchFamily="34" charset="0"/>
              </a:rPr>
              <a:t>2</a:t>
            </a:r>
            <a:r>
              <a:rPr lang="en-US" altLang="en-US">
                <a:solidFill>
                  <a:srgbClr val="292934"/>
                </a:solidFill>
                <a:latin typeface="Arial Black" panose="020B0A04020102020204" pitchFamily="34" charset="0"/>
              </a:rPr>
              <a:t> + I</a:t>
            </a:r>
            <a:r>
              <a:rPr lang="en-US" altLang="en-US" baseline="-25000">
                <a:solidFill>
                  <a:srgbClr val="292934"/>
                </a:solidFill>
                <a:latin typeface="Arial Black" panose="020B0A04020102020204" pitchFamily="34" charset="0"/>
              </a:rPr>
              <a:t>2</a:t>
            </a:r>
            <a:r>
              <a:rPr lang="en-US" altLang="en-US">
                <a:solidFill>
                  <a:srgbClr val="292934"/>
                </a:solidFill>
                <a:latin typeface="Arial Black" panose="020B0A04020102020204" pitchFamily="34" charset="0"/>
              </a:rPr>
              <a:t> </a:t>
            </a:r>
            <a:r>
              <a:rPr lang="en-US" altLang="en-US">
                <a:solidFill>
                  <a:srgbClr val="292934"/>
                </a:solidFill>
                <a:latin typeface="Arial Black" panose="020B0A04020102020204" pitchFamily="34" charset="0"/>
                <a:sym typeface="Symbol" panose="05050102010706020507" pitchFamily="18" charset="2"/>
              </a:rPr>
              <a:t></a:t>
            </a:r>
            <a:r>
              <a:rPr lang="en-US" altLang="en-US">
                <a:solidFill>
                  <a:srgbClr val="292934"/>
                </a:solidFill>
                <a:latin typeface="Arial Black" panose="020B0A04020102020204" pitchFamily="34" charset="0"/>
              </a:rPr>
              <a:t>2HI</a:t>
            </a:r>
          </a:p>
        </p:txBody>
      </p:sp>
      <p:sp>
        <p:nvSpPr>
          <p:cNvPr id="248845" name="Text Box 13"/>
          <p:cNvSpPr txBox="1">
            <a:spLocks noChangeArrowheads="1"/>
          </p:cNvSpPr>
          <p:nvPr/>
        </p:nvSpPr>
        <p:spPr bwMode="auto">
          <a:xfrm>
            <a:off x="3276600" y="49530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2HI </a:t>
            </a:r>
            <a:r>
              <a:rPr lang="en-US" altLang="en-US">
                <a:solidFill>
                  <a:srgbClr val="292934"/>
                </a:solidFill>
                <a:latin typeface="Arial Black" panose="020B0A04020102020204" pitchFamily="34" charset="0"/>
                <a:sym typeface="Symbol" panose="05050102010706020507" pitchFamily="18" charset="2"/>
              </a:rPr>
              <a:t> H</a:t>
            </a:r>
            <a:r>
              <a:rPr lang="en-US" altLang="en-US" baseline="-25000">
                <a:solidFill>
                  <a:srgbClr val="292934"/>
                </a:solidFill>
                <a:latin typeface="Arial Black" panose="020B0A04020102020204" pitchFamily="34" charset="0"/>
                <a:sym typeface="Symbol" panose="05050102010706020507" pitchFamily="18" charset="2"/>
              </a:rPr>
              <a:t>2</a:t>
            </a:r>
            <a:r>
              <a:rPr lang="en-US" altLang="en-US">
                <a:solidFill>
                  <a:srgbClr val="292934"/>
                </a:solidFill>
                <a:latin typeface="Arial Black" panose="020B0A04020102020204" pitchFamily="34" charset="0"/>
                <a:sym typeface="Symbol" panose="05050102010706020507" pitchFamily="18" charset="2"/>
              </a:rPr>
              <a:t> + I</a:t>
            </a:r>
            <a:r>
              <a:rPr lang="en-US" altLang="en-US" baseline="-25000">
                <a:solidFill>
                  <a:srgbClr val="292934"/>
                </a:solidFill>
                <a:latin typeface="Arial Black" panose="020B0A04020102020204" pitchFamily="34" charset="0"/>
                <a:sym typeface="Symbol" panose="05050102010706020507" pitchFamily="18" charset="2"/>
              </a:rPr>
              <a:t>2</a:t>
            </a:r>
            <a:endParaRPr lang="en-US" altLang="en-US">
              <a:solidFill>
                <a:srgbClr val="292934"/>
              </a:solidFill>
              <a:latin typeface="Arial Black" panose="020B0A04020102020204" pitchFamily="34" charset="0"/>
              <a:sym typeface="Symbol" panose="05050102010706020507" pitchFamily="18" charset="2"/>
            </a:endParaRPr>
          </a:p>
        </p:txBody>
      </p:sp>
      <p:sp>
        <p:nvSpPr>
          <p:cNvPr id="248846" name="Text Box 14"/>
          <p:cNvSpPr txBox="1">
            <a:spLocks noChangeArrowheads="1"/>
          </p:cNvSpPr>
          <p:nvPr/>
        </p:nvSpPr>
        <p:spPr bwMode="auto">
          <a:xfrm>
            <a:off x="5867400" y="5029201"/>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rgbClr val="292934"/>
                </a:solidFill>
                <a:latin typeface="Arial Black" panose="020B0A04020102020204" pitchFamily="34" charset="0"/>
              </a:rPr>
              <a:t>equilibrium</a:t>
            </a:r>
          </a:p>
        </p:txBody>
      </p:sp>
      <p:cxnSp>
        <p:nvCxnSpPr>
          <p:cNvPr id="248847" name="AutoShape 15"/>
          <p:cNvCxnSpPr>
            <a:cxnSpLocks noChangeShapeType="1"/>
            <a:stCxn id="248846" idx="1"/>
            <a:endCxn id="248845" idx="3"/>
          </p:cNvCxnSpPr>
          <p:nvPr/>
        </p:nvCxnSpPr>
        <p:spPr bwMode="auto">
          <a:xfrm rot="10800000">
            <a:off x="5105400" y="5137150"/>
            <a:ext cx="762000" cy="76200"/>
          </a:xfrm>
          <a:prstGeom prst="curvedConnector3">
            <a:avLst>
              <a:gd name="adj1" fmla="val 50000"/>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3072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Equilibrium</a:t>
            </a:r>
          </a:p>
        </p:txBody>
      </p:sp>
      <p:sp>
        <p:nvSpPr>
          <p:cNvPr id="3" name="Content Placeholder 2"/>
          <p:cNvSpPr>
            <a:spLocks noGrp="1"/>
          </p:cNvSpPr>
          <p:nvPr>
            <p:ph sz="half" idx="1"/>
          </p:nvPr>
        </p:nvSpPr>
        <p:spPr>
          <a:xfrm>
            <a:off x="1676400" y="1673352"/>
            <a:ext cx="4648200" cy="5032248"/>
          </a:xfrm>
        </p:spPr>
        <p:txBody>
          <a:bodyPr>
            <a:normAutofit lnSpcReduction="10000"/>
          </a:bodyPr>
          <a:lstStyle/>
          <a:p>
            <a:r>
              <a:rPr lang="en-US" dirty="0"/>
              <a:t>Law of Chemical Equilibrium – </a:t>
            </a:r>
            <a:r>
              <a:rPr lang="en-US" u="sng" dirty="0"/>
              <a:t>defines direction of a reaction</a:t>
            </a:r>
            <a:r>
              <a:rPr lang="en-US" dirty="0"/>
              <a:t> by relating the concentrations of the reactants and the products</a:t>
            </a:r>
          </a:p>
          <a:p>
            <a:r>
              <a:rPr lang="en-US" u="sng" dirty="0"/>
              <a:t>Equilibrium Constant</a:t>
            </a:r>
            <a:r>
              <a:rPr lang="en-US" dirty="0"/>
              <a:t> (K)</a:t>
            </a:r>
          </a:p>
          <a:p>
            <a:pPr lvl="1"/>
            <a:r>
              <a:rPr lang="en-US" sz="2800" dirty="0"/>
              <a:t>K &gt; 1 </a:t>
            </a:r>
            <a:r>
              <a:rPr lang="en-US" sz="2800" dirty="0">
                <a:sym typeface="Wingdings" panose="05000000000000000000" pitchFamily="2" charset="2"/>
              </a:rPr>
              <a:t> Favors the </a:t>
            </a:r>
            <a:r>
              <a:rPr lang="en-US" sz="2800" u="sng" dirty="0">
                <a:sym typeface="Wingdings" panose="05000000000000000000" pitchFamily="2" charset="2"/>
              </a:rPr>
              <a:t>products</a:t>
            </a:r>
          </a:p>
          <a:p>
            <a:pPr lvl="1"/>
            <a:r>
              <a:rPr lang="en-US" sz="2800" dirty="0">
                <a:sym typeface="Wingdings" panose="05000000000000000000" pitchFamily="2" charset="2"/>
              </a:rPr>
              <a:t>K &lt; 1  Favors the </a:t>
            </a:r>
            <a:r>
              <a:rPr lang="en-US" sz="2800" u="sng" dirty="0">
                <a:sym typeface="Wingdings" panose="05000000000000000000" pitchFamily="2" charset="2"/>
              </a:rPr>
              <a:t>reactants</a:t>
            </a:r>
          </a:p>
        </p:txBody>
      </p:sp>
      <p:pic>
        <p:nvPicPr>
          <p:cNvPr id="5" name="Content Placeholder 4"/>
          <p:cNvPicPr>
            <a:picLocks noGrp="1" noChangeAspect="1"/>
          </p:cNvPicPr>
          <p:nvPr>
            <p:ph sz="half" idx="2"/>
          </p:nvPr>
        </p:nvPicPr>
        <p:blipFill>
          <a:blip r:embed="rId2"/>
          <a:stretch>
            <a:fillRect/>
          </a:stretch>
        </p:blipFill>
        <p:spPr>
          <a:xfrm>
            <a:off x="6663968" y="3124201"/>
            <a:ext cx="3546833" cy="1736725"/>
          </a:xfrm>
          <a:prstGeom prst="rect">
            <a:avLst/>
          </a:prstGeom>
        </p:spPr>
      </p:pic>
      <p:pic>
        <p:nvPicPr>
          <p:cNvPr id="6" name="Picture 5"/>
          <p:cNvPicPr>
            <a:picLocks noChangeAspect="1"/>
          </p:cNvPicPr>
          <p:nvPr/>
        </p:nvPicPr>
        <p:blipFill>
          <a:blip r:embed="rId3"/>
          <a:stretch>
            <a:fillRect/>
          </a:stretch>
        </p:blipFill>
        <p:spPr>
          <a:xfrm>
            <a:off x="6552680" y="2244852"/>
            <a:ext cx="3996538" cy="536448"/>
          </a:xfrm>
          <a:prstGeom prst="rect">
            <a:avLst/>
          </a:prstGeom>
        </p:spPr>
      </p:pic>
    </p:spTree>
    <p:extLst>
      <p:ext uri="{BB962C8B-B14F-4D97-AF65-F5344CB8AC3E}">
        <p14:creationId xmlns:p14="http://schemas.microsoft.com/office/powerpoint/2010/main" val="74582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Calculating Keq</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altLang="en-US" dirty="0"/>
              <a:t>Write and balance the equation including states of matter</a:t>
            </a:r>
          </a:p>
          <a:p>
            <a:pPr marL="514350" indent="-514350">
              <a:buFont typeface="+mj-lt"/>
              <a:buAutoNum type="arabicPeriod"/>
            </a:pPr>
            <a:r>
              <a:rPr lang="en-US" altLang="en-US" dirty="0"/>
              <a:t>Set up the equation for K using any gases</a:t>
            </a:r>
          </a:p>
          <a:p>
            <a:r>
              <a:rPr lang="en-US" altLang="en-US" b="1" dirty="0"/>
              <a:t>NOTE</a:t>
            </a:r>
            <a:r>
              <a:rPr lang="en-US" altLang="en-US" dirty="0"/>
              <a:t>: </a:t>
            </a:r>
            <a:r>
              <a:rPr lang="en-US" altLang="en-US" i="1" dirty="0"/>
              <a:t>Concentrations of any solid or pure liquid is left out because the concentration remains constant</a:t>
            </a:r>
          </a:p>
          <a:p>
            <a:pPr marL="514350" indent="-514350">
              <a:buFont typeface="+mj-lt"/>
              <a:buAutoNum type="arabicPeriod"/>
            </a:pPr>
            <a:endParaRPr lang="en-US" dirty="0"/>
          </a:p>
        </p:txBody>
      </p:sp>
      <p:pic>
        <p:nvPicPr>
          <p:cNvPr id="7" name="Content Placeholder 4"/>
          <p:cNvPicPr>
            <a:picLocks noGrp="1" noChangeAspect="1"/>
          </p:cNvPicPr>
          <p:nvPr>
            <p:ph sz="half" idx="2"/>
          </p:nvPr>
        </p:nvPicPr>
        <p:blipFill>
          <a:blip r:embed="rId2"/>
          <a:stretch>
            <a:fillRect/>
          </a:stretch>
        </p:blipFill>
        <p:spPr>
          <a:xfrm>
            <a:off x="6810375" y="3355975"/>
            <a:ext cx="3417150" cy="1673225"/>
          </a:xfrm>
        </p:spPr>
      </p:pic>
      <p:pic>
        <p:nvPicPr>
          <p:cNvPr id="6" name="Picture 5"/>
          <p:cNvPicPr>
            <a:picLocks noChangeAspect="1"/>
          </p:cNvPicPr>
          <p:nvPr/>
        </p:nvPicPr>
        <p:blipFill>
          <a:blip r:embed="rId3"/>
          <a:stretch>
            <a:fillRect/>
          </a:stretch>
        </p:blipFill>
        <p:spPr>
          <a:xfrm>
            <a:off x="6425587" y="2438400"/>
            <a:ext cx="3996538" cy="536448"/>
          </a:xfrm>
          <a:prstGeom prst="rect">
            <a:avLst/>
          </a:prstGeom>
        </p:spPr>
      </p:pic>
    </p:spTree>
    <p:extLst>
      <p:ext uri="{BB962C8B-B14F-4D97-AF65-F5344CB8AC3E}">
        <p14:creationId xmlns:p14="http://schemas.microsoft.com/office/powerpoint/2010/main" val="4124053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Calculating </a:t>
            </a:r>
            <a:r>
              <a:rPr lang="en-US" dirty="0" err="1"/>
              <a:t>K</a:t>
            </a:r>
            <a:r>
              <a:rPr lang="en-US" baseline="-25000" dirty="0" err="1"/>
              <a:t>eq</a:t>
            </a:r>
            <a:endParaRPr lang="en-US" dirty="0"/>
          </a:p>
        </p:txBody>
      </p:sp>
      <p:sp>
        <p:nvSpPr>
          <p:cNvPr id="5" name="Content Placeholder 4"/>
          <p:cNvSpPr>
            <a:spLocks noGrp="1"/>
          </p:cNvSpPr>
          <p:nvPr>
            <p:ph idx="1"/>
          </p:nvPr>
        </p:nvSpPr>
        <p:spPr/>
        <p:txBody>
          <a:bodyPr/>
          <a:lstStyle/>
          <a:p>
            <a:pPr marL="457200" indent="-457200">
              <a:buFont typeface="+mj-lt"/>
              <a:buAutoNum type="arabicPeriod"/>
            </a:pPr>
            <a:r>
              <a:rPr lang="en-US" dirty="0"/>
              <a:t>Write the equilibrium expression for the following reaction: </a:t>
            </a:r>
          </a:p>
          <a:p>
            <a:pPr marL="0" indent="0" algn="ctr">
              <a:buNone/>
            </a:pPr>
            <a:r>
              <a:rPr lang="en-US" sz="3200" b="1" dirty="0"/>
              <a:t>N</a:t>
            </a:r>
            <a:r>
              <a:rPr lang="en-US" sz="3200" b="1" baseline="-25000" dirty="0"/>
              <a:t>2 (g)</a:t>
            </a:r>
            <a:r>
              <a:rPr lang="en-US" sz="3200" b="1" dirty="0"/>
              <a:t> + 3 H</a:t>
            </a:r>
            <a:r>
              <a:rPr lang="en-US" sz="3200" b="1" baseline="-25000" dirty="0"/>
              <a:t>2</a:t>
            </a:r>
            <a:r>
              <a:rPr lang="en-US" sz="3200" b="1" dirty="0"/>
              <a:t> </a:t>
            </a:r>
            <a:r>
              <a:rPr lang="en-US" sz="3200" b="1" baseline="-25000" dirty="0"/>
              <a:t>(g)</a:t>
            </a:r>
            <a:r>
              <a:rPr lang="en-US" sz="3200" b="1" dirty="0"/>
              <a:t> </a:t>
            </a:r>
            <a:r>
              <a:rPr lang="en-US" sz="3200" b="1" dirty="0">
                <a:sym typeface="Wingdings" panose="05000000000000000000" pitchFamily="2" charset="2"/>
              </a:rPr>
              <a:t> 2 NH</a:t>
            </a:r>
            <a:r>
              <a:rPr lang="en-US" sz="3200" b="1" baseline="-25000" dirty="0">
                <a:sym typeface="Wingdings" panose="05000000000000000000" pitchFamily="2" charset="2"/>
              </a:rPr>
              <a:t>3 (g)</a:t>
            </a:r>
            <a:endParaRPr lang="en-US" sz="3200" b="1" dirty="0">
              <a:sym typeface="Wingdings" panose="05000000000000000000" pitchFamily="2" charset="2"/>
            </a:endParaRPr>
          </a:p>
          <a:p>
            <a:endParaRPr lang="en-US" dirty="0">
              <a:sym typeface="Wingdings" panose="05000000000000000000" pitchFamily="2" charset="2"/>
            </a:endParaRPr>
          </a:p>
          <a:p>
            <a:pPr marL="457200" indent="-457200">
              <a:buFont typeface="+mj-lt"/>
              <a:buAutoNum type="arabicPeriod" startAt="2"/>
            </a:pPr>
            <a:r>
              <a:rPr lang="en-US" dirty="0"/>
              <a:t>Calculate </a:t>
            </a:r>
            <a:r>
              <a:rPr lang="en-US" dirty="0" err="1"/>
              <a:t>K</a:t>
            </a:r>
            <a:r>
              <a:rPr lang="en-US" baseline="-25000" dirty="0" err="1"/>
              <a:t>eq</a:t>
            </a:r>
            <a:r>
              <a:rPr lang="en-US" dirty="0"/>
              <a:t> if the following is true for the reaction: </a:t>
            </a:r>
          </a:p>
          <a:p>
            <a:pPr marL="0" indent="0" algn="ctr">
              <a:buNone/>
            </a:pPr>
            <a:r>
              <a:rPr lang="en-US" sz="2800" b="1" dirty="0"/>
              <a:t>[N</a:t>
            </a:r>
            <a:r>
              <a:rPr lang="en-US" sz="2800" b="1" baseline="-25000" dirty="0"/>
              <a:t>2</a:t>
            </a:r>
            <a:r>
              <a:rPr lang="en-US" sz="2800" b="1" dirty="0"/>
              <a:t>] = 0.885, [H</a:t>
            </a:r>
            <a:r>
              <a:rPr lang="en-US" sz="2800" b="1" baseline="-25000" dirty="0"/>
              <a:t>2</a:t>
            </a:r>
            <a:r>
              <a:rPr lang="en-US" sz="2800" b="1" dirty="0"/>
              <a:t>] = 0.665, [NH</a:t>
            </a:r>
            <a:r>
              <a:rPr lang="en-US" sz="2800" b="1" baseline="-25000" dirty="0"/>
              <a:t>3</a:t>
            </a:r>
            <a:r>
              <a:rPr lang="en-US" sz="2800" b="1" dirty="0"/>
              <a:t>] = 1.230</a:t>
            </a:r>
          </a:p>
          <a:p>
            <a:pPr marL="457200" indent="-457200">
              <a:buFont typeface="+mj-lt"/>
              <a:buAutoNum type="arabicPeriod"/>
            </a:pPr>
            <a:endParaRPr lang="en-US" b="1" dirty="0"/>
          </a:p>
          <a:p>
            <a:pPr marL="457200" indent="-457200">
              <a:buFont typeface="+mj-lt"/>
              <a:buAutoNum type="arabicPeriod" startAt="3"/>
            </a:pPr>
            <a:r>
              <a:rPr lang="en-US" dirty="0"/>
              <a:t>Does this reaction favor the products or the reactants? </a:t>
            </a:r>
          </a:p>
        </p:txBody>
      </p:sp>
    </p:spTree>
    <p:extLst>
      <p:ext uri="{BB962C8B-B14F-4D97-AF65-F5344CB8AC3E}">
        <p14:creationId xmlns:p14="http://schemas.microsoft.com/office/powerpoint/2010/main" val="349975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 Calculating </a:t>
            </a:r>
            <a:r>
              <a:rPr lang="en-US" dirty="0" err="1"/>
              <a:t>K</a:t>
            </a:r>
            <a:r>
              <a:rPr lang="en-US" baseline="-25000" dirty="0" err="1"/>
              <a:t>eq</a:t>
            </a:r>
            <a:endParaRPr lang="en-US" dirty="0"/>
          </a:p>
        </p:txBody>
      </p:sp>
      <p:sp>
        <p:nvSpPr>
          <p:cNvPr id="5" name="Content Placeholder 4"/>
          <p:cNvSpPr>
            <a:spLocks noGrp="1"/>
          </p:cNvSpPr>
          <p:nvPr>
            <p:ph idx="1"/>
          </p:nvPr>
        </p:nvSpPr>
        <p:spPr/>
        <p:txBody>
          <a:bodyPr/>
          <a:lstStyle/>
          <a:p>
            <a:pPr marL="457200" indent="-457200">
              <a:buFont typeface="+mj-lt"/>
              <a:buAutoNum type="arabicPeriod"/>
            </a:pPr>
            <a:r>
              <a:rPr lang="en-US" dirty="0"/>
              <a:t>Write the equilibrium expression for the following reaction: </a:t>
            </a:r>
          </a:p>
          <a:p>
            <a:pPr marL="0" indent="0" algn="ctr">
              <a:buNone/>
            </a:pPr>
            <a:r>
              <a:rPr lang="en-US" sz="3200" b="1" dirty="0"/>
              <a:t>CO (g) + 3 H</a:t>
            </a:r>
            <a:r>
              <a:rPr lang="en-US" sz="3200" b="1" baseline="-25000" dirty="0"/>
              <a:t>2</a:t>
            </a:r>
            <a:r>
              <a:rPr lang="en-US" sz="3200" b="1" dirty="0"/>
              <a:t> (g) </a:t>
            </a:r>
            <a:r>
              <a:rPr lang="en-US" sz="3200" b="1" dirty="0">
                <a:sym typeface="Wingdings" panose="05000000000000000000" pitchFamily="2" charset="2"/>
              </a:rPr>
              <a:t> CH</a:t>
            </a:r>
            <a:r>
              <a:rPr lang="en-US" sz="3200" b="1" baseline="-25000" dirty="0">
                <a:sym typeface="Wingdings" panose="05000000000000000000" pitchFamily="2" charset="2"/>
              </a:rPr>
              <a:t>4</a:t>
            </a:r>
            <a:r>
              <a:rPr lang="en-US" sz="3200" b="1" dirty="0">
                <a:sym typeface="Wingdings" panose="05000000000000000000" pitchFamily="2" charset="2"/>
              </a:rPr>
              <a:t> (g) + H</a:t>
            </a:r>
            <a:r>
              <a:rPr lang="en-US" sz="3200" b="1" baseline="-25000" dirty="0">
                <a:sym typeface="Wingdings" panose="05000000000000000000" pitchFamily="2" charset="2"/>
              </a:rPr>
              <a:t>2</a:t>
            </a:r>
            <a:r>
              <a:rPr lang="en-US" sz="3200" b="1" dirty="0">
                <a:sym typeface="Wingdings" panose="05000000000000000000" pitchFamily="2" charset="2"/>
              </a:rPr>
              <a:t>O (g)</a:t>
            </a:r>
          </a:p>
          <a:p>
            <a:endParaRPr lang="en-US" dirty="0">
              <a:sym typeface="Wingdings" panose="05000000000000000000" pitchFamily="2" charset="2"/>
            </a:endParaRPr>
          </a:p>
          <a:p>
            <a:pPr marL="457200" indent="-457200">
              <a:buFont typeface="+mj-lt"/>
              <a:buAutoNum type="arabicPeriod" startAt="2"/>
            </a:pPr>
            <a:r>
              <a:rPr lang="en-US" dirty="0"/>
              <a:t>Calculate </a:t>
            </a:r>
            <a:r>
              <a:rPr lang="en-US" dirty="0" err="1"/>
              <a:t>K</a:t>
            </a:r>
            <a:r>
              <a:rPr lang="en-US" baseline="-25000" dirty="0" err="1"/>
              <a:t>eq</a:t>
            </a:r>
            <a:r>
              <a:rPr lang="en-US" dirty="0"/>
              <a:t> if the following is true for the reaction: </a:t>
            </a:r>
          </a:p>
          <a:p>
            <a:pPr marL="0" indent="0" algn="ctr">
              <a:buNone/>
            </a:pPr>
            <a:r>
              <a:rPr lang="en-US" sz="2800" b="1" dirty="0"/>
              <a:t>[CO] = </a:t>
            </a:r>
            <a:r>
              <a:rPr lang="en-US" sz="2800" b="1" u="sng" dirty="0"/>
              <a:t>0.613</a:t>
            </a:r>
            <a:r>
              <a:rPr lang="en-US" sz="2800" b="1" dirty="0"/>
              <a:t>, [H</a:t>
            </a:r>
            <a:r>
              <a:rPr lang="en-US" sz="2800" b="1" baseline="-25000" dirty="0"/>
              <a:t>2</a:t>
            </a:r>
            <a:r>
              <a:rPr lang="en-US" sz="2800" b="1" dirty="0"/>
              <a:t>] = </a:t>
            </a:r>
            <a:r>
              <a:rPr lang="en-US" sz="2800" b="1" u="sng" dirty="0"/>
              <a:t>1.839</a:t>
            </a:r>
            <a:r>
              <a:rPr lang="en-US" sz="2800" b="1" dirty="0"/>
              <a:t>, </a:t>
            </a:r>
          </a:p>
          <a:p>
            <a:pPr marL="0" indent="0" algn="ctr">
              <a:buNone/>
            </a:pPr>
            <a:r>
              <a:rPr lang="en-US" sz="2800" b="1" dirty="0"/>
              <a:t>[CH</a:t>
            </a:r>
            <a:r>
              <a:rPr lang="en-US" sz="2800" b="1" baseline="-25000" dirty="0"/>
              <a:t>4</a:t>
            </a:r>
            <a:r>
              <a:rPr lang="en-US" sz="2800" b="1" dirty="0"/>
              <a:t>] = </a:t>
            </a:r>
            <a:r>
              <a:rPr lang="en-US" sz="2800" b="1" u="sng" dirty="0"/>
              <a:t>0.387</a:t>
            </a:r>
            <a:r>
              <a:rPr lang="en-US" sz="2800" b="1" dirty="0"/>
              <a:t>, [H</a:t>
            </a:r>
            <a:r>
              <a:rPr lang="en-US" sz="2800" b="1" baseline="-25000" dirty="0"/>
              <a:t>2</a:t>
            </a:r>
            <a:r>
              <a:rPr lang="en-US" sz="2800" b="1" dirty="0"/>
              <a:t>O] = </a:t>
            </a:r>
            <a:r>
              <a:rPr lang="en-US" sz="2800" b="1" u="sng" dirty="0"/>
              <a:t>0.387</a:t>
            </a:r>
          </a:p>
          <a:p>
            <a:pPr marL="0" indent="0" algn="ctr">
              <a:buNone/>
            </a:pPr>
            <a:endParaRPr lang="en-US" sz="2800" b="1" dirty="0"/>
          </a:p>
          <a:p>
            <a:pPr marL="514350" indent="-514350">
              <a:buFont typeface="+mj-lt"/>
              <a:buAutoNum type="arabicPeriod" startAt="3"/>
            </a:pPr>
            <a:r>
              <a:rPr lang="en-US" dirty="0"/>
              <a:t>Does this reaction favor the products or the reactants? </a:t>
            </a:r>
          </a:p>
          <a:p>
            <a:pPr marL="0" indent="0" algn="ctr">
              <a:buNone/>
            </a:pPr>
            <a:endParaRPr lang="en-US" sz="2800" b="1" dirty="0"/>
          </a:p>
        </p:txBody>
      </p:sp>
    </p:spTree>
    <p:extLst>
      <p:ext uri="{BB962C8B-B14F-4D97-AF65-F5344CB8AC3E}">
        <p14:creationId xmlns:p14="http://schemas.microsoft.com/office/powerpoint/2010/main" val="210986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lechatelier's princi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0195" y="1371601"/>
            <a:ext cx="3790604" cy="275680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a:t>What is </a:t>
            </a:r>
            <a:r>
              <a:rPr lang="en-US" u="sng" dirty="0" err="1"/>
              <a:t>LeChatelier’s</a:t>
            </a:r>
            <a:r>
              <a:rPr lang="en-US" dirty="0"/>
              <a:t> Principle?</a:t>
            </a:r>
          </a:p>
        </p:txBody>
      </p:sp>
      <p:sp>
        <p:nvSpPr>
          <p:cNvPr id="6" name="Content Placeholder 5"/>
          <p:cNvSpPr>
            <a:spLocks noGrp="1"/>
          </p:cNvSpPr>
          <p:nvPr>
            <p:ph sz="half" idx="1"/>
          </p:nvPr>
        </p:nvSpPr>
        <p:spPr/>
        <p:txBody>
          <a:bodyPr>
            <a:normAutofit/>
          </a:bodyPr>
          <a:lstStyle/>
          <a:p>
            <a:r>
              <a:rPr lang="en-US" sz="3200" dirty="0"/>
              <a:t>If a change is imposed on a system at equilibrium, the equilibrium </a:t>
            </a:r>
            <a:r>
              <a:rPr lang="en-US" sz="3200" u="sng" dirty="0"/>
              <a:t>shifts to reduce the effect</a:t>
            </a:r>
            <a:r>
              <a:rPr lang="en-US" sz="3200" dirty="0"/>
              <a:t> of that change</a:t>
            </a:r>
          </a:p>
        </p:txBody>
      </p:sp>
      <p:pic>
        <p:nvPicPr>
          <p:cNvPr id="13" name="Content Placeholder 12"/>
          <p:cNvPicPr>
            <a:picLocks noGrp="1" noChangeAspect="1"/>
          </p:cNvPicPr>
          <p:nvPr>
            <p:ph sz="half" idx="2"/>
          </p:nvPr>
        </p:nvPicPr>
        <p:blipFill>
          <a:blip r:embed="rId3"/>
          <a:stretch>
            <a:fillRect/>
          </a:stretch>
        </p:blipFill>
        <p:spPr>
          <a:xfrm>
            <a:off x="7155671" y="4128403"/>
            <a:ext cx="2319652" cy="2426208"/>
          </a:xfrm>
          <a:prstGeom prst="rect">
            <a:avLst/>
          </a:prstGeom>
        </p:spPr>
      </p:pic>
    </p:spTree>
    <p:extLst>
      <p:ext uri="{BB962C8B-B14F-4D97-AF65-F5344CB8AC3E}">
        <p14:creationId xmlns:p14="http://schemas.microsoft.com/office/powerpoint/2010/main" val="10105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a:t>
            </a:r>
            <a:r>
              <a:rPr lang="en-US" u="sng" dirty="0" err="1"/>
              <a:t>LeChatelier’s</a:t>
            </a:r>
            <a:r>
              <a:rPr lang="en-US" dirty="0"/>
              <a:t> Principle?</a:t>
            </a:r>
          </a:p>
        </p:txBody>
      </p:sp>
      <p:sp>
        <p:nvSpPr>
          <p:cNvPr id="6" name="Content Placeholder 5"/>
          <p:cNvSpPr>
            <a:spLocks noGrp="1"/>
          </p:cNvSpPr>
          <p:nvPr>
            <p:ph sz="half" idx="1"/>
          </p:nvPr>
        </p:nvSpPr>
        <p:spPr>
          <a:xfrm>
            <a:off x="1981200" y="1673352"/>
            <a:ext cx="8458200" cy="2517648"/>
          </a:xfrm>
        </p:spPr>
        <p:txBody>
          <a:bodyPr>
            <a:noAutofit/>
          </a:bodyPr>
          <a:lstStyle/>
          <a:p>
            <a:r>
              <a:rPr lang="en-US" sz="2500" dirty="0"/>
              <a:t>Changes in </a:t>
            </a:r>
            <a:r>
              <a:rPr lang="en-US" sz="2500" u="sng" dirty="0"/>
              <a:t>concentration, volume &amp; temperature</a:t>
            </a:r>
            <a:r>
              <a:rPr lang="en-US" sz="2500" dirty="0"/>
              <a:t> may cause a shift in the equilibrium of a reaction</a:t>
            </a:r>
          </a:p>
          <a:p>
            <a:r>
              <a:rPr lang="en-US" sz="2500" b="1" dirty="0"/>
              <a:t>Reactions shift </a:t>
            </a:r>
            <a:r>
              <a:rPr lang="en-US" sz="2500" b="1" u="sng" dirty="0"/>
              <a:t>AWAY</a:t>
            </a:r>
            <a:r>
              <a:rPr lang="en-US" sz="2500" b="1" dirty="0"/>
              <a:t> from anything added</a:t>
            </a:r>
          </a:p>
          <a:p>
            <a:r>
              <a:rPr lang="en-US" sz="2500" b="1" dirty="0"/>
              <a:t>Reactions shift </a:t>
            </a:r>
            <a:r>
              <a:rPr lang="en-US" sz="2500" b="1" u="sng" dirty="0"/>
              <a:t>TOWARDS</a:t>
            </a:r>
            <a:r>
              <a:rPr lang="en-US" sz="2500" b="1" dirty="0"/>
              <a:t> anything removed </a:t>
            </a:r>
          </a:p>
        </p:txBody>
      </p:sp>
      <p:pic>
        <p:nvPicPr>
          <p:cNvPr id="8" name="Content Placeholder 7"/>
          <p:cNvPicPr>
            <a:picLocks noGrp="1" noChangeAspect="1"/>
          </p:cNvPicPr>
          <p:nvPr>
            <p:ph sz="half" idx="2"/>
          </p:nvPr>
        </p:nvPicPr>
        <p:blipFill>
          <a:blip r:embed="rId2"/>
          <a:stretch>
            <a:fillRect/>
          </a:stretch>
        </p:blipFill>
        <p:spPr>
          <a:xfrm>
            <a:off x="2971800" y="4340352"/>
            <a:ext cx="6846094" cy="2286000"/>
          </a:xfrm>
          <a:prstGeom prst="rect">
            <a:avLst/>
          </a:prstGeom>
        </p:spPr>
      </p:pic>
    </p:spTree>
    <p:extLst>
      <p:ext uri="{BB962C8B-B14F-4D97-AF65-F5344CB8AC3E}">
        <p14:creationId xmlns:p14="http://schemas.microsoft.com/office/powerpoint/2010/main" val="315909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en-US" altLang="en-US" smtClean="0"/>
              <a:t>Le Ch</a:t>
            </a:r>
            <a:r>
              <a:rPr lang="en-US" altLang="en-US" smtClean="0">
                <a:cs typeface="Arial" panose="020B0604020202020204" pitchFamily="34" charset="0"/>
              </a:rPr>
              <a:t>â</a:t>
            </a:r>
            <a:r>
              <a:rPr lang="en-US" altLang="en-US" smtClean="0"/>
              <a:t>telier’s Principle</a:t>
            </a:r>
            <a:endParaRPr lang="en-US" altLang="en-US" sz="3200"/>
          </a:p>
        </p:txBody>
      </p:sp>
      <p:sp>
        <p:nvSpPr>
          <p:cNvPr id="184323" name="Rectangle 3"/>
          <p:cNvSpPr>
            <a:spLocks noGrp="1" noChangeArrowheads="1"/>
          </p:cNvSpPr>
          <p:nvPr>
            <p:ph type="body" idx="1"/>
          </p:nvPr>
        </p:nvSpPr>
        <p:spPr>
          <a:xfrm>
            <a:off x="2057400" y="1524000"/>
            <a:ext cx="7924800" cy="2362200"/>
          </a:xfrm>
        </p:spPr>
        <p:txBody>
          <a:bodyPr/>
          <a:lstStyle/>
          <a:p>
            <a:pPr eaLnBrk="1" hangingPunct="1"/>
            <a:r>
              <a:rPr lang="en-US" altLang="en-US" smtClean="0"/>
              <a:t>In order to visualize the impact of changing the concentration of a reactant or product, consider how adding or removing weight from one side of a balanced teeter totter impacts the balance.</a:t>
            </a:r>
          </a:p>
        </p:txBody>
      </p:sp>
      <p:grpSp>
        <p:nvGrpSpPr>
          <p:cNvPr id="2" name="Group 4"/>
          <p:cNvGrpSpPr>
            <a:grpSpLocks/>
          </p:cNvGrpSpPr>
          <p:nvPr/>
        </p:nvGrpSpPr>
        <p:grpSpPr bwMode="auto">
          <a:xfrm>
            <a:off x="2590800" y="4114800"/>
            <a:ext cx="3886200" cy="1905000"/>
            <a:chOff x="672" y="2592"/>
            <a:chExt cx="2448" cy="1200"/>
          </a:xfrm>
        </p:grpSpPr>
        <p:sp>
          <p:nvSpPr>
            <p:cNvPr id="184326" name="AutoShape 5"/>
            <p:cNvSpPr>
              <a:spLocks noChangeArrowheads="1"/>
            </p:cNvSpPr>
            <p:nvPr/>
          </p:nvSpPr>
          <p:spPr bwMode="auto">
            <a:xfrm>
              <a:off x="1632" y="3408"/>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27" name="Rectangle 6"/>
            <p:cNvSpPr>
              <a:spLocks noChangeArrowheads="1"/>
            </p:cNvSpPr>
            <p:nvPr/>
          </p:nvSpPr>
          <p:spPr bwMode="auto">
            <a:xfrm>
              <a:off x="672" y="3312"/>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28" name="Rectangle 7"/>
            <p:cNvSpPr>
              <a:spLocks noChangeArrowheads="1"/>
            </p:cNvSpPr>
            <p:nvPr/>
          </p:nvSpPr>
          <p:spPr bwMode="auto">
            <a:xfrm>
              <a:off x="720"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29" name="Rectangle 8"/>
            <p:cNvSpPr>
              <a:spLocks noChangeArrowheads="1"/>
            </p:cNvSpPr>
            <p:nvPr/>
          </p:nvSpPr>
          <p:spPr bwMode="auto">
            <a:xfrm>
              <a:off x="720"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0" name="Rectangle 9"/>
            <p:cNvSpPr>
              <a:spLocks noChangeArrowheads="1"/>
            </p:cNvSpPr>
            <p:nvPr/>
          </p:nvSpPr>
          <p:spPr bwMode="auto">
            <a:xfrm>
              <a:off x="720"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1" name="Rectangle 10"/>
            <p:cNvSpPr>
              <a:spLocks noChangeArrowheads="1"/>
            </p:cNvSpPr>
            <p:nvPr/>
          </p:nvSpPr>
          <p:spPr bwMode="auto">
            <a:xfrm>
              <a:off x="1008"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2" name="Rectangle 11"/>
            <p:cNvSpPr>
              <a:spLocks noChangeArrowheads="1"/>
            </p:cNvSpPr>
            <p:nvPr/>
          </p:nvSpPr>
          <p:spPr bwMode="auto">
            <a:xfrm>
              <a:off x="1008"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3" name="Rectangle 12"/>
            <p:cNvSpPr>
              <a:spLocks noChangeArrowheads="1"/>
            </p:cNvSpPr>
            <p:nvPr/>
          </p:nvSpPr>
          <p:spPr bwMode="auto">
            <a:xfrm>
              <a:off x="1008"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4" name="Rectangle 13"/>
            <p:cNvSpPr>
              <a:spLocks noChangeArrowheads="1"/>
            </p:cNvSpPr>
            <p:nvPr/>
          </p:nvSpPr>
          <p:spPr bwMode="auto">
            <a:xfrm>
              <a:off x="2832"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5" name="Rectangle 14"/>
            <p:cNvSpPr>
              <a:spLocks noChangeArrowheads="1"/>
            </p:cNvSpPr>
            <p:nvPr/>
          </p:nvSpPr>
          <p:spPr bwMode="auto">
            <a:xfrm>
              <a:off x="2544"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6" name="Rectangle 15"/>
            <p:cNvSpPr>
              <a:spLocks noChangeArrowheads="1"/>
            </p:cNvSpPr>
            <p:nvPr/>
          </p:nvSpPr>
          <p:spPr bwMode="auto">
            <a:xfrm>
              <a:off x="2832"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7" name="Rectangle 16"/>
            <p:cNvSpPr>
              <a:spLocks noChangeArrowheads="1"/>
            </p:cNvSpPr>
            <p:nvPr/>
          </p:nvSpPr>
          <p:spPr bwMode="auto">
            <a:xfrm>
              <a:off x="2544"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8" name="Rectangle 17"/>
            <p:cNvSpPr>
              <a:spLocks noChangeArrowheads="1"/>
            </p:cNvSpPr>
            <p:nvPr/>
          </p:nvSpPr>
          <p:spPr bwMode="auto">
            <a:xfrm>
              <a:off x="2544"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4339" name="Rectangle 18"/>
            <p:cNvSpPr>
              <a:spLocks noChangeArrowheads="1"/>
            </p:cNvSpPr>
            <p:nvPr/>
          </p:nvSpPr>
          <p:spPr bwMode="auto">
            <a:xfrm>
              <a:off x="2832"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
        <p:nvSpPr>
          <p:cNvPr id="123923" name="Text Box 19"/>
          <p:cNvSpPr txBox="1">
            <a:spLocks noChangeArrowheads="1"/>
          </p:cNvSpPr>
          <p:nvPr/>
        </p:nvSpPr>
        <p:spPr bwMode="auto">
          <a:xfrm>
            <a:off x="6858000" y="4572001"/>
            <a:ext cx="35814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folHlink"/>
              </a:buClr>
              <a:buFont typeface="Wingdings" panose="05000000000000000000" pitchFamily="2" charset="2"/>
              <a:buChar char="n"/>
              <a:tabLst>
                <a:tab pos="342900" algn="l"/>
              </a:tabLst>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tabLst>
                <a:tab pos="342900" algn="l"/>
              </a:tabLst>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tabLst>
                <a:tab pos="342900" algn="l"/>
              </a:tabLst>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tabLst>
                <a:tab pos="342900" algn="l"/>
              </a:tabLst>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tabLst>
                <a:tab pos="342900" algn="l"/>
              </a:tabLst>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tabLst>
                <a:tab pos="342900" algn="l"/>
              </a:tabLst>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tabLst>
                <a:tab pos="342900" algn="l"/>
              </a:tabLst>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tabLst>
                <a:tab pos="342900" algn="l"/>
              </a:tabLst>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tabLst>
                <a:tab pos="342900" algn="l"/>
              </a:tabLst>
              <a:defRPr sz="2800" b="1">
                <a:solidFill>
                  <a:schemeClr val="tx1"/>
                </a:solidFill>
                <a:latin typeface="Arial" panose="020B0604020202020204" pitchFamily="34" charset="0"/>
              </a:defRPr>
            </a:lvl9pPr>
          </a:lstStyle>
          <a:p>
            <a:pPr>
              <a:spcBef>
                <a:spcPct val="50000"/>
              </a:spcBef>
              <a:buClrTx/>
              <a:buFontTx/>
              <a:buNone/>
            </a:pPr>
            <a:r>
              <a:rPr lang="en-US" altLang="en-US">
                <a:solidFill>
                  <a:schemeClr val="tx2"/>
                </a:solidFill>
              </a:rPr>
              <a:t>Balanced:</a:t>
            </a:r>
          </a:p>
          <a:p>
            <a:pPr>
              <a:spcBef>
                <a:spcPct val="50000"/>
              </a:spcBef>
              <a:buClrTx/>
              <a:buFontTx/>
              <a:buNone/>
            </a:pPr>
            <a:r>
              <a:rPr lang="en-US" altLang="en-US">
                <a:solidFill>
                  <a:schemeClr val="tx2"/>
                </a:solidFill>
              </a:rPr>
              <a:t>	At “equilibrium”</a:t>
            </a:r>
          </a:p>
        </p:txBody>
      </p:sp>
    </p:spTree>
    <p:extLst>
      <p:ext uri="{BB962C8B-B14F-4D97-AF65-F5344CB8AC3E}">
        <p14:creationId xmlns:p14="http://schemas.microsoft.com/office/powerpoint/2010/main" val="2769368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23">
                                            <p:txEl>
                                              <p:pRg st="0" end="0"/>
                                            </p:txEl>
                                          </p:spTgt>
                                        </p:tgtEl>
                                        <p:attrNameLst>
                                          <p:attrName>style.visibility</p:attrName>
                                        </p:attrNameLst>
                                      </p:cBhvr>
                                      <p:to>
                                        <p:strVal val="visible"/>
                                      </p:to>
                                    </p:set>
                                    <p:animEffect transition="in" filter="dissolve">
                                      <p:cBhvr>
                                        <p:cTn id="12" dur="500"/>
                                        <p:tgtEl>
                                          <p:spTgt spid="1239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23">
                                            <p:txEl>
                                              <p:pRg st="1" end="1"/>
                                            </p:txEl>
                                          </p:spTgt>
                                        </p:tgtEl>
                                        <p:attrNameLst>
                                          <p:attrName>style.visibility</p:attrName>
                                        </p:attrNameLst>
                                      </p:cBhvr>
                                      <p:to>
                                        <p:strVal val="visible"/>
                                      </p:to>
                                    </p:set>
                                    <p:animEffect transition="in" filter="dissolve">
                                      <p:cBhvr>
                                        <p:cTn id="17" dur="500"/>
                                        <p:tgtEl>
                                          <p:spTgt spid="123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r>
              <a:rPr lang="en-US" altLang="en-US" smtClean="0"/>
              <a:t>Le Ch</a:t>
            </a:r>
            <a:r>
              <a:rPr lang="en-US" altLang="en-US" smtClean="0">
                <a:cs typeface="Arial" panose="020B0604020202020204" pitchFamily="34" charset="0"/>
              </a:rPr>
              <a:t>â</a:t>
            </a:r>
            <a:r>
              <a:rPr lang="en-US" altLang="en-US" smtClean="0"/>
              <a:t>telier’s Principle</a:t>
            </a:r>
          </a:p>
        </p:txBody>
      </p:sp>
      <p:sp>
        <p:nvSpPr>
          <p:cNvPr id="185347" name="Rectangle 3"/>
          <p:cNvSpPr>
            <a:spLocks noGrp="1" noChangeArrowheads="1"/>
          </p:cNvSpPr>
          <p:nvPr>
            <p:ph type="body" idx="1"/>
          </p:nvPr>
        </p:nvSpPr>
        <p:spPr>
          <a:xfrm>
            <a:off x="2286000" y="1447800"/>
            <a:ext cx="8193088" cy="1093788"/>
          </a:xfrm>
        </p:spPr>
        <p:txBody>
          <a:bodyPr/>
          <a:lstStyle/>
          <a:p>
            <a:pPr eaLnBrk="1" hangingPunct="1"/>
            <a:r>
              <a:rPr lang="en-US" altLang="en-US" smtClean="0"/>
              <a:t>If you remove two blocks from the right side of the teeter totter, what happens?</a:t>
            </a:r>
          </a:p>
        </p:txBody>
      </p:sp>
      <p:sp>
        <p:nvSpPr>
          <p:cNvPr id="124949" name="Rectangle 21"/>
          <p:cNvSpPr>
            <a:spLocks noChangeArrowheads="1"/>
          </p:cNvSpPr>
          <p:nvPr/>
        </p:nvSpPr>
        <p:spPr bwMode="auto">
          <a:xfrm>
            <a:off x="2286000" y="5334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eaLnBrk="1" hangingPunct="1"/>
            <a:r>
              <a:rPr lang="en-US" altLang="en-US"/>
              <a:t>What do you have to do to re-balance the teeter totter (re-establish the equilibrium)?</a:t>
            </a:r>
          </a:p>
        </p:txBody>
      </p:sp>
      <p:grpSp>
        <p:nvGrpSpPr>
          <p:cNvPr id="2" name="Group 23"/>
          <p:cNvGrpSpPr>
            <a:grpSpLocks/>
          </p:cNvGrpSpPr>
          <p:nvPr/>
        </p:nvGrpSpPr>
        <p:grpSpPr bwMode="auto">
          <a:xfrm>
            <a:off x="2184400" y="2749550"/>
            <a:ext cx="3911600" cy="2051050"/>
            <a:chOff x="660616" y="2750199"/>
            <a:chExt cx="3911384" cy="2050401"/>
          </a:xfrm>
        </p:grpSpPr>
        <p:grpSp>
          <p:nvGrpSpPr>
            <p:cNvPr id="185350" name="Group 4"/>
            <p:cNvGrpSpPr>
              <a:grpSpLocks/>
            </p:cNvGrpSpPr>
            <p:nvPr/>
          </p:nvGrpSpPr>
          <p:grpSpPr bwMode="auto">
            <a:xfrm>
              <a:off x="685800" y="2971800"/>
              <a:ext cx="3886200" cy="1828800"/>
              <a:chOff x="432" y="1872"/>
              <a:chExt cx="2448" cy="1152"/>
            </a:xfrm>
          </p:grpSpPr>
          <p:sp>
            <p:nvSpPr>
              <p:cNvPr id="185353" name="AutoShape 5"/>
              <p:cNvSpPr>
                <a:spLocks noChangeArrowheads="1"/>
              </p:cNvSpPr>
              <p:nvPr/>
            </p:nvSpPr>
            <p:spPr bwMode="auto">
              <a:xfrm>
                <a:off x="1392" y="2640"/>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54" name="Rectangle 6"/>
              <p:cNvSpPr>
                <a:spLocks noChangeArrowheads="1"/>
              </p:cNvSpPr>
              <p:nvPr/>
            </p:nvSpPr>
            <p:spPr bwMode="auto">
              <a:xfrm rot="-597803">
                <a:off x="432" y="2544"/>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nvGrpSpPr>
              <p:cNvPr id="185355" name="Group 7"/>
              <p:cNvGrpSpPr>
                <a:grpSpLocks/>
              </p:cNvGrpSpPr>
              <p:nvPr/>
            </p:nvGrpSpPr>
            <p:grpSpPr bwMode="auto">
              <a:xfrm rot="-386725">
                <a:off x="480" y="2016"/>
                <a:ext cx="240" cy="720"/>
                <a:chOff x="480" y="2016"/>
                <a:chExt cx="240" cy="720"/>
              </a:xfrm>
            </p:grpSpPr>
            <p:sp>
              <p:nvSpPr>
                <p:cNvPr id="185366" name="Rectangle 8"/>
                <p:cNvSpPr>
                  <a:spLocks noChangeArrowheads="1"/>
                </p:cNvSpPr>
                <p:nvPr/>
              </p:nvSpPr>
              <p:spPr bwMode="auto">
                <a:xfrm>
                  <a:off x="480" y="249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7" name="Rectangle 9"/>
                <p:cNvSpPr>
                  <a:spLocks noChangeArrowheads="1"/>
                </p:cNvSpPr>
                <p:nvPr/>
              </p:nvSpPr>
              <p:spPr bwMode="auto">
                <a:xfrm>
                  <a:off x="480" y="225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8" name="Rectangle 10"/>
                <p:cNvSpPr>
                  <a:spLocks noChangeArrowheads="1"/>
                </p:cNvSpPr>
                <p:nvPr/>
              </p:nvSpPr>
              <p:spPr bwMode="auto">
                <a:xfrm>
                  <a:off x="480" y="201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nvGrpSpPr>
              <p:cNvPr id="185356" name="Group 11"/>
              <p:cNvGrpSpPr>
                <a:grpSpLocks/>
              </p:cNvGrpSpPr>
              <p:nvPr/>
            </p:nvGrpSpPr>
            <p:grpSpPr bwMode="auto">
              <a:xfrm rot="-265833">
                <a:off x="768" y="1968"/>
                <a:ext cx="240" cy="720"/>
                <a:chOff x="768" y="2016"/>
                <a:chExt cx="240" cy="720"/>
              </a:xfrm>
            </p:grpSpPr>
            <p:sp>
              <p:nvSpPr>
                <p:cNvPr id="185363" name="Rectangle 12"/>
                <p:cNvSpPr>
                  <a:spLocks noChangeArrowheads="1"/>
                </p:cNvSpPr>
                <p:nvPr/>
              </p:nvSpPr>
              <p:spPr bwMode="auto">
                <a:xfrm>
                  <a:off x="768" y="249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4" name="Rectangle 13"/>
                <p:cNvSpPr>
                  <a:spLocks noChangeArrowheads="1"/>
                </p:cNvSpPr>
                <p:nvPr/>
              </p:nvSpPr>
              <p:spPr bwMode="auto">
                <a:xfrm>
                  <a:off x="768" y="201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5" name="Rectangle 14"/>
                <p:cNvSpPr>
                  <a:spLocks noChangeArrowheads="1"/>
                </p:cNvSpPr>
                <p:nvPr/>
              </p:nvSpPr>
              <p:spPr bwMode="auto">
                <a:xfrm>
                  <a:off x="768" y="225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nvGrpSpPr>
              <p:cNvPr id="185357" name="Group 15"/>
              <p:cNvGrpSpPr>
                <a:grpSpLocks/>
              </p:cNvGrpSpPr>
              <p:nvPr/>
            </p:nvGrpSpPr>
            <p:grpSpPr bwMode="auto">
              <a:xfrm rot="-661772">
                <a:off x="2256" y="1920"/>
                <a:ext cx="240" cy="480"/>
                <a:chOff x="2256" y="1920"/>
                <a:chExt cx="240" cy="480"/>
              </a:xfrm>
            </p:grpSpPr>
            <p:sp>
              <p:nvSpPr>
                <p:cNvPr id="185361" name="Rectangle 16"/>
                <p:cNvSpPr>
                  <a:spLocks noChangeArrowheads="1"/>
                </p:cNvSpPr>
                <p:nvPr/>
              </p:nvSpPr>
              <p:spPr bwMode="auto">
                <a:xfrm>
                  <a:off x="2256" y="1920"/>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2" name="Rectangle 17"/>
                <p:cNvSpPr>
                  <a:spLocks noChangeArrowheads="1"/>
                </p:cNvSpPr>
                <p:nvPr/>
              </p:nvSpPr>
              <p:spPr bwMode="auto">
                <a:xfrm>
                  <a:off x="2256" y="2160"/>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nvGrpSpPr>
              <p:cNvPr id="185358" name="Group 18"/>
              <p:cNvGrpSpPr>
                <a:grpSpLocks/>
              </p:cNvGrpSpPr>
              <p:nvPr/>
            </p:nvGrpSpPr>
            <p:grpSpPr bwMode="auto">
              <a:xfrm rot="-643850">
                <a:off x="2544" y="1872"/>
                <a:ext cx="240" cy="480"/>
                <a:chOff x="2544" y="1872"/>
                <a:chExt cx="240" cy="480"/>
              </a:xfrm>
            </p:grpSpPr>
            <p:sp>
              <p:nvSpPr>
                <p:cNvPr id="185359" name="Rectangle 19"/>
                <p:cNvSpPr>
                  <a:spLocks noChangeArrowheads="1"/>
                </p:cNvSpPr>
                <p:nvPr/>
              </p:nvSpPr>
              <p:spPr bwMode="auto">
                <a:xfrm>
                  <a:off x="2544" y="211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60" name="Rectangle 20"/>
                <p:cNvSpPr>
                  <a:spLocks noChangeArrowheads="1"/>
                </p:cNvSpPr>
                <p:nvPr/>
              </p:nvSpPr>
              <p:spPr bwMode="auto">
                <a:xfrm>
                  <a:off x="2544" y="18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sp>
          <p:nvSpPr>
            <p:cNvPr id="185351" name="Rectangle 10"/>
            <p:cNvSpPr>
              <a:spLocks noChangeArrowheads="1"/>
            </p:cNvSpPr>
            <p:nvPr/>
          </p:nvSpPr>
          <p:spPr bwMode="auto">
            <a:xfrm rot="-386725">
              <a:off x="660616" y="2827670"/>
              <a:ext cx="381000" cy="38100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5352" name="Rectangle 13"/>
            <p:cNvSpPr>
              <a:spLocks noChangeArrowheads="1"/>
            </p:cNvSpPr>
            <p:nvPr/>
          </p:nvSpPr>
          <p:spPr bwMode="auto">
            <a:xfrm rot="-265833">
              <a:off x="1148736" y="2750199"/>
              <a:ext cx="381000" cy="38100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Tree>
    <p:extLst>
      <p:ext uri="{BB962C8B-B14F-4D97-AF65-F5344CB8AC3E}">
        <p14:creationId xmlns:p14="http://schemas.microsoft.com/office/powerpoint/2010/main" val="1664199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4949">
                                            <p:txEl>
                                              <p:pRg st="0" end="0"/>
                                            </p:txEl>
                                          </p:spTgt>
                                        </p:tgtEl>
                                        <p:attrNameLst>
                                          <p:attrName>style.visibility</p:attrName>
                                        </p:attrNameLst>
                                      </p:cBhvr>
                                      <p:to>
                                        <p:strVal val="visible"/>
                                      </p:to>
                                    </p:set>
                                    <p:animEffect transition="in" filter="dissolve">
                                      <p:cBhvr>
                                        <p:cTn id="12" dur="500"/>
                                        <p:tgtEl>
                                          <p:spTgt spid="1249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4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chemical equilibrium important?</a:t>
            </a:r>
          </a:p>
        </p:txBody>
      </p:sp>
      <p:sp>
        <p:nvSpPr>
          <p:cNvPr id="3" name="Content Placeholder 2"/>
          <p:cNvSpPr>
            <a:spLocks noGrp="1"/>
          </p:cNvSpPr>
          <p:nvPr>
            <p:ph sz="half" idx="1"/>
          </p:nvPr>
        </p:nvSpPr>
        <p:spPr/>
        <p:txBody>
          <a:bodyPr>
            <a:normAutofit/>
          </a:bodyPr>
          <a:lstStyle/>
          <a:p>
            <a:r>
              <a:rPr lang="en-US" dirty="0"/>
              <a:t>At room temperature, the equilibrium of reactions in foods is shifted causing them to spoil</a:t>
            </a:r>
          </a:p>
          <a:p>
            <a:r>
              <a:rPr lang="en-US" dirty="0"/>
              <a:t>Reactions in your body are kept away from equilibrium by adding reactants and removing products; otherwise, you die!</a:t>
            </a:r>
          </a:p>
        </p:txBody>
      </p:sp>
      <p:pic>
        <p:nvPicPr>
          <p:cNvPr id="6148" name="Picture 4" descr="http://rantsofasassystew.com/wp-content/uploads/2013/01/Antitheft-Lunch-bags-2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00800" y="1600200"/>
            <a:ext cx="3657600" cy="2433098"/>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217.218.67.233/photo/20150113/1955aaf3-58a5-4421-8969-81a0022814f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270716"/>
            <a:ext cx="3657600" cy="2053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07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n-US" altLang="en-US" smtClean="0"/>
              <a:t>Le Ch</a:t>
            </a:r>
            <a:r>
              <a:rPr lang="en-US" altLang="en-US" smtClean="0">
                <a:cs typeface="Arial" panose="020B0604020202020204" pitchFamily="34" charset="0"/>
              </a:rPr>
              <a:t>â</a:t>
            </a:r>
            <a:r>
              <a:rPr lang="en-US" altLang="en-US" smtClean="0"/>
              <a:t>telier’s Principle</a:t>
            </a:r>
          </a:p>
        </p:txBody>
      </p:sp>
      <p:sp>
        <p:nvSpPr>
          <p:cNvPr id="186371" name="Rectangle 3"/>
          <p:cNvSpPr>
            <a:spLocks noGrp="1" noChangeArrowheads="1"/>
          </p:cNvSpPr>
          <p:nvPr>
            <p:ph type="body" idx="1"/>
          </p:nvPr>
        </p:nvSpPr>
        <p:spPr>
          <a:xfrm>
            <a:off x="2286000" y="1447801"/>
            <a:ext cx="8193088" cy="1952625"/>
          </a:xfrm>
        </p:spPr>
        <p:txBody>
          <a:bodyPr/>
          <a:lstStyle/>
          <a:p>
            <a:pPr eaLnBrk="1" hangingPunct="1"/>
            <a:r>
              <a:rPr lang="en-US" altLang="en-US" smtClean="0"/>
              <a:t>To re-balance the teeter totter (re-establish the equilibrium), you must move one of the blocks from the left side over to the right side.</a:t>
            </a:r>
          </a:p>
        </p:txBody>
      </p:sp>
      <p:grpSp>
        <p:nvGrpSpPr>
          <p:cNvPr id="2" name="Group 16"/>
          <p:cNvGrpSpPr>
            <a:grpSpLocks/>
          </p:cNvGrpSpPr>
          <p:nvPr/>
        </p:nvGrpSpPr>
        <p:grpSpPr bwMode="auto">
          <a:xfrm>
            <a:off x="2590800" y="4114800"/>
            <a:ext cx="3886200" cy="1905000"/>
            <a:chOff x="672" y="2592"/>
            <a:chExt cx="2448" cy="1200"/>
          </a:xfrm>
        </p:grpSpPr>
        <p:sp>
          <p:nvSpPr>
            <p:cNvPr id="186373" name="AutoShape 4"/>
            <p:cNvSpPr>
              <a:spLocks noChangeArrowheads="1"/>
            </p:cNvSpPr>
            <p:nvPr/>
          </p:nvSpPr>
          <p:spPr bwMode="auto">
            <a:xfrm>
              <a:off x="1632" y="3408"/>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4" name="Rectangle 5"/>
            <p:cNvSpPr>
              <a:spLocks noChangeArrowheads="1"/>
            </p:cNvSpPr>
            <p:nvPr/>
          </p:nvSpPr>
          <p:spPr bwMode="auto">
            <a:xfrm>
              <a:off x="672" y="3312"/>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5" name="Rectangle 6"/>
            <p:cNvSpPr>
              <a:spLocks noChangeArrowheads="1"/>
            </p:cNvSpPr>
            <p:nvPr/>
          </p:nvSpPr>
          <p:spPr bwMode="auto">
            <a:xfrm>
              <a:off x="720"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6" name="Rectangle 7"/>
            <p:cNvSpPr>
              <a:spLocks noChangeArrowheads="1"/>
            </p:cNvSpPr>
            <p:nvPr/>
          </p:nvSpPr>
          <p:spPr bwMode="auto">
            <a:xfrm>
              <a:off x="720"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7" name="Rectangle 8"/>
            <p:cNvSpPr>
              <a:spLocks noChangeArrowheads="1"/>
            </p:cNvSpPr>
            <p:nvPr/>
          </p:nvSpPr>
          <p:spPr bwMode="auto">
            <a:xfrm>
              <a:off x="1008"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8" name="Rectangle 9"/>
            <p:cNvSpPr>
              <a:spLocks noChangeArrowheads="1"/>
            </p:cNvSpPr>
            <p:nvPr/>
          </p:nvSpPr>
          <p:spPr bwMode="auto">
            <a:xfrm>
              <a:off x="864"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79" name="Rectangle 10"/>
            <p:cNvSpPr>
              <a:spLocks noChangeArrowheads="1"/>
            </p:cNvSpPr>
            <p:nvPr/>
          </p:nvSpPr>
          <p:spPr bwMode="auto">
            <a:xfrm>
              <a:off x="1008"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80" name="Rectangle 11"/>
            <p:cNvSpPr>
              <a:spLocks noChangeArrowheads="1"/>
            </p:cNvSpPr>
            <p:nvPr/>
          </p:nvSpPr>
          <p:spPr bwMode="auto">
            <a:xfrm>
              <a:off x="2688"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81" name="Rectangle 12"/>
            <p:cNvSpPr>
              <a:spLocks noChangeArrowheads="1"/>
            </p:cNvSpPr>
            <p:nvPr/>
          </p:nvSpPr>
          <p:spPr bwMode="auto">
            <a:xfrm>
              <a:off x="2832"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82" name="Rectangle 13"/>
            <p:cNvSpPr>
              <a:spLocks noChangeArrowheads="1"/>
            </p:cNvSpPr>
            <p:nvPr/>
          </p:nvSpPr>
          <p:spPr bwMode="auto">
            <a:xfrm>
              <a:off x="2544"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83" name="Rectangle 14"/>
            <p:cNvSpPr>
              <a:spLocks noChangeArrowheads="1"/>
            </p:cNvSpPr>
            <p:nvPr/>
          </p:nvSpPr>
          <p:spPr bwMode="auto">
            <a:xfrm>
              <a:off x="2544"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6384" name="Rectangle 15"/>
            <p:cNvSpPr>
              <a:spLocks noChangeArrowheads="1"/>
            </p:cNvSpPr>
            <p:nvPr/>
          </p:nvSpPr>
          <p:spPr bwMode="auto">
            <a:xfrm>
              <a:off x="2832"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Tree>
    <p:extLst>
      <p:ext uri="{BB962C8B-B14F-4D97-AF65-F5344CB8AC3E}">
        <p14:creationId xmlns:p14="http://schemas.microsoft.com/office/powerpoint/2010/main" val="3077320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n-US" altLang="en-US" smtClean="0"/>
              <a:t>Le Ch</a:t>
            </a:r>
            <a:r>
              <a:rPr lang="en-US" altLang="en-US" smtClean="0">
                <a:cs typeface="Arial" panose="020B0604020202020204" pitchFamily="34" charset="0"/>
              </a:rPr>
              <a:t>â</a:t>
            </a:r>
            <a:r>
              <a:rPr lang="en-US" altLang="en-US" smtClean="0"/>
              <a:t>telier’s Principle</a:t>
            </a:r>
          </a:p>
        </p:txBody>
      </p:sp>
      <p:sp>
        <p:nvSpPr>
          <p:cNvPr id="187395" name="Rectangle 3"/>
          <p:cNvSpPr>
            <a:spLocks noGrp="1" noChangeArrowheads="1"/>
          </p:cNvSpPr>
          <p:nvPr>
            <p:ph type="body" idx="1"/>
          </p:nvPr>
        </p:nvSpPr>
        <p:spPr>
          <a:xfrm>
            <a:off x="2286000" y="1447800"/>
            <a:ext cx="8193088" cy="1093788"/>
          </a:xfrm>
        </p:spPr>
        <p:txBody>
          <a:bodyPr/>
          <a:lstStyle/>
          <a:p>
            <a:pPr eaLnBrk="1" hangingPunct="1"/>
            <a:r>
              <a:rPr lang="en-US" altLang="en-US" smtClean="0"/>
              <a:t>What happens if you add 2 blocks to the right side of the original teeter totter?</a:t>
            </a:r>
          </a:p>
        </p:txBody>
      </p:sp>
      <p:grpSp>
        <p:nvGrpSpPr>
          <p:cNvPr id="2" name="Group 4"/>
          <p:cNvGrpSpPr>
            <a:grpSpLocks/>
          </p:cNvGrpSpPr>
          <p:nvPr/>
        </p:nvGrpSpPr>
        <p:grpSpPr bwMode="auto">
          <a:xfrm flipH="1">
            <a:off x="6496050" y="2819400"/>
            <a:ext cx="3886200" cy="2209800"/>
            <a:chOff x="432" y="1632"/>
            <a:chExt cx="2448" cy="1392"/>
          </a:xfrm>
        </p:grpSpPr>
        <p:sp>
          <p:nvSpPr>
            <p:cNvPr id="187413" name="AutoShape 5"/>
            <p:cNvSpPr>
              <a:spLocks noChangeArrowheads="1"/>
            </p:cNvSpPr>
            <p:nvPr/>
          </p:nvSpPr>
          <p:spPr bwMode="auto">
            <a:xfrm>
              <a:off x="1392" y="2640"/>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4" name="Rectangle 6"/>
            <p:cNvSpPr>
              <a:spLocks noChangeArrowheads="1"/>
            </p:cNvSpPr>
            <p:nvPr/>
          </p:nvSpPr>
          <p:spPr bwMode="auto">
            <a:xfrm rot="-597803">
              <a:off x="432" y="2544"/>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nvGrpSpPr>
            <p:cNvPr id="187415" name="Group 7"/>
            <p:cNvGrpSpPr>
              <a:grpSpLocks/>
            </p:cNvGrpSpPr>
            <p:nvPr/>
          </p:nvGrpSpPr>
          <p:grpSpPr bwMode="auto">
            <a:xfrm>
              <a:off x="432" y="1728"/>
              <a:ext cx="576" cy="1006"/>
              <a:chOff x="432" y="1728"/>
              <a:chExt cx="576" cy="1006"/>
            </a:xfrm>
          </p:grpSpPr>
          <p:sp>
            <p:nvSpPr>
              <p:cNvPr id="187423" name="Rectangle 8"/>
              <p:cNvSpPr>
                <a:spLocks noChangeArrowheads="1"/>
              </p:cNvSpPr>
              <p:nvPr/>
            </p:nvSpPr>
            <p:spPr bwMode="auto">
              <a:xfrm rot="-386725">
                <a:off x="506" y="2494"/>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4" name="Rectangle 9"/>
              <p:cNvSpPr>
                <a:spLocks noChangeArrowheads="1"/>
              </p:cNvSpPr>
              <p:nvPr/>
            </p:nvSpPr>
            <p:spPr bwMode="auto">
              <a:xfrm rot="-386725">
                <a:off x="480" y="225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5" name="Rectangle 10"/>
              <p:cNvSpPr>
                <a:spLocks noChangeArrowheads="1"/>
              </p:cNvSpPr>
              <p:nvPr/>
            </p:nvSpPr>
            <p:spPr bwMode="auto">
              <a:xfrm rot="-386725">
                <a:off x="453" y="2017"/>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nvGrpSpPr>
              <p:cNvPr id="187426" name="Group 11"/>
              <p:cNvGrpSpPr>
                <a:grpSpLocks/>
              </p:cNvGrpSpPr>
              <p:nvPr/>
            </p:nvGrpSpPr>
            <p:grpSpPr bwMode="auto">
              <a:xfrm rot="-265833">
                <a:off x="768" y="1968"/>
                <a:ext cx="240" cy="720"/>
                <a:chOff x="768" y="2016"/>
                <a:chExt cx="240" cy="720"/>
              </a:xfrm>
            </p:grpSpPr>
            <p:sp>
              <p:nvSpPr>
                <p:cNvPr id="187429" name="Rectangle 12"/>
                <p:cNvSpPr>
                  <a:spLocks noChangeArrowheads="1"/>
                </p:cNvSpPr>
                <p:nvPr/>
              </p:nvSpPr>
              <p:spPr bwMode="auto">
                <a:xfrm>
                  <a:off x="768" y="249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30" name="Rectangle 13"/>
                <p:cNvSpPr>
                  <a:spLocks noChangeArrowheads="1"/>
                </p:cNvSpPr>
                <p:nvPr/>
              </p:nvSpPr>
              <p:spPr bwMode="auto">
                <a:xfrm>
                  <a:off x="768" y="201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31" name="Rectangle 14"/>
                <p:cNvSpPr>
                  <a:spLocks noChangeArrowheads="1"/>
                </p:cNvSpPr>
                <p:nvPr/>
              </p:nvSpPr>
              <p:spPr bwMode="auto">
                <a:xfrm>
                  <a:off x="768" y="225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
            <p:nvSpPr>
              <p:cNvPr id="187427" name="Rectangle 15"/>
              <p:cNvSpPr>
                <a:spLocks noChangeArrowheads="1"/>
              </p:cNvSpPr>
              <p:nvPr/>
            </p:nvSpPr>
            <p:spPr bwMode="auto">
              <a:xfrm rot="-386725">
                <a:off x="432" y="1776"/>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8" name="Rectangle 16"/>
              <p:cNvSpPr>
                <a:spLocks noChangeArrowheads="1"/>
              </p:cNvSpPr>
              <p:nvPr/>
            </p:nvSpPr>
            <p:spPr bwMode="auto">
              <a:xfrm rot="-386725">
                <a:off x="720" y="1728"/>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nvGrpSpPr>
            <p:cNvPr id="187416" name="Group 17"/>
            <p:cNvGrpSpPr>
              <a:grpSpLocks/>
            </p:cNvGrpSpPr>
            <p:nvPr/>
          </p:nvGrpSpPr>
          <p:grpSpPr bwMode="auto">
            <a:xfrm>
              <a:off x="2160" y="1632"/>
              <a:ext cx="646" cy="765"/>
              <a:chOff x="2160" y="1632"/>
              <a:chExt cx="646" cy="765"/>
            </a:xfrm>
          </p:grpSpPr>
          <p:sp>
            <p:nvSpPr>
              <p:cNvPr id="187417" name="Rectangle 18"/>
              <p:cNvSpPr>
                <a:spLocks noChangeArrowheads="1"/>
              </p:cNvSpPr>
              <p:nvPr/>
            </p:nvSpPr>
            <p:spPr bwMode="auto">
              <a:xfrm rot="-661772">
                <a:off x="2233" y="192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8" name="Rectangle 19"/>
              <p:cNvSpPr>
                <a:spLocks noChangeArrowheads="1"/>
              </p:cNvSpPr>
              <p:nvPr/>
            </p:nvSpPr>
            <p:spPr bwMode="auto">
              <a:xfrm rot="-661772">
                <a:off x="2278" y="2157"/>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9" name="Rectangle 20"/>
              <p:cNvSpPr>
                <a:spLocks noChangeArrowheads="1"/>
              </p:cNvSpPr>
              <p:nvPr/>
            </p:nvSpPr>
            <p:spPr bwMode="auto">
              <a:xfrm rot="-643850">
                <a:off x="2566" y="2109"/>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0" name="Rectangle 21"/>
              <p:cNvSpPr>
                <a:spLocks noChangeArrowheads="1"/>
              </p:cNvSpPr>
              <p:nvPr/>
            </p:nvSpPr>
            <p:spPr bwMode="auto">
              <a:xfrm rot="-643850">
                <a:off x="2521" y="1874"/>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1" name="Rectangle 22"/>
              <p:cNvSpPr>
                <a:spLocks noChangeArrowheads="1"/>
              </p:cNvSpPr>
              <p:nvPr/>
            </p:nvSpPr>
            <p:spPr bwMode="auto">
              <a:xfrm rot="-661772">
                <a:off x="2160" y="1680"/>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22" name="Rectangle 23"/>
              <p:cNvSpPr>
                <a:spLocks noChangeArrowheads="1"/>
              </p:cNvSpPr>
              <p:nvPr/>
            </p:nvSpPr>
            <p:spPr bwMode="auto">
              <a:xfrm rot="-643850">
                <a:off x="2448" y="16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grpSp>
      <p:sp>
        <p:nvSpPr>
          <p:cNvPr id="128024" name="Rectangle 24"/>
          <p:cNvSpPr>
            <a:spLocks noChangeArrowheads="1"/>
          </p:cNvSpPr>
          <p:nvPr/>
        </p:nvSpPr>
        <p:spPr bwMode="auto">
          <a:xfrm>
            <a:off x="2209800" y="5334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eaLnBrk="1" hangingPunct="1"/>
            <a:r>
              <a:rPr lang="en-US" altLang="en-US"/>
              <a:t>What do you have to do to re-balance (re-establish the equilibrium) the teeter totter?</a:t>
            </a:r>
          </a:p>
        </p:txBody>
      </p:sp>
      <p:grpSp>
        <p:nvGrpSpPr>
          <p:cNvPr id="187398" name="Group 25"/>
          <p:cNvGrpSpPr>
            <a:grpSpLocks/>
          </p:cNvGrpSpPr>
          <p:nvPr/>
        </p:nvGrpSpPr>
        <p:grpSpPr bwMode="auto">
          <a:xfrm>
            <a:off x="1752600" y="2895600"/>
            <a:ext cx="3886200" cy="1905000"/>
            <a:chOff x="672" y="2592"/>
            <a:chExt cx="2448" cy="1200"/>
          </a:xfrm>
        </p:grpSpPr>
        <p:sp>
          <p:nvSpPr>
            <p:cNvPr id="187399" name="AutoShape 26"/>
            <p:cNvSpPr>
              <a:spLocks noChangeArrowheads="1"/>
            </p:cNvSpPr>
            <p:nvPr/>
          </p:nvSpPr>
          <p:spPr bwMode="auto">
            <a:xfrm>
              <a:off x="1632" y="3408"/>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0" name="Rectangle 27"/>
            <p:cNvSpPr>
              <a:spLocks noChangeArrowheads="1"/>
            </p:cNvSpPr>
            <p:nvPr/>
          </p:nvSpPr>
          <p:spPr bwMode="auto">
            <a:xfrm>
              <a:off x="672" y="3312"/>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1" name="Rectangle 28"/>
            <p:cNvSpPr>
              <a:spLocks noChangeArrowheads="1"/>
            </p:cNvSpPr>
            <p:nvPr/>
          </p:nvSpPr>
          <p:spPr bwMode="auto">
            <a:xfrm>
              <a:off x="720"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2" name="Rectangle 29"/>
            <p:cNvSpPr>
              <a:spLocks noChangeArrowheads="1"/>
            </p:cNvSpPr>
            <p:nvPr/>
          </p:nvSpPr>
          <p:spPr bwMode="auto">
            <a:xfrm>
              <a:off x="720"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3" name="Rectangle 30"/>
            <p:cNvSpPr>
              <a:spLocks noChangeArrowheads="1"/>
            </p:cNvSpPr>
            <p:nvPr/>
          </p:nvSpPr>
          <p:spPr bwMode="auto">
            <a:xfrm>
              <a:off x="720"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4" name="Rectangle 31"/>
            <p:cNvSpPr>
              <a:spLocks noChangeArrowheads="1"/>
            </p:cNvSpPr>
            <p:nvPr/>
          </p:nvSpPr>
          <p:spPr bwMode="auto">
            <a:xfrm>
              <a:off x="1008"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5" name="Rectangle 32"/>
            <p:cNvSpPr>
              <a:spLocks noChangeArrowheads="1"/>
            </p:cNvSpPr>
            <p:nvPr/>
          </p:nvSpPr>
          <p:spPr bwMode="auto">
            <a:xfrm>
              <a:off x="1008"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6" name="Rectangle 33"/>
            <p:cNvSpPr>
              <a:spLocks noChangeArrowheads="1"/>
            </p:cNvSpPr>
            <p:nvPr/>
          </p:nvSpPr>
          <p:spPr bwMode="auto">
            <a:xfrm>
              <a:off x="1008"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7" name="Rectangle 34"/>
            <p:cNvSpPr>
              <a:spLocks noChangeArrowheads="1"/>
            </p:cNvSpPr>
            <p:nvPr/>
          </p:nvSpPr>
          <p:spPr bwMode="auto">
            <a:xfrm>
              <a:off x="2832"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8" name="Rectangle 35"/>
            <p:cNvSpPr>
              <a:spLocks noChangeArrowheads="1"/>
            </p:cNvSpPr>
            <p:nvPr/>
          </p:nvSpPr>
          <p:spPr bwMode="auto">
            <a:xfrm>
              <a:off x="2544"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09" name="Rectangle 36"/>
            <p:cNvSpPr>
              <a:spLocks noChangeArrowheads="1"/>
            </p:cNvSpPr>
            <p:nvPr/>
          </p:nvSpPr>
          <p:spPr bwMode="auto">
            <a:xfrm>
              <a:off x="2832"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0" name="Rectangle 37"/>
            <p:cNvSpPr>
              <a:spLocks noChangeArrowheads="1"/>
            </p:cNvSpPr>
            <p:nvPr/>
          </p:nvSpPr>
          <p:spPr bwMode="auto">
            <a:xfrm>
              <a:off x="2544"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1" name="Rectangle 38"/>
            <p:cNvSpPr>
              <a:spLocks noChangeArrowheads="1"/>
            </p:cNvSpPr>
            <p:nvPr/>
          </p:nvSpPr>
          <p:spPr bwMode="auto">
            <a:xfrm>
              <a:off x="2544"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7412" name="Rectangle 39"/>
            <p:cNvSpPr>
              <a:spLocks noChangeArrowheads="1"/>
            </p:cNvSpPr>
            <p:nvPr/>
          </p:nvSpPr>
          <p:spPr bwMode="auto">
            <a:xfrm>
              <a:off x="2832"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Tree>
    <p:extLst>
      <p:ext uri="{BB962C8B-B14F-4D97-AF65-F5344CB8AC3E}">
        <p14:creationId xmlns:p14="http://schemas.microsoft.com/office/powerpoint/2010/main" val="1447727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8024">
                                            <p:txEl>
                                              <p:pRg st="0" end="0"/>
                                            </p:txEl>
                                          </p:spTgt>
                                        </p:tgtEl>
                                        <p:attrNameLst>
                                          <p:attrName>style.visibility</p:attrName>
                                        </p:attrNameLst>
                                      </p:cBhvr>
                                      <p:to>
                                        <p:strVal val="visible"/>
                                      </p:to>
                                    </p:set>
                                    <p:animEffect transition="in" filter="dissolve">
                                      <p:cBhvr>
                                        <p:cTn id="12" dur="500"/>
                                        <p:tgtEl>
                                          <p:spTgt spid="1280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2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altLang="en-US" smtClean="0"/>
              <a:t>Le Ch</a:t>
            </a:r>
            <a:r>
              <a:rPr lang="en-US" altLang="en-US" smtClean="0">
                <a:cs typeface="Arial" panose="020B0604020202020204" pitchFamily="34" charset="0"/>
              </a:rPr>
              <a:t>â</a:t>
            </a:r>
            <a:r>
              <a:rPr lang="en-US" altLang="en-US" smtClean="0"/>
              <a:t>telier’s Principle</a:t>
            </a:r>
          </a:p>
        </p:txBody>
      </p:sp>
      <p:sp>
        <p:nvSpPr>
          <p:cNvPr id="188419" name="Rectangle 3"/>
          <p:cNvSpPr>
            <a:spLocks noGrp="1" noChangeArrowheads="1"/>
          </p:cNvSpPr>
          <p:nvPr>
            <p:ph type="body" idx="1"/>
          </p:nvPr>
        </p:nvSpPr>
        <p:spPr>
          <a:xfrm>
            <a:off x="2286000" y="1447801"/>
            <a:ext cx="8193088" cy="1952625"/>
          </a:xfrm>
        </p:spPr>
        <p:txBody>
          <a:bodyPr/>
          <a:lstStyle/>
          <a:p>
            <a:pPr eaLnBrk="1" hangingPunct="1"/>
            <a:r>
              <a:rPr lang="en-US" altLang="en-US" smtClean="0"/>
              <a:t>To re-balance the teeter totter (re-establish the equilibrium), you must move one of the blocks from the right side to the left side.</a:t>
            </a:r>
          </a:p>
        </p:txBody>
      </p:sp>
      <p:grpSp>
        <p:nvGrpSpPr>
          <p:cNvPr id="2" name="Group 20"/>
          <p:cNvGrpSpPr>
            <a:grpSpLocks/>
          </p:cNvGrpSpPr>
          <p:nvPr/>
        </p:nvGrpSpPr>
        <p:grpSpPr bwMode="auto">
          <a:xfrm>
            <a:off x="2590800" y="3733800"/>
            <a:ext cx="3886200" cy="2286000"/>
            <a:chOff x="672" y="2352"/>
            <a:chExt cx="2448" cy="1440"/>
          </a:xfrm>
        </p:grpSpPr>
        <p:sp>
          <p:nvSpPr>
            <p:cNvPr id="188421" name="AutoShape 4"/>
            <p:cNvSpPr>
              <a:spLocks noChangeArrowheads="1"/>
            </p:cNvSpPr>
            <p:nvPr/>
          </p:nvSpPr>
          <p:spPr bwMode="auto">
            <a:xfrm>
              <a:off x="1632" y="3408"/>
              <a:ext cx="528" cy="384"/>
            </a:xfrm>
            <a:prstGeom prst="triangle">
              <a:avLst>
                <a:gd name="adj" fmla="val 50000"/>
              </a:avLst>
            </a:prstGeom>
            <a:solidFill>
              <a:srgbClr val="FF0000"/>
            </a:solidFill>
            <a:ln w="9525">
              <a:solidFill>
                <a:schemeClr val="bg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2" name="Rectangle 5"/>
            <p:cNvSpPr>
              <a:spLocks noChangeArrowheads="1"/>
            </p:cNvSpPr>
            <p:nvPr/>
          </p:nvSpPr>
          <p:spPr bwMode="auto">
            <a:xfrm>
              <a:off x="672" y="3312"/>
              <a:ext cx="2448" cy="96"/>
            </a:xfrm>
            <a:prstGeom prst="rect">
              <a:avLst/>
            </a:prstGeom>
            <a:solidFill>
              <a:srgbClr val="FFFF00"/>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3" name="Rectangle 6"/>
            <p:cNvSpPr>
              <a:spLocks noChangeArrowheads="1"/>
            </p:cNvSpPr>
            <p:nvPr/>
          </p:nvSpPr>
          <p:spPr bwMode="auto">
            <a:xfrm>
              <a:off x="720"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4" name="Rectangle 7"/>
            <p:cNvSpPr>
              <a:spLocks noChangeArrowheads="1"/>
            </p:cNvSpPr>
            <p:nvPr/>
          </p:nvSpPr>
          <p:spPr bwMode="auto">
            <a:xfrm>
              <a:off x="720"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5" name="Rectangle 8"/>
            <p:cNvSpPr>
              <a:spLocks noChangeArrowheads="1"/>
            </p:cNvSpPr>
            <p:nvPr/>
          </p:nvSpPr>
          <p:spPr bwMode="auto">
            <a:xfrm>
              <a:off x="1008"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6" name="Rectangle 9"/>
            <p:cNvSpPr>
              <a:spLocks noChangeArrowheads="1"/>
            </p:cNvSpPr>
            <p:nvPr/>
          </p:nvSpPr>
          <p:spPr bwMode="auto">
            <a:xfrm>
              <a:off x="1008"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7" name="Rectangle 10"/>
            <p:cNvSpPr>
              <a:spLocks noChangeArrowheads="1"/>
            </p:cNvSpPr>
            <p:nvPr/>
          </p:nvSpPr>
          <p:spPr bwMode="auto">
            <a:xfrm>
              <a:off x="1008"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8" name="Rectangle 11"/>
            <p:cNvSpPr>
              <a:spLocks noChangeArrowheads="1"/>
            </p:cNvSpPr>
            <p:nvPr/>
          </p:nvSpPr>
          <p:spPr bwMode="auto">
            <a:xfrm>
              <a:off x="2832"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29" name="Rectangle 12"/>
            <p:cNvSpPr>
              <a:spLocks noChangeArrowheads="1"/>
            </p:cNvSpPr>
            <p:nvPr/>
          </p:nvSpPr>
          <p:spPr bwMode="auto">
            <a:xfrm>
              <a:off x="2832"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0" name="Rectangle 13"/>
            <p:cNvSpPr>
              <a:spLocks noChangeArrowheads="1"/>
            </p:cNvSpPr>
            <p:nvPr/>
          </p:nvSpPr>
          <p:spPr bwMode="auto">
            <a:xfrm>
              <a:off x="2544" y="283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1" name="Rectangle 14"/>
            <p:cNvSpPr>
              <a:spLocks noChangeArrowheads="1"/>
            </p:cNvSpPr>
            <p:nvPr/>
          </p:nvSpPr>
          <p:spPr bwMode="auto">
            <a:xfrm>
              <a:off x="2544"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2" name="Rectangle 15"/>
            <p:cNvSpPr>
              <a:spLocks noChangeArrowheads="1"/>
            </p:cNvSpPr>
            <p:nvPr/>
          </p:nvSpPr>
          <p:spPr bwMode="auto">
            <a:xfrm>
              <a:off x="2832" y="307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3" name="Rectangle 16"/>
            <p:cNvSpPr>
              <a:spLocks noChangeArrowheads="1"/>
            </p:cNvSpPr>
            <p:nvPr/>
          </p:nvSpPr>
          <p:spPr bwMode="auto">
            <a:xfrm>
              <a:off x="720"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4" name="Rectangle 17"/>
            <p:cNvSpPr>
              <a:spLocks noChangeArrowheads="1"/>
            </p:cNvSpPr>
            <p:nvPr/>
          </p:nvSpPr>
          <p:spPr bwMode="auto">
            <a:xfrm>
              <a:off x="2544" y="259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5" name="Rectangle 18"/>
            <p:cNvSpPr>
              <a:spLocks noChangeArrowheads="1"/>
            </p:cNvSpPr>
            <p:nvPr/>
          </p:nvSpPr>
          <p:spPr bwMode="auto">
            <a:xfrm>
              <a:off x="2688" y="235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sp>
          <p:nvSpPr>
            <p:cNvPr id="188436" name="Rectangle 19"/>
            <p:cNvSpPr>
              <a:spLocks noChangeArrowheads="1"/>
            </p:cNvSpPr>
            <p:nvPr/>
          </p:nvSpPr>
          <p:spPr bwMode="auto">
            <a:xfrm>
              <a:off x="864" y="2352"/>
              <a:ext cx="240" cy="240"/>
            </a:xfrm>
            <a:prstGeom prst="rect">
              <a:avLst/>
            </a:prstGeom>
            <a:solidFill>
              <a:schemeClr val="accent1"/>
            </a:solidFill>
            <a:ln w="9525">
              <a:solidFill>
                <a:schemeClr val="tx1"/>
              </a:solidFill>
              <a:miter lim="800000"/>
              <a:headEnd/>
              <a:tailEnd/>
            </a:ln>
          </p:spPr>
          <p:txBody>
            <a:bodyPr wrap="none" anchor="ctr"/>
            <a:lstStyle>
              <a:lvl1pPr>
                <a:buClr>
                  <a:schemeClr val="folHlink"/>
                </a:buClr>
                <a:buFont typeface="Wingdings" panose="05000000000000000000" pitchFamily="2" charset="2"/>
                <a:buChar char="n"/>
                <a:defRPr sz="2800" b="1">
                  <a:solidFill>
                    <a:schemeClr val="tx1"/>
                  </a:solidFill>
                  <a:latin typeface="Arial" panose="020B0604020202020204" pitchFamily="34" charset="0"/>
                </a:defRPr>
              </a:lvl1pPr>
              <a:lvl2pPr marL="742950" indent="-285750">
                <a:buClr>
                  <a:schemeClr val="hlink"/>
                </a:buClr>
                <a:buFont typeface="Wingdings" panose="05000000000000000000" pitchFamily="2" charset="2"/>
                <a:buChar char="n"/>
                <a:defRPr sz="2800" b="1">
                  <a:solidFill>
                    <a:schemeClr val="tx1"/>
                  </a:solidFill>
                  <a:latin typeface="Arial" panose="020B0604020202020204" pitchFamily="34" charset="0"/>
                </a:defRPr>
              </a:lvl2pPr>
              <a:lvl3pPr marL="1143000" indent="-228600">
                <a:buClr>
                  <a:schemeClr val="folHlink"/>
                </a:buClr>
                <a:buFont typeface="Wingdings" panose="05000000000000000000" pitchFamily="2" charset="2"/>
                <a:buChar char="n"/>
                <a:defRPr sz="2800" b="1">
                  <a:solidFill>
                    <a:schemeClr val="tx1"/>
                  </a:solidFill>
                  <a:latin typeface="Arial" panose="020B0604020202020204" pitchFamily="34" charset="0"/>
                </a:defRPr>
              </a:lvl3pPr>
              <a:lvl4pPr marL="1600200" indent="-228600">
                <a:buClr>
                  <a:srgbClr val="800080"/>
                </a:buClr>
                <a:buFont typeface="Wingdings" panose="05000000000000000000" pitchFamily="2" charset="2"/>
                <a:buChar char="n"/>
                <a:defRPr sz="2800" b="1">
                  <a:solidFill>
                    <a:schemeClr val="tx1"/>
                  </a:solidFill>
                  <a:latin typeface="Arial" panose="020B0604020202020204" pitchFamily="34" charset="0"/>
                </a:defRPr>
              </a:lvl4pPr>
              <a:lvl5pPr marL="2057400" indent="-228600">
                <a:buClr>
                  <a:srgbClr val="008000"/>
                </a:buClr>
                <a:buFont typeface="Wingdings" panose="05000000000000000000" pitchFamily="2" charset="2"/>
                <a:buChar char="n"/>
                <a:defRPr sz="2800" b="1">
                  <a:solidFill>
                    <a:schemeClr val="tx1"/>
                  </a:solidFill>
                  <a:latin typeface="Arial" panose="020B0604020202020204" pitchFamily="34" charset="0"/>
                </a:defRPr>
              </a:lvl5pPr>
              <a:lvl6pPr marL="25146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6pPr>
              <a:lvl7pPr marL="29718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7pPr>
              <a:lvl8pPr marL="34290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8pPr>
              <a:lvl9pPr marL="3886200" indent="-228600" eaLnBrk="0" fontAlgn="base" hangingPunct="0">
                <a:spcBef>
                  <a:spcPct val="0"/>
                </a:spcBef>
                <a:spcAft>
                  <a:spcPct val="0"/>
                </a:spcAft>
                <a:buClr>
                  <a:srgbClr val="008000"/>
                </a:buClr>
                <a:buFont typeface="Wingdings" panose="05000000000000000000" pitchFamily="2" charset="2"/>
                <a:buChar char="n"/>
                <a:defRPr sz="2800" b="1">
                  <a:solidFill>
                    <a:schemeClr val="tx1"/>
                  </a:solidFill>
                  <a:latin typeface="Arial" panose="020B0604020202020204" pitchFamily="34" charset="0"/>
                </a:defRPr>
              </a:lvl9pPr>
            </a:lstStyle>
            <a:p>
              <a:pPr algn="ctr">
                <a:buClrTx/>
                <a:buFontTx/>
                <a:buNone/>
              </a:pPr>
              <a:endParaRPr lang="en-US" altLang="en-US" sz="2400" b="0"/>
            </a:p>
          </p:txBody>
        </p:sp>
      </p:grpSp>
    </p:spTree>
    <p:extLst>
      <p:ext uri="{BB962C8B-B14F-4D97-AF65-F5344CB8AC3E}">
        <p14:creationId xmlns:p14="http://schemas.microsoft.com/office/powerpoint/2010/main" val="212343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body" idx="1"/>
          </p:nvPr>
        </p:nvSpPr>
        <p:spPr>
          <a:xfrm>
            <a:off x="2212976" y="1316039"/>
            <a:ext cx="7883525" cy="1622425"/>
          </a:xfrm>
        </p:spPr>
        <p:txBody>
          <a:bodyPr/>
          <a:lstStyle/>
          <a:p>
            <a:pPr marL="635000" indent="-504825">
              <a:buNone/>
              <a:tabLst>
                <a:tab pos="1368425" algn="l"/>
                <a:tab pos="3203575" algn="l"/>
              </a:tabLst>
            </a:pPr>
            <a:r>
              <a:rPr lang="en-US" altLang="en-US" sz="2600" b="1">
                <a:cs typeface="Times New Roman" panose="02020603050405020304" pitchFamily="18" charset="0"/>
              </a:rPr>
              <a:t>Ex: 	</a:t>
            </a:r>
            <a:r>
              <a:rPr lang="en-US" altLang="en-US" sz="2600">
                <a:cs typeface="Times New Roman" panose="02020603050405020304" pitchFamily="18" charset="0"/>
              </a:rPr>
              <a:t>Co(H</a:t>
            </a:r>
            <a:r>
              <a:rPr lang="en-US" altLang="en-US" sz="2600" baseline="-25000">
                <a:cs typeface="Times New Roman" panose="02020603050405020304" pitchFamily="18" charset="0"/>
              </a:rPr>
              <a:t>2</a:t>
            </a:r>
            <a:r>
              <a:rPr lang="en-US" altLang="en-US" sz="2600">
                <a:cs typeface="Times New Roman" panose="02020603050405020304" pitchFamily="18" charset="0"/>
              </a:rPr>
              <a:t>O)</a:t>
            </a:r>
            <a:r>
              <a:rPr lang="en-US" altLang="en-US" sz="2600" baseline="-25000">
                <a:cs typeface="Times New Roman" panose="02020603050405020304" pitchFamily="18" charset="0"/>
              </a:rPr>
              <a:t>6</a:t>
            </a:r>
            <a:r>
              <a:rPr lang="en-US" altLang="en-US" sz="2600" baseline="30000">
                <a:cs typeface="Times New Roman" panose="02020603050405020304" pitchFamily="18" charset="0"/>
              </a:rPr>
              <a:t>2+ </a:t>
            </a:r>
            <a:r>
              <a:rPr lang="en-US" altLang="en-US" sz="2600">
                <a:cs typeface="Times New Roman" panose="02020603050405020304" pitchFamily="18" charset="0"/>
              </a:rPr>
              <a:t>+ 4 Cl</a:t>
            </a:r>
            <a:r>
              <a:rPr lang="en-US" altLang="en-US" sz="2600" baseline="30000">
                <a:cs typeface="Times New Roman" panose="02020603050405020304" pitchFamily="18" charset="0"/>
              </a:rPr>
              <a:t>-</a:t>
            </a:r>
            <a:r>
              <a:rPr lang="en-US" altLang="en-US" sz="2600">
                <a:cs typeface="Times New Roman" panose="02020603050405020304" pitchFamily="18" charset="0"/>
              </a:rPr>
              <a:t> ↔ CoCl</a:t>
            </a:r>
            <a:r>
              <a:rPr lang="en-US" altLang="en-US" sz="2600" baseline="-25000">
                <a:cs typeface="Times New Roman" panose="02020603050405020304" pitchFamily="18" charset="0"/>
              </a:rPr>
              <a:t>4</a:t>
            </a:r>
            <a:r>
              <a:rPr lang="en-US" altLang="en-US" sz="2600" baseline="30000">
                <a:cs typeface="Times New Roman" panose="02020603050405020304" pitchFamily="18" charset="0"/>
              </a:rPr>
              <a:t>2- </a:t>
            </a:r>
            <a:r>
              <a:rPr lang="en-US" altLang="en-US" sz="2600">
                <a:cs typeface="Times New Roman" panose="02020603050405020304" pitchFamily="18" charset="0"/>
              </a:rPr>
              <a:t>+ 6 H</a:t>
            </a:r>
            <a:r>
              <a:rPr lang="en-US" altLang="en-US" sz="2600" baseline="-25000">
                <a:cs typeface="Times New Roman" panose="02020603050405020304" pitchFamily="18" charset="0"/>
              </a:rPr>
              <a:t>2</a:t>
            </a:r>
            <a:r>
              <a:rPr lang="en-US" altLang="en-US" sz="2600">
                <a:cs typeface="Times New Roman" panose="02020603050405020304" pitchFamily="18" charset="0"/>
              </a:rPr>
              <a:t>O</a:t>
            </a:r>
          </a:p>
          <a:p>
            <a:pPr marL="635000" indent="-504825">
              <a:buNone/>
              <a:tabLst>
                <a:tab pos="1368425" algn="l"/>
                <a:tab pos="3203575" algn="l"/>
              </a:tabLst>
            </a:pPr>
            <a:r>
              <a:rPr lang="en-US" altLang="en-US" sz="2600">
                <a:cs typeface="Times New Roman" panose="02020603050405020304" pitchFamily="18" charset="0"/>
              </a:rPr>
              <a:t>		   (</a:t>
            </a:r>
            <a:r>
              <a:rPr lang="en-US" altLang="en-US" sz="2600">
                <a:solidFill>
                  <a:srgbClr val="FB5FFF"/>
                </a:solidFill>
                <a:cs typeface="Times New Roman" panose="02020603050405020304" pitchFamily="18" charset="0"/>
              </a:rPr>
              <a:t>pink</a:t>
            </a:r>
            <a:r>
              <a:rPr lang="en-US" altLang="en-US" sz="2600">
                <a:cs typeface="Times New Roman" panose="02020603050405020304" pitchFamily="18" charset="0"/>
              </a:rPr>
              <a:t>)			(</a:t>
            </a:r>
            <a:r>
              <a:rPr lang="en-US" altLang="en-US" sz="2600">
                <a:solidFill>
                  <a:srgbClr val="3333FF"/>
                </a:solidFill>
                <a:cs typeface="Times New Roman" panose="02020603050405020304" pitchFamily="18" charset="0"/>
              </a:rPr>
              <a:t>blue</a:t>
            </a:r>
            <a:r>
              <a:rPr lang="en-US" altLang="en-US" sz="2600">
                <a:cs typeface="Times New Roman" panose="02020603050405020304" pitchFamily="18" charset="0"/>
              </a:rPr>
              <a:t>)</a:t>
            </a:r>
          </a:p>
          <a:p>
            <a:pPr marL="635000" indent="-504825">
              <a:buNone/>
              <a:tabLst>
                <a:tab pos="1368425" algn="l"/>
                <a:tab pos="3203575" algn="l"/>
              </a:tabLst>
            </a:pPr>
            <a:r>
              <a:rPr lang="en-US" altLang="en-US" sz="2600" b="1" u="sng">
                <a:cs typeface="Times New Roman" panose="02020603050405020304" pitchFamily="18" charset="0"/>
              </a:rPr>
              <a:t>Stress</a:t>
            </a:r>
            <a:r>
              <a:rPr lang="en-US" altLang="en-US" sz="2600" b="1">
                <a:cs typeface="Times New Roman" panose="02020603050405020304" pitchFamily="18" charset="0"/>
              </a:rPr>
              <a:t>	          </a:t>
            </a:r>
            <a:r>
              <a:rPr lang="en-US" altLang="en-US" sz="2600" b="1" u="sng">
                <a:cs typeface="Times New Roman" panose="02020603050405020304" pitchFamily="18" charset="0"/>
              </a:rPr>
              <a:t>Result</a:t>
            </a:r>
          </a:p>
        </p:txBody>
      </p:sp>
      <p:sp>
        <p:nvSpPr>
          <p:cNvPr id="192515" name="Rectangle 3"/>
          <p:cNvSpPr>
            <a:spLocks noGrp="1" noChangeArrowheads="1"/>
          </p:cNvSpPr>
          <p:nvPr>
            <p:ph type="title"/>
          </p:nvPr>
        </p:nvSpPr>
        <p:spPr>
          <a:xfrm>
            <a:off x="1981201" y="503238"/>
            <a:ext cx="8410575" cy="457200"/>
          </a:xfrm>
          <a:noFill/>
        </p:spPr>
        <p:txBody>
          <a:bodyPr>
            <a:normAutofit fontScale="90000"/>
          </a:bodyPr>
          <a:lstStyle/>
          <a:p>
            <a:pPr eaLnBrk="1" hangingPunct="1"/>
            <a:r>
              <a:rPr lang="en-US" altLang="en-US" b="1" smtClean="0"/>
              <a:t>Stress: Change Concentration</a:t>
            </a:r>
          </a:p>
        </p:txBody>
      </p:sp>
      <p:sp>
        <p:nvSpPr>
          <p:cNvPr id="125956" name="Rectangle 4"/>
          <p:cNvSpPr>
            <a:spLocks noChangeArrowheads="1"/>
          </p:cNvSpPr>
          <p:nvPr/>
        </p:nvSpPr>
        <p:spPr bwMode="auto">
          <a:xfrm>
            <a:off x="2347914" y="2887664"/>
            <a:ext cx="8066087"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2065338" algn="l"/>
              </a:tabLst>
              <a:defRPr sz="3200">
                <a:solidFill>
                  <a:schemeClr val="tx1"/>
                </a:solidFill>
                <a:latin typeface="Arial" panose="020B0604020202020204" pitchFamily="34" charset="0"/>
              </a:defRPr>
            </a:lvl1pPr>
            <a:lvl2pPr marL="742950" indent="-285750">
              <a:spcBef>
                <a:spcPct val="20000"/>
              </a:spcBef>
              <a:buChar char="–"/>
              <a:tabLst>
                <a:tab pos="2065338" algn="l"/>
              </a:tabLst>
              <a:defRPr sz="2800">
                <a:solidFill>
                  <a:schemeClr val="tx1"/>
                </a:solidFill>
                <a:latin typeface="Arial" panose="020B0604020202020204" pitchFamily="34" charset="0"/>
              </a:defRPr>
            </a:lvl2pPr>
            <a:lvl3pPr marL="1143000" indent="-228600">
              <a:spcBef>
                <a:spcPct val="20000"/>
              </a:spcBef>
              <a:buChar char="•"/>
              <a:tabLst>
                <a:tab pos="2065338" algn="l"/>
              </a:tabLst>
              <a:defRPr sz="2400">
                <a:solidFill>
                  <a:schemeClr val="tx1"/>
                </a:solidFill>
                <a:latin typeface="Arial" panose="020B0604020202020204" pitchFamily="34" charset="0"/>
              </a:defRPr>
            </a:lvl3pPr>
            <a:lvl4pPr marL="1600200" indent="-228600">
              <a:spcBef>
                <a:spcPct val="20000"/>
              </a:spcBef>
              <a:buChar char="–"/>
              <a:tabLst>
                <a:tab pos="2065338" algn="l"/>
              </a:tabLst>
              <a:defRPr sz="2000">
                <a:solidFill>
                  <a:schemeClr val="tx1"/>
                </a:solidFill>
                <a:latin typeface="Arial" panose="020B0604020202020204" pitchFamily="34" charset="0"/>
              </a:defRPr>
            </a:lvl4pPr>
            <a:lvl5pPr marL="2057400" indent="-228600">
              <a:spcBef>
                <a:spcPct val="20000"/>
              </a:spcBef>
              <a:buChar char="»"/>
              <a:tabLst>
                <a:tab pos="20653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0653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0653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0653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065338" algn="l"/>
              </a:tabLst>
              <a:defRPr sz="2000">
                <a:solidFill>
                  <a:schemeClr val="tx1"/>
                </a:solidFill>
                <a:latin typeface="Arial" panose="020B0604020202020204" pitchFamily="34" charset="0"/>
              </a:defRPr>
            </a:lvl9pPr>
          </a:lstStyle>
          <a:p>
            <a:pPr eaLnBrk="1" hangingPunct="1">
              <a:lnSpc>
                <a:spcPct val="90000"/>
              </a:lnSpc>
              <a:spcBef>
                <a:spcPct val="50000"/>
              </a:spcBef>
              <a:buFontTx/>
              <a:buNone/>
            </a:pPr>
            <a:r>
              <a:rPr lang="en-US" altLang="en-US" sz="2800" dirty="0">
                <a:solidFill>
                  <a:schemeClr val="bg2"/>
                </a:solidFill>
                <a:latin typeface="Tahoma" panose="020B0604030504040204" pitchFamily="34" charset="0"/>
                <a:cs typeface="Times New Roman" panose="02020603050405020304" pitchFamily="18" charset="0"/>
              </a:rPr>
              <a:t>	</a:t>
            </a:r>
            <a:r>
              <a:rPr lang="en-US" altLang="en-US" sz="2800" dirty="0">
                <a:latin typeface="Tahoma" panose="020B0604030504040204" pitchFamily="34" charset="0"/>
                <a:cs typeface="Times New Roman" panose="02020603050405020304" pitchFamily="18" charset="0"/>
              </a:rPr>
              <a:t>Forward reaction favored</a:t>
            </a:r>
          </a:p>
          <a:p>
            <a:pPr eaLnBrk="1" hangingPunct="1">
              <a:lnSpc>
                <a:spcPct val="90000"/>
              </a:lnSpc>
              <a:spcBef>
                <a:spcPct val="50000"/>
              </a:spcBef>
              <a:buFontTx/>
              <a:buNone/>
            </a:pPr>
            <a:r>
              <a:rPr lang="en-US" altLang="en-US" sz="2800" dirty="0">
                <a:latin typeface="Tahoma" panose="020B0604030504040204" pitchFamily="34" charset="0"/>
                <a:cs typeface="Times New Roman" panose="02020603050405020304" pitchFamily="18" charset="0"/>
              </a:rPr>
              <a:t>                   Shifts right to reduce extra Cl</a:t>
            </a:r>
            <a:r>
              <a:rPr lang="en-US" altLang="en-US" sz="2800" baseline="30000" dirty="0">
                <a:latin typeface="Tahoma" panose="020B0604030504040204" pitchFamily="34" charset="0"/>
                <a:cs typeface="Times New Roman" panose="02020603050405020304" pitchFamily="18" charset="0"/>
              </a:rPr>
              <a:t>-</a:t>
            </a:r>
          </a:p>
          <a:p>
            <a:pPr eaLnBrk="1" hangingPunct="1">
              <a:lnSpc>
                <a:spcPct val="90000"/>
              </a:lnSpc>
              <a:spcBef>
                <a:spcPct val="50000"/>
              </a:spcBef>
              <a:buFontTx/>
              <a:buNone/>
            </a:pPr>
            <a:r>
              <a:rPr lang="en-US" altLang="en-US" sz="2800" dirty="0">
                <a:latin typeface="Tahoma" panose="020B0604030504040204" pitchFamily="34" charset="0"/>
                <a:cs typeface="Times New Roman" panose="02020603050405020304" pitchFamily="18" charset="0"/>
              </a:rPr>
              <a:t>                   More </a:t>
            </a:r>
            <a:r>
              <a:rPr lang="en-US" altLang="en-US" sz="2800" dirty="0">
                <a:solidFill>
                  <a:srgbClr val="3333FF"/>
                </a:solidFill>
                <a:latin typeface="Tahoma" panose="020B0604030504040204" pitchFamily="34" charset="0"/>
                <a:cs typeface="Times New Roman" panose="02020603050405020304" pitchFamily="18" charset="0"/>
              </a:rPr>
              <a:t>CoCl</a:t>
            </a:r>
            <a:r>
              <a:rPr lang="en-US" altLang="en-US" sz="2800" baseline="-25000" dirty="0">
                <a:solidFill>
                  <a:srgbClr val="3333FF"/>
                </a:solidFill>
                <a:latin typeface="Tahoma" panose="020B0604030504040204" pitchFamily="34" charset="0"/>
                <a:cs typeface="Times New Roman" panose="02020603050405020304" pitchFamily="18" charset="0"/>
              </a:rPr>
              <a:t>4</a:t>
            </a:r>
            <a:r>
              <a:rPr lang="en-US" altLang="en-US" sz="2800" baseline="30000" dirty="0">
                <a:solidFill>
                  <a:srgbClr val="3333FF"/>
                </a:solidFill>
                <a:latin typeface="Tahoma" panose="020B0604030504040204" pitchFamily="34" charset="0"/>
                <a:cs typeface="Times New Roman" panose="02020603050405020304" pitchFamily="18" charset="0"/>
              </a:rPr>
              <a:t>2-</a:t>
            </a:r>
            <a:r>
              <a:rPr lang="en-US" altLang="en-US" sz="2800" dirty="0">
                <a:solidFill>
                  <a:schemeClr val="bg2"/>
                </a:solidFill>
                <a:latin typeface="Tahoma" panose="020B0604030504040204" pitchFamily="34" charset="0"/>
                <a:cs typeface="Times New Roman" panose="02020603050405020304" pitchFamily="18" charset="0"/>
              </a:rPr>
              <a:t> </a:t>
            </a:r>
            <a:r>
              <a:rPr lang="en-US" altLang="en-US" sz="2800" dirty="0">
                <a:latin typeface="Tahoma" panose="020B0604030504040204" pitchFamily="34" charset="0"/>
                <a:cs typeface="Times New Roman" panose="02020603050405020304" pitchFamily="18" charset="0"/>
              </a:rPr>
              <a:t>will form</a:t>
            </a:r>
          </a:p>
        </p:txBody>
      </p:sp>
      <p:sp>
        <p:nvSpPr>
          <p:cNvPr id="125957" name="Rectangle 5"/>
          <p:cNvSpPr>
            <a:spLocks noChangeArrowheads="1"/>
          </p:cNvSpPr>
          <p:nvPr/>
        </p:nvSpPr>
        <p:spPr bwMode="auto">
          <a:xfrm>
            <a:off x="2298700" y="4716464"/>
            <a:ext cx="817245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0163" indent="-2570163">
              <a:spcBef>
                <a:spcPct val="20000"/>
              </a:spcBef>
              <a:buChar char="•"/>
              <a:tabLst>
                <a:tab pos="2112963" algn="l"/>
              </a:tabLst>
              <a:defRPr sz="3200">
                <a:solidFill>
                  <a:schemeClr val="tx1"/>
                </a:solidFill>
                <a:latin typeface="Arial" panose="020B0604020202020204" pitchFamily="34" charset="0"/>
              </a:defRPr>
            </a:lvl1pPr>
            <a:lvl2pPr marL="742950" indent="-285750">
              <a:spcBef>
                <a:spcPct val="20000"/>
              </a:spcBef>
              <a:buChar char="–"/>
              <a:tabLst>
                <a:tab pos="2112963" algn="l"/>
              </a:tabLst>
              <a:defRPr sz="2800">
                <a:solidFill>
                  <a:schemeClr val="tx1"/>
                </a:solidFill>
                <a:latin typeface="Arial" panose="020B0604020202020204" pitchFamily="34" charset="0"/>
              </a:defRPr>
            </a:lvl2pPr>
            <a:lvl3pPr marL="1143000" indent="-228600">
              <a:spcBef>
                <a:spcPct val="20000"/>
              </a:spcBef>
              <a:buChar char="•"/>
              <a:tabLst>
                <a:tab pos="2112963" algn="l"/>
              </a:tabLst>
              <a:defRPr sz="2400">
                <a:solidFill>
                  <a:schemeClr val="tx1"/>
                </a:solidFill>
                <a:latin typeface="Arial" panose="020B0604020202020204" pitchFamily="34" charset="0"/>
              </a:defRPr>
            </a:lvl3pPr>
            <a:lvl4pPr marL="1600200" indent="-228600">
              <a:spcBef>
                <a:spcPct val="20000"/>
              </a:spcBef>
              <a:buChar char="–"/>
              <a:tabLst>
                <a:tab pos="2112963" algn="l"/>
              </a:tabLst>
              <a:defRPr sz="2000">
                <a:solidFill>
                  <a:schemeClr val="tx1"/>
                </a:solidFill>
                <a:latin typeface="Arial" panose="020B0604020202020204" pitchFamily="34" charset="0"/>
              </a:defRPr>
            </a:lvl4pPr>
            <a:lvl5pPr marL="2057400" indent="-228600">
              <a:spcBef>
                <a:spcPct val="20000"/>
              </a:spcBef>
              <a:buChar char="»"/>
              <a:tabLst>
                <a:tab pos="21129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1129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1129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1129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112963" algn="l"/>
              </a:tabLst>
              <a:defRPr sz="2000">
                <a:solidFill>
                  <a:schemeClr val="tx1"/>
                </a:solidFill>
                <a:latin typeface="Arial" panose="020B0604020202020204" pitchFamily="34" charset="0"/>
              </a:defRPr>
            </a:lvl9pPr>
          </a:lstStyle>
          <a:p>
            <a:pPr eaLnBrk="1" hangingPunct="1">
              <a:lnSpc>
                <a:spcPct val="90000"/>
              </a:lnSpc>
              <a:spcBef>
                <a:spcPct val="50000"/>
              </a:spcBef>
              <a:buFontTx/>
              <a:buNone/>
            </a:pPr>
            <a:r>
              <a:rPr lang="en-US" altLang="en-US" sz="2800">
                <a:latin typeface="Tahoma" panose="020B0604030504040204" pitchFamily="34" charset="0"/>
                <a:cs typeface="Times New Roman" panose="02020603050405020304" pitchFamily="18" charset="0"/>
              </a:rPr>
              <a:t>	Reverse reaction favored</a:t>
            </a:r>
          </a:p>
          <a:p>
            <a:pPr eaLnBrk="1" hangingPunct="1">
              <a:lnSpc>
                <a:spcPct val="90000"/>
              </a:lnSpc>
              <a:spcBef>
                <a:spcPct val="50000"/>
              </a:spcBef>
              <a:buFontTx/>
              <a:buNone/>
            </a:pPr>
            <a:r>
              <a:rPr lang="en-US" altLang="en-US" sz="2800">
                <a:latin typeface="Tahoma" panose="020B0604030504040204" pitchFamily="34" charset="0"/>
                <a:cs typeface="Times New Roman" panose="02020603050405020304" pitchFamily="18" charset="0"/>
              </a:rPr>
              <a:t>                   Shifts left to replace Cl</a:t>
            </a:r>
            <a:r>
              <a:rPr lang="en-US" altLang="en-US" sz="2800" baseline="30000">
                <a:latin typeface="Tahoma" panose="020B0604030504040204" pitchFamily="34" charset="0"/>
                <a:cs typeface="Times New Roman" panose="02020603050405020304" pitchFamily="18" charset="0"/>
              </a:rPr>
              <a:t>-</a:t>
            </a:r>
            <a:r>
              <a:rPr lang="en-US" altLang="en-US" sz="2800">
                <a:latin typeface="Tahoma" panose="020B0604030504040204" pitchFamily="34" charset="0"/>
                <a:cs typeface="Times New Roman" panose="02020603050405020304" pitchFamily="18" charset="0"/>
              </a:rPr>
              <a:t> </a:t>
            </a:r>
          </a:p>
          <a:p>
            <a:pPr eaLnBrk="1" hangingPunct="1">
              <a:lnSpc>
                <a:spcPct val="90000"/>
              </a:lnSpc>
              <a:spcBef>
                <a:spcPct val="50000"/>
              </a:spcBef>
              <a:buFontTx/>
              <a:buNone/>
            </a:pPr>
            <a:r>
              <a:rPr lang="en-US" altLang="en-US" sz="2800">
                <a:latin typeface="Tahoma" panose="020B0604030504040204" pitchFamily="34" charset="0"/>
                <a:cs typeface="Times New Roman" panose="02020603050405020304" pitchFamily="18" charset="0"/>
              </a:rPr>
              <a:t>                   More </a:t>
            </a:r>
            <a:r>
              <a:rPr lang="en-US" altLang="en-US" sz="2800">
                <a:solidFill>
                  <a:srgbClr val="FB5FFF"/>
                </a:solidFill>
                <a:latin typeface="Tahoma" panose="020B0604030504040204" pitchFamily="34" charset="0"/>
                <a:cs typeface="Times New Roman" panose="02020603050405020304" pitchFamily="18" charset="0"/>
              </a:rPr>
              <a:t>Co(H</a:t>
            </a:r>
            <a:r>
              <a:rPr lang="en-US" altLang="en-US" sz="2800" baseline="-25000">
                <a:solidFill>
                  <a:srgbClr val="FB5FFF"/>
                </a:solidFill>
                <a:latin typeface="Tahoma" panose="020B0604030504040204" pitchFamily="34" charset="0"/>
                <a:cs typeface="Times New Roman" panose="02020603050405020304" pitchFamily="18" charset="0"/>
              </a:rPr>
              <a:t>2</a:t>
            </a:r>
            <a:r>
              <a:rPr lang="en-US" altLang="en-US" sz="2800">
                <a:solidFill>
                  <a:srgbClr val="FB5FFF"/>
                </a:solidFill>
                <a:latin typeface="Tahoma" panose="020B0604030504040204" pitchFamily="34" charset="0"/>
                <a:cs typeface="Times New Roman" panose="02020603050405020304" pitchFamily="18" charset="0"/>
              </a:rPr>
              <a:t>O)</a:t>
            </a:r>
            <a:r>
              <a:rPr lang="en-US" altLang="en-US" sz="2800" baseline="-25000">
                <a:solidFill>
                  <a:srgbClr val="FB5FFF"/>
                </a:solidFill>
                <a:latin typeface="Tahoma" panose="020B0604030504040204" pitchFamily="34" charset="0"/>
                <a:cs typeface="Times New Roman" panose="02020603050405020304" pitchFamily="18" charset="0"/>
              </a:rPr>
              <a:t>6</a:t>
            </a:r>
            <a:r>
              <a:rPr lang="en-US" altLang="en-US" sz="2800" baseline="30000">
                <a:solidFill>
                  <a:srgbClr val="FB5FFF"/>
                </a:solidFill>
                <a:latin typeface="Tahoma" panose="020B0604030504040204" pitchFamily="34" charset="0"/>
                <a:cs typeface="Times New Roman" panose="02020603050405020304" pitchFamily="18" charset="0"/>
              </a:rPr>
              <a:t>2+</a:t>
            </a:r>
            <a:r>
              <a:rPr lang="en-US" altLang="en-US" sz="2800">
                <a:latin typeface="Tahoma" panose="020B0604030504040204" pitchFamily="34" charset="0"/>
                <a:cs typeface="Times New Roman" panose="02020603050405020304" pitchFamily="18" charset="0"/>
              </a:rPr>
              <a:t> will form</a:t>
            </a:r>
          </a:p>
        </p:txBody>
      </p:sp>
      <p:sp>
        <p:nvSpPr>
          <p:cNvPr id="192518" name="Text Box 9"/>
          <p:cNvSpPr txBox="1">
            <a:spLocks noChangeArrowheads="1"/>
          </p:cNvSpPr>
          <p:nvPr/>
        </p:nvSpPr>
        <p:spPr bwMode="auto">
          <a:xfrm>
            <a:off x="2374901" y="2868613"/>
            <a:ext cx="16875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a:t>Add Cl-</a:t>
            </a:r>
          </a:p>
        </p:txBody>
      </p:sp>
      <p:sp>
        <p:nvSpPr>
          <p:cNvPr id="192519" name="Text Box 10"/>
          <p:cNvSpPr txBox="1">
            <a:spLocks noChangeArrowheads="1"/>
          </p:cNvSpPr>
          <p:nvPr/>
        </p:nvSpPr>
        <p:spPr bwMode="auto">
          <a:xfrm>
            <a:off x="2359025" y="4694238"/>
            <a:ext cx="2114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t>Remove Cl-</a:t>
            </a:r>
          </a:p>
        </p:txBody>
      </p:sp>
    </p:spTree>
    <p:extLst>
      <p:ext uri="{BB962C8B-B14F-4D97-AF65-F5344CB8AC3E}">
        <p14:creationId xmlns:p14="http://schemas.microsoft.com/office/powerpoint/2010/main" val="14481483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59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5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5957">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59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ltLang="en-US" smtClean="0"/>
              <a:t>Effect of Temperature on Equilibrium</a:t>
            </a:r>
          </a:p>
        </p:txBody>
      </p:sp>
      <p:sp>
        <p:nvSpPr>
          <p:cNvPr id="46083" name="Rectangle 3"/>
          <p:cNvSpPr>
            <a:spLocks noGrp="1" noChangeArrowheads="1"/>
          </p:cNvSpPr>
          <p:nvPr>
            <p:ph type="body" idx="1"/>
          </p:nvPr>
        </p:nvSpPr>
        <p:spPr/>
        <p:txBody>
          <a:bodyPr>
            <a:normAutofit/>
          </a:bodyPr>
          <a:lstStyle/>
          <a:p>
            <a:pPr eaLnBrk="1" hangingPunct="1">
              <a:defRPr/>
            </a:pPr>
            <a:r>
              <a:rPr lang="en-US" altLang="en-US" sz="2800" dirty="0" smtClean="0"/>
              <a:t>Consider two different types of reactions:</a:t>
            </a:r>
          </a:p>
          <a:p>
            <a:pPr lvl="1" eaLnBrk="1" hangingPunct="1">
              <a:defRPr/>
            </a:pPr>
            <a:r>
              <a:rPr lang="en-US" altLang="en-US" sz="2800" b="1" dirty="0" smtClean="0"/>
              <a:t>Exothermic &amp; Endothermic</a:t>
            </a:r>
          </a:p>
          <a:p>
            <a:pPr lvl="2" eaLnBrk="1" hangingPunct="1">
              <a:defRPr/>
            </a:pPr>
            <a:r>
              <a:rPr lang="en-US" altLang="en-US" sz="2800" b="1" dirty="0" smtClean="0"/>
              <a:t>Exothermic</a:t>
            </a:r>
            <a:r>
              <a:rPr lang="en-US" altLang="en-US" sz="2800" dirty="0" smtClean="0"/>
              <a:t>:  Heat can be considered a product</a:t>
            </a:r>
          </a:p>
          <a:p>
            <a:pPr lvl="2" eaLnBrk="1" hangingPunct="1">
              <a:defRPr/>
            </a:pPr>
            <a:r>
              <a:rPr lang="en-US" altLang="en-US" sz="2800" b="1" dirty="0" smtClean="0"/>
              <a:t>Endothermic</a:t>
            </a:r>
            <a:r>
              <a:rPr lang="en-US" altLang="en-US" sz="2800" dirty="0" smtClean="0"/>
              <a:t>:  Heat can be considered a reactant</a:t>
            </a:r>
          </a:p>
          <a:p>
            <a:pPr lvl="2" eaLnBrk="1" hangingPunct="1">
              <a:defRPr/>
            </a:pPr>
            <a:endParaRPr lang="en-US" altLang="en-US" sz="2800" dirty="0" smtClean="0"/>
          </a:p>
          <a:p>
            <a:pPr eaLnBrk="1" hangingPunct="1">
              <a:defRPr/>
            </a:pPr>
            <a:r>
              <a:rPr lang="en-US" altLang="en-US" sz="2800" i="1" dirty="0" smtClean="0"/>
              <a:t>Endothermic:  Increase in T shifts reaction to the right</a:t>
            </a:r>
          </a:p>
          <a:p>
            <a:pPr eaLnBrk="1" hangingPunct="1">
              <a:defRPr/>
            </a:pPr>
            <a:r>
              <a:rPr lang="en-US" altLang="en-US" sz="2800" i="1" dirty="0" smtClean="0"/>
              <a:t>Exothermic:  Increase in T shifts reaction to the left</a:t>
            </a:r>
          </a:p>
        </p:txBody>
      </p:sp>
    </p:spTree>
    <p:extLst>
      <p:ext uri="{BB962C8B-B14F-4D97-AF65-F5344CB8AC3E}">
        <p14:creationId xmlns:p14="http://schemas.microsoft.com/office/powerpoint/2010/main" val="4212302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a:xfrm>
            <a:off x="2344739" y="1193801"/>
            <a:ext cx="8188325" cy="2246313"/>
          </a:xfrm>
        </p:spPr>
        <p:txBody>
          <a:bodyPr>
            <a:normAutofit fontScale="92500" lnSpcReduction="20000"/>
          </a:bodyPr>
          <a:lstStyle/>
          <a:p>
            <a:pPr marL="111125" indent="19050">
              <a:buNone/>
              <a:tabLst>
                <a:tab pos="1368425" algn="l"/>
                <a:tab pos="2279650" algn="l"/>
              </a:tabLst>
            </a:pPr>
            <a:r>
              <a:rPr lang="en-US" altLang="en-US" sz="2600" b="1">
                <a:cs typeface="Times New Roman" panose="02020603050405020304" pitchFamily="18" charset="0"/>
              </a:rPr>
              <a:t>Ex:     </a:t>
            </a:r>
            <a:r>
              <a:rPr lang="en-US" altLang="en-US" sz="2600" b="1">
                <a:solidFill>
                  <a:srgbClr val="FF0000"/>
                </a:solidFill>
                <a:cs typeface="Times New Roman" panose="02020603050405020304" pitchFamily="18" charset="0"/>
              </a:rPr>
              <a:t>heat</a:t>
            </a:r>
            <a:r>
              <a:rPr lang="en-US" altLang="en-US" sz="2600">
                <a:cs typeface="Times New Roman" panose="02020603050405020304" pitchFamily="18" charset="0"/>
              </a:rPr>
              <a:t> </a:t>
            </a:r>
            <a:r>
              <a:rPr lang="en-US" altLang="en-US" sz="2600" b="1">
                <a:cs typeface="Times New Roman" panose="02020603050405020304" pitchFamily="18" charset="0"/>
              </a:rPr>
              <a:t>+ </a:t>
            </a:r>
            <a:r>
              <a:rPr lang="en-US" altLang="en-US" sz="2600">
                <a:cs typeface="Times New Roman" panose="02020603050405020304" pitchFamily="18" charset="0"/>
              </a:rPr>
              <a:t>Co(H</a:t>
            </a:r>
            <a:r>
              <a:rPr lang="en-US" altLang="en-US" sz="2600" baseline="-25000">
                <a:cs typeface="Times New Roman" panose="02020603050405020304" pitchFamily="18" charset="0"/>
              </a:rPr>
              <a:t>2</a:t>
            </a:r>
            <a:r>
              <a:rPr lang="en-US" altLang="en-US" sz="2600">
                <a:cs typeface="Times New Roman" panose="02020603050405020304" pitchFamily="18" charset="0"/>
              </a:rPr>
              <a:t>O)</a:t>
            </a:r>
            <a:r>
              <a:rPr lang="en-US" altLang="en-US" sz="2600" baseline="-25000">
                <a:cs typeface="Times New Roman" panose="02020603050405020304" pitchFamily="18" charset="0"/>
              </a:rPr>
              <a:t>6</a:t>
            </a:r>
            <a:r>
              <a:rPr lang="en-US" altLang="en-US" sz="2600" baseline="30000">
                <a:cs typeface="Times New Roman" panose="02020603050405020304" pitchFamily="18" charset="0"/>
              </a:rPr>
              <a:t>2+ </a:t>
            </a:r>
            <a:r>
              <a:rPr lang="en-US" altLang="en-US" sz="2600">
                <a:cs typeface="Times New Roman" panose="02020603050405020304" pitchFamily="18" charset="0"/>
              </a:rPr>
              <a:t>+ 4 Cl</a:t>
            </a:r>
            <a:r>
              <a:rPr lang="en-US" altLang="en-US" sz="2600" baseline="30000">
                <a:cs typeface="Times New Roman" panose="02020603050405020304" pitchFamily="18" charset="0"/>
              </a:rPr>
              <a:t>1-</a:t>
            </a:r>
            <a:r>
              <a:rPr lang="en-US" altLang="en-US" sz="2600">
                <a:cs typeface="Times New Roman" panose="02020603050405020304" pitchFamily="18" charset="0"/>
              </a:rPr>
              <a:t> ↔ CoCl</a:t>
            </a:r>
            <a:r>
              <a:rPr lang="en-US" altLang="en-US" sz="2600" baseline="-25000">
                <a:cs typeface="Times New Roman" panose="02020603050405020304" pitchFamily="18" charset="0"/>
              </a:rPr>
              <a:t>4</a:t>
            </a:r>
            <a:r>
              <a:rPr lang="en-US" altLang="en-US" sz="2600" baseline="30000">
                <a:cs typeface="Times New Roman" panose="02020603050405020304" pitchFamily="18" charset="0"/>
              </a:rPr>
              <a:t>2- </a:t>
            </a:r>
            <a:r>
              <a:rPr lang="en-US" altLang="en-US" sz="2600">
                <a:cs typeface="Times New Roman" panose="02020603050405020304" pitchFamily="18" charset="0"/>
              </a:rPr>
              <a:t>+ 6 H</a:t>
            </a:r>
            <a:r>
              <a:rPr lang="en-US" altLang="en-US" sz="2600" baseline="-25000">
                <a:cs typeface="Times New Roman" panose="02020603050405020304" pitchFamily="18" charset="0"/>
              </a:rPr>
              <a:t>2</a:t>
            </a:r>
            <a:r>
              <a:rPr lang="en-US" altLang="en-US" sz="2600">
                <a:cs typeface="Times New Roman" panose="02020603050405020304" pitchFamily="18" charset="0"/>
              </a:rPr>
              <a:t>O</a:t>
            </a:r>
          </a:p>
          <a:p>
            <a:pPr marL="111125" indent="19050">
              <a:buNone/>
              <a:tabLst>
                <a:tab pos="1368425" algn="l"/>
                <a:tab pos="2279650" algn="l"/>
              </a:tabLst>
            </a:pPr>
            <a:r>
              <a:rPr lang="en-US" altLang="en-US" sz="2600">
                <a:cs typeface="Times New Roman" panose="02020603050405020304" pitchFamily="18" charset="0"/>
              </a:rPr>
              <a:t>	          (</a:t>
            </a:r>
            <a:r>
              <a:rPr lang="en-US" altLang="en-US" sz="2600">
                <a:solidFill>
                  <a:srgbClr val="FB5FFF"/>
                </a:solidFill>
                <a:cs typeface="Times New Roman" panose="02020603050405020304" pitchFamily="18" charset="0"/>
              </a:rPr>
              <a:t>pink</a:t>
            </a:r>
            <a:r>
              <a:rPr lang="en-US" altLang="en-US" sz="2600">
                <a:cs typeface="Times New Roman" panose="02020603050405020304" pitchFamily="18" charset="0"/>
              </a:rPr>
              <a:t>)		        (</a:t>
            </a:r>
            <a:r>
              <a:rPr lang="en-US" altLang="en-US" sz="2600">
                <a:solidFill>
                  <a:srgbClr val="3333FF"/>
                </a:solidFill>
                <a:cs typeface="Times New Roman" panose="02020603050405020304" pitchFamily="18" charset="0"/>
              </a:rPr>
              <a:t>blue</a:t>
            </a:r>
            <a:r>
              <a:rPr lang="en-US" altLang="en-US" sz="2600">
                <a:cs typeface="Times New Roman" panose="02020603050405020304" pitchFamily="18" charset="0"/>
              </a:rPr>
              <a:t>)</a:t>
            </a:r>
          </a:p>
          <a:p>
            <a:pPr marL="111125" indent="19050">
              <a:buNone/>
              <a:tabLst>
                <a:tab pos="1368425" algn="l"/>
                <a:tab pos="2279650" algn="l"/>
              </a:tabLst>
            </a:pPr>
            <a:r>
              <a:rPr lang="en-US" altLang="en-US">
                <a:cs typeface="Times New Roman" panose="02020603050405020304" pitchFamily="18" charset="0"/>
              </a:rPr>
              <a:t>This reaction is endothermic. For Le Chatelier</a:t>
            </a:r>
            <a:r>
              <a:rPr lang="en-US" altLang="en-US">
                <a:latin typeface="Tahoma" panose="020B0604030504040204" pitchFamily="34" charset="0"/>
                <a:cs typeface="Times New Roman" panose="02020603050405020304" pitchFamily="18" charset="0"/>
              </a:rPr>
              <a:t>’</a:t>
            </a:r>
            <a:r>
              <a:rPr lang="en-US" altLang="en-US">
                <a:cs typeface="Times New Roman" panose="02020603050405020304" pitchFamily="18" charset="0"/>
              </a:rPr>
              <a:t>s principle, consider </a:t>
            </a:r>
            <a:r>
              <a:rPr lang="en-US" altLang="en-US">
                <a:latin typeface="Tahoma" panose="020B0604030504040204" pitchFamily="34" charset="0"/>
                <a:cs typeface="Times New Roman" panose="02020603050405020304" pitchFamily="18" charset="0"/>
              </a:rPr>
              <a:t>“</a:t>
            </a:r>
            <a:r>
              <a:rPr lang="en-US" altLang="en-US">
                <a:cs typeface="Times New Roman" panose="02020603050405020304" pitchFamily="18" charset="0"/>
              </a:rPr>
              <a:t>heat</a:t>
            </a:r>
            <a:r>
              <a:rPr lang="en-US" altLang="en-US">
                <a:latin typeface="Tahoma" panose="020B0604030504040204" pitchFamily="34" charset="0"/>
                <a:cs typeface="Times New Roman" panose="02020603050405020304" pitchFamily="18" charset="0"/>
              </a:rPr>
              <a:t>”</a:t>
            </a:r>
            <a:r>
              <a:rPr lang="en-US" altLang="en-US">
                <a:cs typeface="Times New Roman" panose="02020603050405020304" pitchFamily="18" charset="0"/>
              </a:rPr>
              <a:t> as a chemical. </a:t>
            </a:r>
          </a:p>
          <a:p>
            <a:pPr marL="111125" indent="19050">
              <a:buNone/>
              <a:tabLst>
                <a:tab pos="1368425" algn="l"/>
                <a:tab pos="2279650" algn="l"/>
              </a:tabLst>
            </a:pPr>
            <a:endParaRPr lang="en-US" altLang="en-US" b="1" u="sng">
              <a:cs typeface="Times New Roman" panose="02020603050405020304" pitchFamily="18" charset="0"/>
            </a:endParaRPr>
          </a:p>
          <a:p>
            <a:pPr marL="111125" indent="19050">
              <a:buNone/>
              <a:tabLst>
                <a:tab pos="1368425" algn="l"/>
                <a:tab pos="2279650" algn="l"/>
              </a:tabLst>
            </a:pPr>
            <a:r>
              <a:rPr lang="en-US" altLang="en-US" sz="2600" b="1" u="sng">
                <a:cs typeface="Times New Roman" panose="02020603050405020304" pitchFamily="18" charset="0"/>
              </a:rPr>
              <a:t>Stress</a:t>
            </a:r>
            <a:r>
              <a:rPr lang="en-US" altLang="en-US" sz="2600" b="1">
                <a:cs typeface="Times New Roman" panose="02020603050405020304" pitchFamily="18" charset="0"/>
              </a:rPr>
              <a:t>		 </a:t>
            </a:r>
            <a:r>
              <a:rPr lang="en-US" altLang="en-US" sz="2600" b="1" u="sng">
                <a:cs typeface="Times New Roman" panose="02020603050405020304" pitchFamily="18" charset="0"/>
              </a:rPr>
              <a:t>Result</a:t>
            </a:r>
          </a:p>
        </p:txBody>
      </p:sp>
      <p:sp>
        <p:nvSpPr>
          <p:cNvPr id="194563" name="Rectangle 3"/>
          <p:cNvSpPr>
            <a:spLocks noGrp="1" noChangeArrowheads="1"/>
          </p:cNvSpPr>
          <p:nvPr>
            <p:ph type="title"/>
          </p:nvPr>
        </p:nvSpPr>
        <p:spPr>
          <a:xfrm>
            <a:off x="2058988" y="503238"/>
            <a:ext cx="7994650" cy="457200"/>
          </a:xfrm>
          <a:noFill/>
        </p:spPr>
        <p:txBody>
          <a:bodyPr>
            <a:normAutofit fontScale="90000"/>
          </a:bodyPr>
          <a:lstStyle/>
          <a:p>
            <a:pPr eaLnBrk="1" hangingPunct="1"/>
            <a:r>
              <a:rPr lang="en-US" altLang="en-US" b="1" smtClean="0"/>
              <a:t>Stress: Change Temperature</a:t>
            </a:r>
          </a:p>
        </p:txBody>
      </p:sp>
      <p:sp>
        <p:nvSpPr>
          <p:cNvPr id="126980" name="Rectangle 4"/>
          <p:cNvSpPr>
            <a:spLocks noChangeArrowheads="1"/>
          </p:cNvSpPr>
          <p:nvPr/>
        </p:nvSpPr>
        <p:spPr bwMode="auto">
          <a:xfrm>
            <a:off x="2454276" y="5149851"/>
            <a:ext cx="8112125" cy="134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2227263" algn="l"/>
              </a:tabLst>
              <a:defRPr sz="3200">
                <a:solidFill>
                  <a:schemeClr val="tx1"/>
                </a:solidFill>
                <a:latin typeface="Arial" panose="020B0604020202020204" pitchFamily="34" charset="0"/>
              </a:defRPr>
            </a:lvl1pPr>
            <a:lvl2pPr marL="742950" indent="-285750">
              <a:spcBef>
                <a:spcPct val="20000"/>
              </a:spcBef>
              <a:buChar char="–"/>
              <a:tabLst>
                <a:tab pos="2227263" algn="l"/>
              </a:tabLst>
              <a:defRPr sz="2800">
                <a:solidFill>
                  <a:schemeClr val="tx1"/>
                </a:solidFill>
                <a:latin typeface="Arial" panose="020B0604020202020204" pitchFamily="34" charset="0"/>
              </a:defRPr>
            </a:lvl2pPr>
            <a:lvl3pPr marL="1143000" indent="-228600">
              <a:spcBef>
                <a:spcPct val="20000"/>
              </a:spcBef>
              <a:buChar char="•"/>
              <a:tabLst>
                <a:tab pos="2227263" algn="l"/>
              </a:tabLst>
              <a:defRPr sz="2400">
                <a:solidFill>
                  <a:schemeClr val="tx1"/>
                </a:solidFill>
                <a:latin typeface="Arial" panose="020B0604020202020204" pitchFamily="34" charset="0"/>
              </a:defRPr>
            </a:lvl3pPr>
            <a:lvl4pPr marL="1600200" indent="-228600">
              <a:spcBef>
                <a:spcPct val="20000"/>
              </a:spcBef>
              <a:buChar char="–"/>
              <a:tabLst>
                <a:tab pos="2227263" algn="l"/>
              </a:tabLst>
              <a:defRPr sz="2000">
                <a:solidFill>
                  <a:schemeClr val="tx1"/>
                </a:solidFill>
                <a:latin typeface="Arial" panose="020B0604020202020204" pitchFamily="34" charset="0"/>
              </a:defRPr>
            </a:lvl4pPr>
            <a:lvl5pPr marL="2057400" indent="-228600">
              <a:spcBef>
                <a:spcPct val="20000"/>
              </a:spcBef>
              <a:buChar char="»"/>
              <a:tabLst>
                <a:tab pos="22272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ahoma" panose="020B0604030504040204" pitchFamily="34" charset="0"/>
                <a:cs typeface="Times New Roman" panose="02020603050405020304" pitchFamily="18" charset="0"/>
              </a:rPr>
              <a:t>	Reverse reaction favored; </a:t>
            </a:r>
          </a:p>
          <a:p>
            <a:pPr eaLnBrk="1" hangingPunct="1">
              <a:spcBef>
                <a:spcPct val="0"/>
              </a:spcBef>
              <a:buFontTx/>
              <a:buNone/>
            </a:pPr>
            <a:r>
              <a:rPr lang="en-US" altLang="en-US" sz="2400">
                <a:latin typeface="Tahoma" panose="020B0604030504040204" pitchFamily="34" charset="0"/>
                <a:cs typeface="Times New Roman" panose="02020603050405020304" pitchFamily="18" charset="0"/>
              </a:rPr>
              <a:t>	shifts left to replace “lost” heat</a:t>
            </a:r>
          </a:p>
          <a:p>
            <a:pPr eaLnBrk="1" hangingPunct="1">
              <a:lnSpc>
                <a:spcPct val="90000"/>
              </a:lnSpc>
              <a:spcBef>
                <a:spcPct val="50000"/>
              </a:spcBef>
              <a:buFontTx/>
              <a:buNone/>
            </a:pPr>
            <a:r>
              <a:rPr lang="en-US" altLang="en-US" sz="2400">
                <a:latin typeface="Tahoma" panose="020B0604030504040204" pitchFamily="34" charset="0"/>
                <a:cs typeface="Times New Roman" panose="02020603050405020304" pitchFamily="18" charset="0"/>
              </a:rPr>
              <a:t>	More </a:t>
            </a:r>
            <a:r>
              <a:rPr lang="en-US" altLang="en-US" sz="2400">
                <a:solidFill>
                  <a:srgbClr val="FB5FFF"/>
                </a:solidFill>
                <a:latin typeface="Tahoma" panose="020B0604030504040204" pitchFamily="34" charset="0"/>
                <a:cs typeface="Times New Roman" panose="02020603050405020304" pitchFamily="18" charset="0"/>
              </a:rPr>
              <a:t>Co(H</a:t>
            </a:r>
            <a:r>
              <a:rPr lang="en-US" altLang="en-US" sz="2400" baseline="-25000">
                <a:solidFill>
                  <a:srgbClr val="FB5FFF"/>
                </a:solidFill>
                <a:latin typeface="Tahoma" panose="020B0604030504040204" pitchFamily="34" charset="0"/>
                <a:cs typeface="Times New Roman" panose="02020603050405020304" pitchFamily="18" charset="0"/>
              </a:rPr>
              <a:t>2</a:t>
            </a:r>
            <a:r>
              <a:rPr lang="en-US" altLang="en-US" sz="2400">
                <a:solidFill>
                  <a:srgbClr val="FB5FFF"/>
                </a:solidFill>
                <a:latin typeface="Tahoma" panose="020B0604030504040204" pitchFamily="34" charset="0"/>
                <a:cs typeface="Times New Roman" panose="02020603050405020304" pitchFamily="18" charset="0"/>
              </a:rPr>
              <a:t>O)</a:t>
            </a:r>
            <a:r>
              <a:rPr lang="en-US" altLang="en-US" sz="2400" baseline="-25000">
                <a:solidFill>
                  <a:srgbClr val="FB5FFF"/>
                </a:solidFill>
                <a:latin typeface="Tahoma" panose="020B0604030504040204" pitchFamily="34" charset="0"/>
                <a:cs typeface="Times New Roman" panose="02020603050405020304" pitchFamily="18" charset="0"/>
              </a:rPr>
              <a:t>6</a:t>
            </a:r>
            <a:r>
              <a:rPr lang="en-US" altLang="en-US" sz="2400" baseline="30000">
                <a:solidFill>
                  <a:srgbClr val="FB5FFF"/>
                </a:solidFill>
                <a:latin typeface="Tahoma" panose="020B0604030504040204" pitchFamily="34" charset="0"/>
                <a:cs typeface="Times New Roman" panose="02020603050405020304" pitchFamily="18" charset="0"/>
              </a:rPr>
              <a:t>2+</a:t>
            </a:r>
            <a:r>
              <a:rPr lang="en-US" altLang="en-US" sz="2400">
                <a:latin typeface="Tahoma" panose="020B0604030504040204" pitchFamily="34" charset="0"/>
                <a:cs typeface="Times New Roman" panose="02020603050405020304" pitchFamily="18" charset="0"/>
              </a:rPr>
              <a:t> will form</a:t>
            </a:r>
          </a:p>
        </p:txBody>
      </p:sp>
      <p:sp>
        <p:nvSpPr>
          <p:cNvPr id="126981" name="Rectangle 5"/>
          <p:cNvSpPr>
            <a:spLocks noChangeArrowheads="1"/>
          </p:cNvSpPr>
          <p:nvPr/>
        </p:nvSpPr>
        <p:spPr bwMode="auto">
          <a:xfrm>
            <a:off x="2454275" y="3783014"/>
            <a:ext cx="7753350" cy="134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2227263" algn="l"/>
              </a:tabLst>
              <a:defRPr sz="3200">
                <a:solidFill>
                  <a:schemeClr val="tx1"/>
                </a:solidFill>
                <a:latin typeface="Arial" panose="020B0604020202020204" pitchFamily="34" charset="0"/>
              </a:defRPr>
            </a:lvl1pPr>
            <a:lvl2pPr marL="742950" indent="-285750">
              <a:spcBef>
                <a:spcPct val="20000"/>
              </a:spcBef>
              <a:buChar char="–"/>
              <a:tabLst>
                <a:tab pos="2227263" algn="l"/>
              </a:tabLst>
              <a:defRPr sz="2800">
                <a:solidFill>
                  <a:schemeClr val="tx1"/>
                </a:solidFill>
                <a:latin typeface="Arial" panose="020B0604020202020204" pitchFamily="34" charset="0"/>
              </a:defRPr>
            </a:lvl2pPr>
            <a:lvl3pPr marL="1143000" indent="-228600">
              <a:spcBef>
                <a:spcPct val="20000"/>
              </a:spcBef>
              <a:buChar char="•"/>
              <a:tabLst>
                <a:tab pos="2227263" algn="l"/>
              </a:tabLst>
              <a:defRPr sz="2400">
                <a:solidFill>
                  <a:schemeClr val="tx1"/>
                </a:solidFill>
                <a:latin typeface="Arial" panose="020B0604020202020204" pitchFamily="34" charset="0"/>
              </a:defRPr>
            </a:lvl3pPr>
            <a:lvl4pPr marL="1600200" indent="-228600">
              <a:spcBef>
                <a:spcPct val="20000"/>
              </a:spcBef>
              <a:buChar char="–"/>
              <a:tabLst>
                <a:tab pos="2227263" algn="l"/>
              </a:tabLst>
              <a:defRPr sz="2000">
                <a:solidFill>
                  <a:schemeClr val="tx1"/>
                </a:solidFill>
                <a:latin typeface="Arial" panose="020B0604020202020204" pitchFamily="34" charset="0"/>
              </a:defRPr>
            </a:lvl4pPr>
            <a:lvl5pPr marL="2057400" indent="-228600">
              <a:spcBef>
                <a:spcPct val="20000"/>
              </a:spcBef>
              <a:buChar char="»"/>
              <a:tabLst>
                <a:tab pos="22272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27263" algn="l"/>
              </a:tabLst>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chemeClr val="bg2"/>
                </a:solidFill>
                <a:latin typeface="Tahoma" panose="020B0604030504040204" pitchFamily="34" charset="0"/>
                <a:cs typeface="Times New Roman" panose="02020603050405020304" pitchFamily="18" charset="0"/>
              </a:rPr>
              <a:t>	</a:t>
            </a:r>
            <a:r>
              <a:rPr lang="en-US" altLang="en-US" sz="2400" dirty="0">
                <a:latin typeface="Tahoma" panose="020B0604030504040204" pitchFamily="34" charset="0"/>
                <a:cs typeface="Times New Roman" panose="02020603050405020304" pitchFamily="18" charset="0"/>
              </a:rPr>
              <a:t>Forward reaction favored; </a:t>
            </a:r>
          </a:p>
          <a:p>
            <a:pPr eaLnBrk="1" hangingPunct="1">
              <a:spcBef>
                <a:spcPct val="0"/>
              </a:spcBef>
              <a:buFontTx/>
              <a:buNone/>
            </a:pPr>
            <a:r>
              <a:rPr lang="en-US" altLang="en-US" sz="2400" dirty="0">
                <a:latin typeface="Tahoma" panose="020B0604030504040204" pitchFamily="34" charset="0"/>
                <a:cs typeface="Times New Roman" panose="02020603050405020304" pitchFamily="18" charset="0"/>
              </a:rPr>
              <a:t>	shifts right to reduce extra heat</a:t>
            </a:r>
          </a:p>
          <a:p>
            <a:pPr eaLnBrk="1" hangingPunct="1">
              <a:lnSpc>
                <a:spcPct val="90000"/>
              </a:lnSpc>
              <a:spcBef>
                <a:spcPct val="50000"/>
              </a:spcBef>
              <a:buFontTx/>
              <a:buNone/>
            </a:pPr>
            <a:r>
              <a:rPr lang="en-US" altLang="en-US" sz="2400" dirty="0">
                <a:latin typeface="Tahoma" panose="020B0604030504040204" pitchFamily="34" charset="0"/>
                <a:cs typeface="Times New Roman" panose="02020603050405020304" pitchFamily="18" charset="0"/>
              </a:rPr>
              <a:t>	More </a:t>
            </a:r>
            <a:r>
              <a:rPr lang="en-US" altLang="en-US" sz="2400" dirty="0">
                <a:solidFill>
                  <a:srgbClr val="3333FF"/>
                </a:solidFill>
                <a:latin typeface="Tahoma" panose="020B0604030504040204" pitchFamily="34" charset="0"/>
                <a:cs typeface="Times New Roman" panose="02020603050405020304" pitchFamily="18" charset="0"/>
              </a:rPr>
              <a:t>CoCl</a:t>
            </a:r>
            <a:r>
              <a:rPr lang="en-US" altLang="en-US" sz="2400" baseline="-25000" dirty="0">
                <a:solidFill>
                  <a:srgbClr val="3333FF"/>
                </a:solidFill>
                <a:latin typeface="Tahoma" panose="020B0604030504040204" pitchFamily="34" charset="0"/>
                <a:cs typeface="Times New Roman" panose="02020603050405020304" pitchFamily="18" charset="0"/>
              </a:rPr>
              <a:t>4</a:t>
            </a:r>
            <a:r>
              <a:rPr lang="en-US" altLang="en-US" sz="2400" baseline="30000" dirty="0">
                <a:solidFill>
                  <a:srgbClr val="3333FF"/>
                </a:solidFill>
                <a:latin typeface="Tahoma" panose="020B0604030504040204" pitchFamily="34" charset="0"/>
                <a:cs typeface="Times New Roman" panose="02020603050405020304" pitchFamily="18" charset="0"/>
              </a:rPr>
              <a:t>2-</a:t>
            </a:r>
            <a:r>
              <a:rPr lang="en-US" altLang="en-US" sz="2400" dirty="0">
                <a:solidFill>
                  <a:schemeClr val="bg2"/>
                </a:solidFill>
                <a:latin typeface="Tahoma" panose="020B0604030504040204" pitchFamily="34" charset="0"/>
                <a:cs typeface="Times New Roman" panose="02020603050405020304" pitchFamily="18" charset="0"/>
              </a:rPr>
              <a:t> </a:t>
            </a:r>
            <a:r>
              <a:rPr lang="en-US" altLang="en-US" sz="2400" dirty="0">
                <a:latin typeface="Tahoma" panose="020B0604030504040204" pitchFamily="34" charset="0"/>
                <a:cs typeface="Times New Roman" panose="02020603050405020304" pitchFamily="18" charset="0"/>
              </a:rPr>
              <a:t>will form</a:t>
            </a:r>
          </a:p>
        </p:txBody>
      </p:sp>
      <p:sp>
        <p:nvSpPr>
          <p:cNvPr id="194566" name="Text Box 9"/>
          <p:cNvSpPr txBox="1">
            <a:spLocks noChangeArrowheads="1"/>
          </p:cNvSpPr>
          <p:nvPr/>
        </p:nvSpPr>
        <p:spPr bwMode="auto">
          <a:xfrm>
            <a:off x="2390775" y="3751263"/>
            <a:ext cx="1765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400" dirty="0"/>
              <a:t>Increase T</a:t>
            </a:r>
          </a:p>
        </p:txBody>
      </p:sp>
      <p:sp>
        <p:nvSpPr>
          <p:cNvPr id="194567" name="Text Box 10"/>
          <p:cNvSpPr txBox="1">
            <a:spLocks noChangeArrowheads="1"/>
          </p:cNvSpPr>
          <p:nvPr/>
        </p:nvSpPr>
        <p:spPr bwMode="auto">
          <a:xfrm>
            <a:off x="2473325" y="5111750"/>
            <a:ext cx="176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Decrease T</a:t>
            </a:r>
          </a:p>
        </p:txBody>
      </p:sp>
    </p:spTree>
    <p:extLst>
      <p:ext uri="{BB962C8B-B14F-4D97-AF65-F5344CB8AC3E}">
        <p14:creationId xmlns:p14="http://schemas.microsoft.com/office/powerpoint/2010/main" val="7921936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8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698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6980">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69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2163764" y="1082675"/>
            <a:ext cx="7280275" cy="2362200"/>
          </a:xfrm>
        </p:spPr>
        <p:txBody>
          <a:bodyPr>
            <a:normAutofit lnSpcReduction="10000"/>
          </a:bodyPr>
          <a:lstStyle/>
          <a:p>
            <a:pPr marL="635000" indent="-504825">
              <a:buNone/>
              <a:tabLst>
                <a:tab pos="1368425" algn="l"/>
                <a:tab pos="2119313" algn="l"/>
              </a:tabLst>
            </a:pPr>
            <a:r>
              <a:rPr lang="en-US" altLang="en-US" sz="2600" b="1">
                <a:cs typeface="Times New Roman" panose="02020603050405020304" pitchFamily="18" charset="0"/>
              </a:rPr>
              <a:t>Ex: 	</a:t>
            </a:r>
            <a:r>
              <a:rPr lang="en-US" altLang="en-US" sz="2600">
                <a:cs typeface="Times New Roman" panose="02020603050405020304" pitchFamily="18" charset="0"/>
              </a:rPr>
              <a:t>1 N</a:t>
            </a:r>
            <a:r>
              <a:rPr lang="en-US" altLang="en-US" sz="2600" baseline="-30000">
                <a:cs typeface="Times New Roman" panose="02020603050405020304" pitchFamily="18" charset="0"/>
              </a:rPr>
              <a:t>2 </a:t>
            </a:r>
            <a:r>
              <a:rPr lang="en-US" altLang="en-US" sz="2600">
                <a:cs typeface="Times New Roman" panose="02020603050405020304" pitchFamily="18" charset="0"/>
              </a:rPr>
              <a:t>(g) + 3 H</a:t>
            </a:r>
            <a:r>
              <a:rPr lang="en-US" altLang="en-US" sz="2600" baseline="-30000">
                <a:cs typeface="Times New Roman" panose="02020603050405020304" pitchFamily="18" charset="0"/>
              </a:rPr>
              <a:t>2</a:t>
            </a:r>
            <a:r>
              <a:rPr lang="en-US" altLang="en-US" sz="2600">
                <a:cs typeface="Times New Roman" panose="02020603050405020304" pitchFamily="18" charset="0"/>
              </a:rPr>
              <a:t>(g) ↔ 2 NH</a:t>
            </a:r>
            <a:r>
              <a:rPr lang="en-US" altLang="en-US" sz="2600" baseline="-30000">
                <a:cs typeface="Times New Roman" panose="02020603050405020304" pitchFamily="18" charset="0"/>
              </a:rPr>
              <a:t>3</a:t>
            </a:r>
            <a:r>
              <a:rPr lang="en-US" altLang="en-US" sz="2600">
                <a:cs typeface="Times New Roman" panose="02020603050405020304" pitchFamily="18" charset="0"/>
              </a:rPr>
              <a:t>(g) </a:t>
            </a:r>
          </a:p>
          <a:p>
            <a:pPr marL="635000" indent="-504825">
              <a:buNone/>
              <a:tabLst>
                <a:tab pos="1368425" algn="l"/>
                <a:tab pos="2119313" algn="l"/>
              </a:tabLst>
            </a:pPr>
            <a:endParaRPr lang="en-US" altLang="en-US" sz="2600">
              <a:cs typeface="Times New Roman" panose="02020603050405020304" pitchFamily="18" charset="0"/>
            </a:endParaRPr>
          </a:p>
          <a:p>
            <a:pPr marL="635000" indent="-504825">
              <a:buNone/>
              <a:tabLst>
                <a:tab pos="1368425" algn="l"/>
                <a:tab pos="2119313" algn="l"/>
              </a:tabLst>
            </a:pPr>
            <a:r>
              <a:rPr lang="en-US" altLang="en-US" sz="2600">
                <a:solidFill>
                  <a:srgbClr val="990099"/>
                </a:solidFill>
                <a:cs typeface="Times New Roman" panose="02020603050405020304" pitchFamily="18" charset="0"/>
              </a:rPr>
              <a:t>(1 + 3 = 4 moles of gas) ↔ (2 moles of gas)</a:t>
            </a:r>
          </a:p>
          <a:p>
            <a:pPr marL="635000" indent="-504825">
              <a:buNone/>
              <a:tabLst>
                <a:tab pos="1368425" algn="l"/>
                <a:tab pos="2119313" algn="l"/>
              </a:tabLst>
            </a:pPr>
            <a:endParaRPr lang="en-US" altLang="en-US" sz="2600" b="1">
              <a:solidFill>
                <a:srgbClr val="990099"/>
              </a:solidFill>
              <a:cs typeface="Times New Roman" panose="02020603050405020304" pitchFamily="18" charset="0"/>
            </a:endParaRPr>
          </a:p>
          <a:p>
            <a:pPr marL="635000" indent="-504825">
              <a:buNone/>
              <a:tabLst>
                <a:tab pos="1368425" algn="l"/>
                <a:tab pos="2119313" algn="l"/>
              </a:tabLst>
            </a:pPr>
            <a:r>
              <a:rPr lang="en-US" altLang="en-US" sz="2600" b="1" u="sng">
                <a:cs typeface="Times New Roman" panose="02020603050405020304" pitchFamily="18" charset="0"/>
              </a:rPr>
              <a:t>Stress</a:t>
            </a:r>
            <a:r>
              <a:rPr lang="en-US" altLang="en-US" sz="2600" b="1">
                <a:cs typeface="Times New Roman" panose="02020603050405020304" pitchFamily="18" charset="0"/>
              </a:rPr>
              <a:t> 	</a:t>
            </a:r>
            <a:r>
              <a:rPr lang="en-US" altLang="en-US" sz="2600" b="1" u="sng">
                <a:cs typeface="Times New Roman" panose="02020603050405020304" pitchFamily="18" charset="0"/>
              </a:rPr>
              <a:t>Result</a:t>
            </a:r>
          </a:p>
        </p:txBody>
      </p:sp>
      <p:sp>
        <p:nvSpPr>
          <p:cNvPr id="195587" name="Rectangle 3"/>
          <p:cNvSpPr>
            <a:spLocks noGrp="1" noChangeArrowheads="1"/>
          </p:cNvSpPr>
          <p:nvPr>
            <p:ph type="title"/>
          </p:nvPr>
        </p:nvSpPr>
        <p:spPr>
          <a:xfrm>
            <a:off x="2058988" y="503238"/>
            <a:ext cx="8151812" cy="457200"/>
          </a:xfrm>
          <a:noFill/>
        </p:spPr>
        <p:txBody>
          <a:bodyPr>
            <a:normAutofit fontScale="90000"/>
          </a:bodyPr>
          <a:lstStyle/>
          <a:p>
            <a:r>
              <a:rPr lang="en-US" altLang="en-US" b="1" smtClean="0"/>
              <a:t>Stress: Change Volume</a:t>
            </a:r>
          </a:p>
        </p:txBody>
      </p:sp>
      <p:sp>
        <p:nvSpPr>
          <p:cNvPr id="128004" name="Rectangle 4"/>
          <p:cNvSpPr>
            <a:spLocks noChangeArrowheads="1"/>
          </p:cNvSpPr>
          <p:nvPr/>
        </p:nvSpPr>
        <p:spPr bwMode="auto">
          <a:xfrm>
            <a:off x="1524000" y="5205413"/>
            <a:ext cx="9067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2052638" algn="l"/>
              </a:tabLst>
              <a:defRPr sz="3200">
                <a:solidFill>
                  <a:schemeClr val="tx1"/>
                </a:solidFill>
                <a:latin typeface="Arial" panose="020B0604020202020204" pitchFamily="34" charset="0"/>
              </a:defRPr>
            </a:lvl1pPr>
            <a:lvl2pPr marL="742950" indent="-285750">
              <a:spcBef>
                <a:spcPct val="20000"/>
              </a:spcBef>
              <a:buChar char="–"/>
              <a:tabLst>
                <a:tab pos="2052638" algn="l"/>
              </a:tabLst>
              <a:defRPr sz="2800">
                <a:solidFill>
                  <a:schemeClr val="tx1"/>
                </a:solidFill>
                <a:latin typeface="Arial" panose="020B0604020202020204" pitchFamily="34" charset="0"/>
              </a:defRPr>
            </a:lvl2pPr>
            <a:lvl3pPr marL="1143000" indent="-228600">
              <a:spcBef>
                <a:spcPct val="20000"/>
              </a:spcBef>
              <a:buChar char="•"/>
              <a:tabLst>
                <a:tab pos="2052638" algn="l"/>
              </a:tabLst>
              <a:defRPr sz="2400">
                <a:solidFill>
                  <a:schemeClr val="tx1"/>
                </a:solidFill>
                <a:latin typeface="Arial" panose="020B0604020202020204" pitchFamily="34" charset="0"/>
              </a:defRPr>
            </a:lvl3pPr>
            <a:lvl4pPr marL="1600200" indent="-228600">
              <a:spcBef>
                <a:spcPct val="20000"/>
              </a:spcBef>
              <a:buChar char="–"/>
              <a:tabLst>
                <a:tab pos="2052638" algn="l"/>
              </a:tabLst>
              <a:defRPr sz="2000">
                <a:solidFill>
                  <a:schemeClr val="tx1"/>
                </a:solidFill>
                <a:latin typeface="Arial" panose="020B0604020202020204" pitchFamily="34" charset="0"/>
              </a:defRPr>
            </a:lvl4pPr>
            <a:lvl5pPr marL="2057400" indent="-228600">
              <a:spcBef>
                <a:spcPct val="20000"/>
              </a:spcBef>
              <a:buChar char="»"/>
              <a:tabLst>
                <a:tab pos="20526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9pPr>
          </a:lstStyle>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Reverse rxn favored; </a:t>
            </a:r>
          </a:p>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shifts left to side with	more moles of gas</a:t>
            </a:r>
          </a:p>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(to fill the larger volume with more mc’s)</a:t>
            </a:r>
          </a:p>
        </p:txBody>
      </p:sp>
      <p:sp>
        <p:nvSpPr>
          <p:cNvPr id="128005" name="Rectangle 5"/>
          <p:cNvSpPr>
            <a:spLocks noChangeArrowheads="1"/>
          </p:cNvSpPr>
          <p:nvPr/>
        </p:nvSpPr>
        <p:spPr bwMode="auto">
          <a:xfrm>
            <a:off x="1524000" y="3313113"/>
            <a:ext cx="9144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2052638" algn="l"/>
              </a:tabLst>
              <a:defRPr sz="3200">
                <a:solidFill>
                  <a:schemeClr val="tx1"/>
                </a:solidFill>
                <a:latin typeface="Arial" panose="020B0604020202020204" pitchFamily="34" charset="0"/>
              </a:defRPr>
            </a:lvl1pPr>
            <a:lvl2pPr marL="742950" indent="-285750">
              <a:spcBef>
                <a:spcPct val="20000"/>
              </a:spcBef>
              <a:buChar char="–"/>
              <a:tabLst>
                <a:tab pos="2052638" algn="l"/>
              </a:tabLst>
              <a:defRPr sz="2800">
                <a:solidFill>
                  <a:schemeClr val="tx1"/>
                </a:solidFill>
                <a:latin typeface="Arial" panose="020B0604020202020204" pitchFamily="34" charset="0"/>
              </a:defRPr>
            </a:lvl2pPr>
            <a:lvl3pPr marL="1143000" indent="-228600">
              <a:spcBef>
                <a:spcPct val="20000"/>
              </a:spcBef>
              <a:buChar char="•"/>
              <a:tabLst>
                <a:tab pos="2052638" algn="l"/>
              </a:tabLst>
              <a:defRPr sz="2400">
                <a:solidFill>
                  <a:schemeClr val="tx1"/>
                </a:solidFill>
                <a:latin typeface="Arial" panose="020B0604020202020204" pitchFamily="34" charset="0"/>
              </a:defRPr>
            </a:lvl3pPr>
            <a:lvl4pPr marL="1600200" indent="-228600">
              <a:spcBef>
                <a:spcPct val="20000"/>
              </a:spcBef>
              <a:buChar char="–"/>
              <a:tabLst>
                <a:tab pos="2052638" algn="l"/>
              </a:tabLst>
              <a:defRPr sz="2000">
                <a:solidFill>
                  <a:schemeClr val="tx1"/>
                </a:solidFill>
                <a:latin typeface="Arial" panose="020B0604020202020204" pitchFamily="34" charset="0"/>
              </a:defRPr>
            </a:lvl4pPr>
            <a:lvl5pPr marL="2057400" indent="-228600">
              <a:spcBef>
                <a:spcPct val="20000"/>
              </a:spcBef>
              <a:buChar char="»"/>
              <a:tabLst>
                <a:tab pos="20526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052638" algn="l"/>
              </a:tabLst>
              <a:defRPr sz="2000">
                <a:solidFill>
                  <a:schemeClr val="tx1"/>
                </a:solidFill>
                <a:latin typeface="Arial" panose="020B0604020202020204" pitchFamily="34" charset="0"/>
              </a:defRPr>
            </a:lvl9pPr>
          </a:lstStyle>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Forward rxn favored; </a:t>
            </a:r>
          </a:p>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shifts right to side with fewer moles of gas</a:t>
            </a:r>
          </a:p>
          <a:p>
            <a:pPr eaLnBrk="1" hangingPunct="1">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	(reduces # of mc’s packed into this 	smaller volume)</a:t>
            </a:r>
          </a:p>
        </p:txBody>
      </p:sp>
      <p:sp>
        <p:nvSpPr>
          <p:cNvPr id="195590" name="TextBox 5"/>
          <p:cNvSpPr txBox="1">
            <a:spLocks noChangeArrowheads="1"/>
          </p:cNvSpPr>
          <p:nvPr/>
        </p:nvSpPr>
        <p:spPr bwMode="auto">
          <a:xfrm>
            <a:off x="1423987" y="3325814"/>
            <a:ext cx="2128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Decrease V</a:t>
            </a:r>
            <a:endParaRPr lang="en-US" altLang="en-US" sz="2800"/>
          </a:p>
        </p:txBody>
      </p:sp>
      <p:sp>
        <p:nvSpPr>
          <p:cNvPr id="195591" name="TextBox 6"/>
          <p:cNvSpPr txBox="1">
            <a:spLocks noChangeArrowheads="1"/>
          </p:cNvSpPr>
          <p:nvPr/>
        </p:nvSpPr>
        <p:spPr bwMode="auto">
          <a:xfrm>
            <a:off x="1524000" y="5186364"/>
            <a:ext cx="1862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solidFill>
                  <a:srgbClr val="990099"/>
                </a:solidFill>
                <a:latin typeface="Tahoma" panose="020B0604030504040204" pitchFamily="34" charset="0"/>
                <a:cs typeface="Times New Roman" panose="02020603050405020304" pitchFamily="18" charset="0"/>
              </a:rPr>
              <a:t>Increase V</a:t>
            </a:r>
            <a:endParaRPr lang="en-US" altLang="en-US" sz="2800"/>
          </a:p>
        </p:txBody>
      </p:sp>
    </p:spTree>
    <p:extLst>
      <p:ext uri="{BB962C8B-B14F-4D97-AF65-F5344CB8AC3E}">
        <p14:creationId xmlns:p14="http://schemas.microsoft.com/office/powerpoint/2010/main" val="27149003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5">
                                            <p:txEl>
                                              <p:pRg st="0" end="0"/>
                                            </p:txEl>
                                          </p:spTgt>
                                        </p:tgtEl>
                                        <p:attrNameLst>
                                          <p:attrName>style.visibility</p:attrName>
                                        </p:attrNameLst>
                                      </p:cBhvr>
                                      <p:to>
                                        <p:strVal val="visible"/>
                                      </p:to>
                                    </p:set>
                                    <p:animEffect transition="in" filter="wipe(left)">
                                      <p:cBhvr>
                                        <p:cTn id="7" dur="500"/>
                                        <p:tgtEl>
                                          <p:spTgt spid="1280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5">
                                            <p:txEl>
                                              <p:pRg st="1" end="1"/>
                                            </p:txEl>
                                          </p:spTgt>
                                        </p:tgtEl>
                                        <p:attrNameLst>
                                          <p:attrName>style.visibility</p:attrName>
                                        </p:attrNameLst>
                                      </p:cBhvr>
                                      <p:to>
                                        <p:strVal val="visible"/>
                                      </p:to>
                                    </p:set>
                                    <p:animEffect transition="in" filter="wipe(left)">
                                      <p:cBhvr>
                                        <p:cTn id="12" dur="500"/>
                                        <p:tgtEl>
                                          <p:spTgt spid="1280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5">
                                            <p:txEl>
                                              <p:pRg st="2" end="2"/>
                                            </p:txEl>
                                          </p:spTgt>
                                        </p:tgtEl>
                                        <p:attrNameLst>
                                          <p:attrName>style.visibility</p:attrName>
                                        </p:attrNameLst>
                                      </p:cBhvr>
                                      <p:to>
                                        <p:strVal val="visible"/>
                                      </p:to>
                                    </p:set>
                                    <p:animEffect transition="in" filter="wipe(left)">
                                      <p:cBhvr>
                                        <p:cTn id="17" dur="500"/>
                                        <p:tgtEl>
                                          <p:spTgt spid="1280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8004">
                                            <p:txEl>
                                              <p:pRg st="0" end="0"/>
                                            </p:txEl>
                                          </p:spTgt>
                                        </p:tgtEl>
                                        <p:attrNameLst>
                                          <p:attrName>style.visibility</p:attrName>
                                        </p:attrNameLst>
                                      </p:cBhvr>
                                      <p:to>
                                        <p:strVal val="visible"/>
                                      </p:to>
                                    </p:set>
                                    <p:animEffect transition="in" filter="wipe(left)">
                                      <p:cBhvr>
                                        <p:cTn id="22" dur="500"/>
                                        <p:tgtEl>
                                          <p:spTgt spid="12800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8004">
                                            <p:txEl>
                                              <p:pRg st="1" end="1"/>
                                            </p:txEl>
                                          </p:spTgt>
                                        </p:tgtEl>
                                        <p:attrNameLst>
                                          <p:attrName>style.visibility</p:attrName>
                                        </p:attrNameLst>
                                      </p:cBhvr>
                                      <p:to>
                                        <p:strVal val="visible"/>
                                      </p:to>
                                    </p:set>
                                    <p:animEffect transition="in" filter="wipe(left)">
                                      <p:cBhvr>
                                        <p:cTn id="27" dur="500"/>
                                        <p:tgtEl>
                                          <p:spTgt spid="128004">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8004">
                                            <p:txEl>
                                              <p:pRg st="2" end="2"/>
                                            </p:txEl>
                                          </p:spTgt>
                                        </p:tgtEl>
                                        <p:attrNameLst>
                                          <p:attrName>style.visibility</p:attrName>
                                        </p:attrNameLst>
                                      </p:cBhvr>
                                      <p:to>
                                        <p:strVal val="visible"/>
                                      </p:to>
                                    </p:set>
                                    <p:animEffect transition="in" filter="wipe(left)">
                                      <p:cBhvr>
                                        <p:cTn id="32" dur="500"/>
                                        <p:tgtEl>
                                          <p:spTgt spid="1280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5" grpId="0" build="allAtOnce"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1600200" y="1778000"/>
            <a:ext cx="8610600" cy="2362200"/>
          </a:xfrm>
        </p:spPr>
        <p:txBody>
          <a:bodyPr/>
          <a:lstStyle/>
          <a:p>
            <a:pPr marL="635000" indent="-504825">
              <a:buNone/>
              <a:tabLst>
                <a:tab pos="1368425" algn="l"/>
                <a:tab pos="2279650" algn="l"/>
              </a:tabLst>
            </a:pPr>
            <a:r>
              <a:rPr lang="en-US" altLang="en-US" b="1" dirty="0" smtClean="0">
                <a:cs typeface="Times New Roman" panose="02020603050405020304" pitchFamily="18" charset="0"/>
              </a:rPr>
              <a:t>		</a:t>
            </a:r>
            <a:r>
              <a:rPr lang="en-US" altLang="en-US" dirty="0" smtClean="0">
                <a:cs typeface="Times New Roman" panose="02020603050405020304" pitchFamily="18" charset="0"/>
              </a:rPr>
              <a:t>2 H</a:t>
            </a:r>
            <a:r>
              <a:rPr lang="en-US" altLang="en-US" baseline="-30000" dirty="0" smtClean="0">
                <a:cs typeface="Times New Roman" panose="02020603050405020304" pitchFamily="18" charset="0"/>
              </a:rPr>
              <a:t>2</a:t>
            </a:r>
            <a:r>
              <a:rPr lang="en-US" altLang="en-US" dirty="0" smtClean="0">
                <a:cs typeface="Times New Roman" panose="02020603050405020304" pitchFamily="18" charset="0"/>
              </a:rPr>
              <a:t>O</a:t>
            </a:r>
            <a:r>
              <a:rPr lang="en-US" altLang="en-US" baseline="-30000" dirty="0" smtClean="0">
                <a:cs typeface="Times New Roman" panose="02020603050405020304" pitchFamily="18" charset="0"/>
              </a:rPr>
              <a:t>2 </a:t>
            </a:r>
            <a:r>
              <a:rPr lang="en-US" altLang="en-US" dirty="0" smtClean="0">
                <a:cs typeface="Times New Roman" panose="02020603050405020304" pitchFamily="18" charset="0"/>
              </a:rPr>
              <a:t>(</a:t>
            </a:r>
            <a:r>
              <a:rPr lang="en-US" altLang="en-US" dirty="0" err="1" smtClean="0">
                <a:cs typeface="Times New Roman" panose="02020603050405020304" pitchFamily="18" charset="0"/>
              </a:rPr>
              <a:t>aq</a:t>
            </a:r>
            <a:r>
              <a:rPr lang="en-US" altLang="en-US" dirty="0" smtClean="0">
                <a:cs typeface="Times New Roman" panose="02020603050405020304" pitchFamily="18" charset="0"/>
              </a:rPr>
              <a:t>)   ↔   </a:t>
            </a:r>
            <a:r>
              <a:rPr lang="en-US" altLang="en-US" dirty="0" smtClean="0">
                <a:cs typeface="Times New Roman" panose="02020603050405020304" pitchFamily="18" charset="0"/>
              </a:rPr>
              <a:t> 2 </a:t>
            </a:r>
            <a:r>
              <a:rPr lang="en-US" altLang="en-US" dirty="0" smtClean="0">
                <a:cs typeface="Times New Roman" panose="02020603050405020304" pitchFamily="18" charset="0"/>
              </a:rPr>
              <a:t>H</a:t>
            </a:r>
            <a:r>
              <a:rPr lang="en-US" altLang="en-US" baseline="-30000" dirty="0" smtClean="0">
                <a:cs typeface="Times New Roman" panose="02020603050405020304" pitchFamily="18" charset="0"/>
              </a:rPr>
              <a:t>2</a:t>
            </a:r>
            <a:r>
              <a:rPr lang="en-US" altLang="en-US" dirty="0" smtClean="0">
                <a:cs typeface="Times New Roman" panose="02020603050405020304" pitchFamily="18" charset="0"/>
              </a:rPr>
              <a:t>O (l) + O</a:t>
            </a:r>
            <a:r>
              <a:rPr lang="en-US" altLang="en-US" baseline="-30000" dirty="0" smtClean="0">
                <a:cs typeface="Times New Roman" panose="02020603050405020304" pitchFamily="18" charset="0"/>
              </a:rPr>
              <a:t>2 </a:t>
            </a:r>
            <a:r>
              <a:rPr lang="en-US" altLang="en-US" dirty="0" smtClean="0">
                <a:cs typeface="Times New Roman" panose="02020603050405020304" pitchFamily="18" charset="0"/>
              </a:rPr>
              <a:t>(g) </a:t>
            </a:r>
          </a:p>
          <a:p>
            <a:pPr marL="635000" indent="-504825">
              <a:buNone/>
              <a:tabLst>
                <a:tab pos="1368425" algn="l"/>
                <a:tab pos="2279650" algn="l"/>
              </a:tabLst>
            </a:pPr>
            <a:endParaRPr lang="en-US" altLang="en-US" sz="1000" dirty="0">
              <a:cs typeface="Times New Roman" panose="02020603050405020304" pitchFamily="18" charset="0"/>
            </a:endParaRPr>
          </a:p>
          <a:p>
            <a:pPr marL="635000" indent="-504825">
              <a:buNone/>
              <a:tabLst>
                <a:tab pos="1368425" algn="l"/>
                <a:tab pos="2279650" algn="l"/>
              </a:tabLst>
            </a:pPr>
            <a:r>
              <a:rPr lang="en-US" altLang="en-US" dirty="0" smtClean="0">
                <a:cs typeface="Times New Roman" panose="02020603050405020304" pitchFamily="18" charset="0"/>
              </a:rPr>
              <a:t>	</a:t>
            </a:r>
            <a:r>
              <a:rPr lang="en-US" altLang="en-US" sz="2800" dirty="0" smtClean="0">
                <a:cs typeface="Times New Roman" panose="02020603050405020304" pitchFamily="18" charset="0"/>
              </a:rPr>
              <a:t>Since a catalyst increases the forward and reverse rates equally, it will </a:t>
            </a:r>
            <a:r>
              <a:rPr lang="en-US" altLang="en-US" sz="2800" u="sng" dirty="0" smtClean="0">
                <a:cs typeface="Times New Roman" panose="02020603050405020304" pitchFamily="18" charset="0"/>
              </a:rPr>
              <a:t>not</a:t>
            </a:r>
            <a:r>
              <a:rPr lang="en-US" altLang="en-US" sz="2800" dirty="0" smtClean="0">
                <a:cs typeface="Times New Roman" panose="02020603050405020304" pitchFamily="18" charset="0"/>
              </a:rPr>
              <a:t> shift the equilibrium.</a:t>
            </a:r>
            <a:endParaRPr lang="en-US" altLang="en-US" sz="2800" b="1" u="sng" dirty="0" smtClean="0">
              <a:cs typeface="Times New Roman" panose="02020603050405020304" pitchFamily="18" charset="0"/>
            </a:endParaRPr>
          </a:p>
        </p:txBody>
      </p:sp>
      <p:sp>
        <p:nvSpPr>
          <p:cNvPr id="196611" name="Rectangle 3"/>
          <p:cNvSpPr>
            <a:spLocks noGrp="1" noChangeArrowheads="1"/>
          </p:cNvSpPr>
          <p:nvPr>
            <p:ph type="title"/>
          </p:nvPr>
        </p:nvSpPr>
        <p:spPr>
          <a:xfrm>
            <a:off x="2058988" y="503238"/>
            <a:ext cx="8151812" cy="457200"/>
          </a:xfrm>
          <a:noFill/>
        </p:spPr>
        <p:txBody>
          <a:bodyPr>
            <a:normAutofit fontScale="90000"/>
          </a:bodyPr>
          <a:lstStyle/>
          <a:p>
            <a:pPr eaLnBrk="1" hangingPunct="1"/>
            <a:r>
              <a:rPr lang="en-US" altLang="en-US" b="1" smtClean="0"/>
              <a:t>Catalysts &amp; Equilibrium</a:t>
            </a:r>
          </a:p>
        </p:txBody>
      </p:sp>
      <p:sp>
        <p:nvSpPr>
          <p:cNvPr id="196612" name="Text Box 5"/>
          <p:cNvSpPr txBox="1">
            <a:spLocks noChangeArrowheads="1"/>
          </p:cNvSpPr>
          <p:nvPr/>
        </p:nvSpPr>
        <p:spPr bwMode="auto">
          <a:xfrm>
            <a:off x="4483100" y="15494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a:solidFill>
                  <a:srgbClr val="0000FF"/>
                </a:solidFill>
                <a:latin typeface="Times New Roman" panose="02020603050405020304" pitchFamily="18" charset="0"/>
              </a:rPr>
              <a:t>MnO</a:t>
            </a:r>
            <a:r>
              <a:rPr lang="en-US" altLang="en-US" sz="2400" b="1" baseline="-25000" dirty="0">
                <a:solidFill>
                  <a:srgbClr val="0000FF"/>
                </a:solidFill>
                <a:latin typeface="Times New Roman" panose="02020603050405020304" pitchFamily="18" charset="0"/>
              </a:rPr>
              <a:t>2</a:t>
            </a:r>
            <a:endParaRPr lang="en-US" altLang="en-US" sz="2400" b="1"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41169036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209800" y="114300"/>
            <a:ext cx="7772400" cy="1143000"/>
          </a:xfrm>
        </p:spPr>
        <p:txBody>
          <a:bodyPr/>
          <a:lstStyle/>
          <a:p>
            <a:pPr eaLnBrk="1" hangingPunct="1"/>
            <a:r>
              <a:rPr lang="en-US" altLang="en-US" smtClean="0">
                <a:hlinkClick r:id="rId3"/>
              </a:rPr>
              <a:t>LeChatelier’s Principle</a:t>
            </a:r>
            <a:endParaRPr lang="en-US" altLang="en-US" smtClean="0"/>
          </a:p>
        </p:txBody>
      </p:sp>
      <p:sp>
        <p:nvSpPr>
          <p:cNvPr id="197635" name="Rectangle 3"/>
          <p:cNvSpPr>
            <a:spLocks noChangeArrowheads="1"/>
          </p:cNvSpPr>
          <p:nvPr/>
        </p:nvSpPr>
        <p:spPr bwMode="auto">
          <a:xfrm>
            <a:off x="2667000" y="1143000"/>
            <a:ext cx="6858000" cy="762000"/>
          </a:xfrm>
          <a:prstGeom prst="rect">
            <a:avLst/>
          </a:prstGeom>
          <a:solidFill>
            <a:srgbClr val="C0C0C0">
              <a:alpha val="4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a:t>N</a:t>
            </a:r>
            <a:r>
              <a:rPr lang="en-US" altLang="en-US" sz="4000" baseline="-25000"/>
              <a:t>2</a:t>
            </a:r>
            <a:r>
              <a:rPr lang="en-US" altLang="en-US" sz="4000"/>
              <a:t>  +  3 H</a:t>
            </a:r>
            <a:r>
              <a:rPr lang="en-US" altLang="en-US" sz="4000" baseline="-25000"/>
              <a:t>2</a:t>
            </a:r>
            <a:r>
              <a:rPr lang="en-US" altLang="en-US" sz="4000"/>
              <a:t>         2 NH</a:t>
            </a:r>
            <a:r>
              <a:rPr lang="en-US" altLang="en-US" sz="4000" baseline="-25000"/>
              <a:t>3 </a:t>
            </a:r>
            <a:r>
              <a:rPr lang="en-US" altLang="en-US" sz="4000"/>
              <a:t>+  heat </a:t>
            </a:r>
          </a:p>
        </p:txBody>
      </p:sp>
      <p:grpSp>
        <p:nvGrpSpPr>
          <p:cNvPr id="2" name="Group 4"/>
          <p:cNvGrpSpPr>
            <a:grpSpLocks/>
          </p:cNvGrpSpPr>
          <p:nvPr/>
        </p:nvGrpSpPr>
        <p:grpSpPr bwMode="auto">
          <a:xfrm>
            <a:off x="1905001" y="2251075"/>
            <a:ext cx="8086725" cy="1600200"/>
            <a:chOff x="384" y="1488"/>
            <a:chExt cx="5094" cy="1008"/>
          </a:xfrm>
        </p:grpSpPr>
        <p:sp>
          <p:nvSpPr>
            <p:cNvPr id="197644" name="AutoShape 5"/>
            <p:cNvSpPr>
              <a:spLocks noChangeArrowheads="1"/>
            </p:cNvSpPr>
            <p:nvPr/>
          </p:nvSpPr>
          <p:spPr bwMode="auto">
            <a:xfrm>
              <a:off x="384" y="1488"/>
              <a:ext cx="4992" cy="1008"/>
            </a:xfrm>
            <a:prstGeom prst="leftArrow">
              <a:avLst>
                <a:gd name="adj1" fmla="val 63889"/>
                <a:gd name="adj2" fmla="val 60231"/>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7645" name="Text Box 6"/>
            <p:cNvSpPr txBox="1">
              <a:spLocks noChangeArrowheads="1"/>
            </p:cNvSpPr>
            <p:nvPr/>
          </p:nvSpPr>
          <p:spPr bwMode="auto">
            <a:xfrm>
              <a:off x="528" y="1872"/>
              <a:ext cx="19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Raising the temperature…</a:t>
              </a:r>
            </a:p>
          </p:txBody>
        </p:sp>
        <p:sp>
          <p:nvSpPr>
            <p:cNvPr id="197646" name="Text Box 7"/>
            <p:cNvSpPr txBox="1">
              <a:spLocks noChangeArrowheads="1"/>
            </p:cNvSpPr>
            <p:nvPr/>
          </p:nvSpPr>
          <p:spPr bwMode="auto">
            <a:xfrm>
              <a:off x="2486" y="1743"/>
              <a:ext cx="2992"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…favors the endothermic reaction (the reverse </a:t>
              </a:r>
            </a:p>
            <a:p>
              <a:pPr eaLnBrk="1" hangingPunct="1">
                <a:spcBef>
                  <a:spcPct val="0"/>
                </a:spcBef>
                <a:buFontTx/>
                <a:buNone/>
              </a:pPr>
              <a:r>
                <a:rPr lang="en-US" altLang="en-US" sz="1600" b="1"/>
                <a:t>reaction) in which the rise in temperature is </a:t>
              </a:r>
            </a:p>
            <a:p>
              <a:pPr eaLnBrk="1" hangingPunct="1">
                <a:spcBef>
                  <a:spcPct val="0"/>
                </a:spcBef>
                <a:buFontTx/>
                <a:buNone/>
              </a:pPr>
              <a:r>
                <a:rPr lang="en-US" altLang="en-US" sz="1600" b="1"/>
                <a:t>counteracted by the absorption of heat.</a:t>
              </a:r>
            </a:p>
          </p:txBody>
        </p:sp>
      </p:grpSp>
      <p:grpSp>
        <p:nvGrpSpPr>
          <p:cNvPr id="3" name="Group 12"/>
          <p:cNvGrpSpPr>
            <a:grpSpLocks/>
          </p:cNvGrpSpPr>
          <p:nvPr/>
        </p:nvGrpSpPr>
        <p:grpSpPr bwMode="auto">
          <a:xfrm>
            <a:off x="2032000" y="3841750"/>
            <a:ext cx="7924800" cy="1600200"/>
            <a:chOff x="384" y="3600"/>
            <a:chExt cx="4992" cy="1008"/>
          </a:xfrm>
        </p:grpSpPr>
        <p:sp>
          <p:nvSpPr>
            <p:cNvPr id="197641" name="AutoShape 13"/>
            <p:cNvSpPr>
              <a:spLocks noChangeArrowheads="1"/>
            </p:cNvSpPr>
            <p:nvPr/>
          </p:nvSpPr>
          <p:spPr bwMode="auto">
            <a:xfrm rot="10800000">
              <a:off x="384" y="3600"/>
              <a:ext cx="4992" cy="1008"/>
            </a:xfrm>
            <a:prstGeom prst="leftArrow">
              <a:avLst>
                <a:gd name="adj1" fmla="val 63889"/>
                <a:gd name="adj2" fmla="val 60231"/>
              </a:avLst>
            </a:prstGeom>
            <a:solidFill>
              <a:srgbClr val="3366FF">
                <a:alpha val="43921"/>
              </a:srgbClr>
            </a:solidFill>
            <a:ln w="9525">
              <a:solidFill>
                <a:schemeClr val="tx1"/>
              </a:solidFill>
              <a:miter lim="800000"/>
              <a:headEnd/>
              <a:tailEnd/>
            </a:ln>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7642" name="Text Box 14"/>
            <p:cNvSpPr txBox="1">
              <a:spLocks noChangeArrowheads="1"/>
            </p:cNvSpPr>
            <p:nvPr/>
          </p:nvSpPr>
          <p:spPr bwMode="auto">
            <a:xfrm>
              <a:off x="528" y="3888"/>
              <a:ext cx="214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Decreasing the concentration</a:t>
              </a:r>
            </a:p>
            <a:p>
              <a:pPr eaLnBrk="1" hangingPunct="1">
                <a:spcBef>
                  <a:spcPct val="0"/>
                </a:spcBef>
                <a:buFontTx/>
                <a:buNone/>
              </a:pPr>
              <a:r>
                <a:rPr lang="en-US" altLang="en-US" sz="1800" b="1"/>
                <a:t>of NH</a:t>
              </a:r>
              <a:r>
                <a:rPr lang="en-US" altLang="en-US" sz="1800" b="1" baseline="-25000"/>
                <a:t>3</a:t>
              </a:r>
              <a:r>
                <a:rPr lang="en-US" altLang="en-US" sz="1800" b="1"/>
                <a:t>…</a:t>
              </a:r>
            </a:p>
          </p:txBody>
        </p:sp>
        <p:sp>
          <p:nvSpPr>
            <p:cNvPr id="197643" name="Text Box 15"/>
            <p:cNvSpPr txBox="1">
              <a:spLocks noChangeArrowheads="1"/>
            </p:cNvSpPr>
            <p:nvPr/>
          </p:nvSpPr>
          <p:spPr bwMode="auto">
            <a:xfrm>
              <a:off x="2617" y="3906"/>
              <a:ext cx="260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…favors the forward reaction in order to </a:t>
              </a:r>
            </a:p>
            <a:p>
              <a:pPr eaLnBrk="1" hangingPunct="1">
                <a:spcBef>
                  <a:spcPct val="0"/>
                </a:spcBef>
                <a:buFontTx/>
                <a:buNone/>
              </a:pPr>
              <a:r>
                <a:rPr lang="en-US" altLang="en-US" sz="1600" b="1"/>
                <a:t>replace the NH</a:t>
              </a:r>
              <a:r>
                <a:rPr lang="en-US" altLang="en-US" sz="1600" b="1" baseline="-25000"/>
                <a:t>3</a:t>
              </a:r>
              <a:r>
                <a:rPr lang="en-US" altLang="en-US" sz="1600" b="1"/>
                <a:t> that has been removed.</a:t>
              </a:r>
            </a:p>
          </p:txBody>
        </p:sp>
      </p:grpSp>
      <p:sp>
        <p:nvSpPr>
          <p:cNvPr id="197638" name="Line 16"/>
          <p:cNvSpPr>
            <a:spLocks noChangeShapeType="1"/>
          </p:cNvSpPr>
          <p:nvPr/>
        </p:nvSpPr>
        <p:spPr bwMode="auto">
          <a:xfrm>
            <a:off x="5486400" y="14478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7639" name="Line 17"/>
          <p:cNvSpPr>
            <a:spLocks noChangeShapeType="1"/>
          </p:cNvSpPr>
          <p:nvPr/>
        </p:nvSpPr>
        <p:spPr bwMode="auto">
          <a:xfrm>
            <a:off x="5486400" y="1600200"/>
            <a:ext cx="5334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97640" name="Rectangle 18"/>
          <p:cNvSpPr>
            <a:spLocks noChangeArrowheads="1"/>
          </p:cNvSpPr>
          <p:nvPr/>
        </p:nvSpPr>
        <p:spPr bwMode="auto">
          <a:xfrm>
            <a:off x="1600201" y="6567488"/>
            <a:ext cx="363696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a:t>Dorin, Demmin, Gabel, </a:t>
            </a:r>
            <a:r>
              <a:rPr lang="en-US" altLang="en-US" sz="800" u="sng"/>
              <a:t>Chemistry The Study of </a:t>
            </a:r>
            <a:r>
              <a:rPr lang="en-US" altLang="en-US" sz="800"/>
              <a:t>Matter 3rd Edition, page 532</a:t>
            </a:r>
          </a:p>
        </p:txBody>
      </p:sp>
    </p:spTree>
    <p:extLst>
      <p:ext uri="{BB962C8B-B14F-4D97-AF65-F5344CB8AC3E}">
        <p14:creationId xmlns:p14="http://schemas.microsoft.com/office/powerpoint/2010/main" val="37502659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xit" presetSubtype="0" fill="hold" nodeType="clickEffect">
                                  <p:stCondLst>
                                    <p:cond delay="0"/>
                                  </p:stCondLst>
                                  <p:childTnLst>
                                    <p:animEffect transition="out" filter="fade">
                                      <p:cBhvr>
                                        <p:cTn id="11" dur="1000"/>
                                        <p:tgtEl>
                                          <p:spTgt spid="2"/>
                                        </p:tgtEl>
                                      </p:cBhvr>
                                    </p:animEffect>
                                    <p:anim calcmode="lin" valueType="num">
                                      <p:cBhvr>
                                        <p:cTn id="12" dur="1000"/>
                                        <p:tgtEl>
                                          <p:spTgt spid="2"/>
                                        </p:tgtEl>
                                        <p:attrNameLst>
                                          <p:attrName>ppt_x</p:attrName>
                                        </p:attrNameLst>
                                      </p:cBhvr>
                                      <p:tavLst>
                                        <p:tav tm="0">
                                          <p:val>
                                            <p:strVal val="ppt_x"/>
                                          </p:val>
                                        </p:tav>
                                        <p:tav tm="100000">
                                          <p:val>
                                            <p:strVal val="ppt_x"/>
                                          </p:val>
                                        </p:tav>
                                      </p:tavLst>
                                    </p:anim>
                                    <p:anim calcmode="lin" valueType="num">
                                      <p:cBhvr>
                                        <p:cTn id="13" dur="1000"/>
                                        <p:tgtEl>
                                          <p:spTgt spid="2"/>
                                        </p:tgtEl>
                                        <p:attrNameLst>
                                          <p:attrName>ppt_y</p:attrName>
                                        </p:attrNameLst>
                                      </p:cBhvr>
                                      <p:tavLst>
                                        <p:tav tm="0">
                                          <p:val>
                                            <p:strVal val="ppt_y"/>
                                          </p:val>
                                        </p:tav>
                                        <p:tav tm="100000">
                                          <p:val>
                                            <p:strVal val="ppt_y+.1"/>
                                          </p:val>
                                        </p:tav>
                                      </p:tavLst>
                                    </p:anim>
                                    <p:set>
                                      <p:cBhvr>
                                        <p:cTn id="14" dur="1" fill="hold">
                                          <p:stCondLst>
                                            <p:cond delay="999"/>
                                          </p:stCondLst>
                                        </p:cTn>
                                        <p:tgtEl>
                                          <p:spTgt spid="2"/>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LeChatelier’s</a:t>
            </a:r>
            <a:r>
              <a:rPr lang="en-US" dirty="0"/>
              <a:t> Principle Practice</a:t>
            </a:r>
          </a:p>
        </p:txBody>
      </p:sp>
      <p:sp>
        <p:nvSpPr>
          <p:cNvPr id="6" name="Content Placeholder 5"/>
          <p:cNvSpPr>
            <a:spLocks noGrp="1"/>
          </p:cNvSpPr>
          <p:nvPr>
            <p:ph idx="1"/>
          </p:nvPr>
        </p:nvSpPr>
        <p:spPr/>
        <p:txBody>
          <a:bodyPr>
            <a:normAutofit/>
          </a:bodyPr>
          <a:lstStyle/>
          <a:p>
            <a:pPr>
              <a:lnSpc>
                <a:spcPct val="80000"/>
              </a:lnSpc>
              <a:defRPr/>
            </a:pPr>
            <a:r>
              <a:rPr lang="en-US" altLang="en-US" sz="2600" dirty="0"/>
              <a:t>Some sulfur trioxide is sealed in a container and allowed to equilibrate at a particular temperature.  The reaction is endothermic.</a:t>
            </a:r>
          </a:p>
          <a:p>
            <a:pPr marL="0" indent="0" algn="ctr">
              <a:lnSpc>
                <a:spcPct val="80000"/>
              </a:lnSpc>
              <a:buNone/>
              <a:defRPr/>
            </a:pPr>
            <a:r>
              <a:rPr lang="en-US" altLang="en-US" sz="2600" b="1" dirty="0"/>
              <a:t>SO</a:t>
            </a:r>
            <a:r>
              <a:rPr lang="en-US" altLang="en-US" sz="2600" b="1" baseline="-25000" dirty="0"/>
              <a:t>3 </a:t>
            </a:r>
            <a:r>
              <a:rPr lang="en-US" altLang="en-US" sz="2600" b="1" dirty="0"/>
              <a:t>(</a:t>
            </a:r>
            <a:r>
              <a:rPr lang="en-US" altLang="en-US" sz="2600" b="1" i="1" dirty="0"/>
              <a:t>g</a:t>
            </a:r>
            <a:r>
              <a:rPr lang="en-US" altLang="en-US" sz="2600" b="1" dirty="0"/>
              <a:t>) + Heat </a:t>
            </a:r>
            <a:r>
              <a:rPr lang="en-US" altLang="en-US" sz="2600" b="1" dirty="0">
                <a:sym typeface="Wingdings" panose="05000000000000000000" pitchFamily="2" charset="2"/>
              </a:rPr>
              <a:t> </a:t>
            </a:r>
            <a:r>
              <a:rPr lang="en-US" altLang="en-US" sz="2600" b="1" dirty="0"/>
              <a:t>SO</a:t>
            </a:r>
            <a:r>
              <a:rPr lang="en-US" altLang="en-US" sz="2600" b="1" baseline="-25000" dirty="0"/>
              <a:t>2 </a:t>
            </a:r>
            <a:r>
              <a:rPr lang="en-US" altLang="en-US" sz="2600" b="1" dirty="0"/>
              <a:t>(</a:t>
            </a:r>
            <a:r>
              <a:rPr lang="en-US" altLang="en-US" sz="2600" b="1" i="1" dirty="0"/>
              <a:t>g</a:t>
            </a:r>
            <a:r>
              <a:rPr lang="en-US" altLang="en-US" sz="2600" b="1" dirty="0"/>
              <a:t>) + ½ O</a:t>
            </a:r>
            <a:r>
              <a:rPr lang="en-US" altLang="en-US" sz="2600" b="1" baseline="-25000" dirty="0"/>
              <a:t>2 </a:t>
            </a:r>
            <a:r>
              <a:rPr lang="en-US" altLang="en-US" sz="2600" b="1" dirty="0"/>
              <a:t>(</a:t>
            </a:r>
            <a:r>
              <a:rPr lang="en-US" altLang="en-US" sz="2600" b="1" i="1" dirty="0"/>
              <a:t>g</a:t>
            </a:r>
            <a:r>
              <a:rPr lang="en-US" altLang="en-US" sz="2600" b="1" dirty="0"/>
              <a:t>)</a:t>
            </a:r>
          </a:p>
          <a:p>
            <a:pPr>
              <a:lnSpc>
                <a:spcPct val="80000"/>
              </a:lnSpc>
              <a:defRPr/>
            </a:pPr>
            <a:r>
              <a:rPr lang="en-US" altLang="en-US" sz="2600" dirty="0"/>
              <a:t>In which direction will the reaction proceed if the following occur:</a:t>
            </a:r>
          </a:p>
          <a:p>
            <a:pPr>
              <a:lnSpc>
                <a:spcPct val="80000"/>
              </a:lnSpc>
              <a:defRPr/>
            </a:pPr>
            <a:endParaRPr lang="en-US" altLang="en-US" sz="2600" dirty="0"/>
          </a:p>
          <a:p>
            <a:pPr lvl="1">
              <a:lnSpc>
                <a:spcPct val="80000"/>
              </a:lnSpc>
              <a:defRPr/>
            </a:pPr>
            <a:r>
              <a:rPr lang="en-US" altLang="en-US" sz="2600" dirty="0"/>
              <a:t>More SO</a:t>
            </a:r>
            <a:r>
              <a:rPr lang="en-US" altLang="en-US" sz="2600" baseline="-25000" dirty="0"/>
              <a:t>3</a:t>
            </a:r>
            <a:r>
              <a:rPr lang="en-US" altLang="en-US" sz="2600" dirty="0"/>
              <a:t> is added to the system</a:t>
            </a:r>
          </a:p>
          <a:p>
            <a:pPr lvl="1">
              <a:lnSpc>
                <a:spcPct val="80000"/>
              </a:lnSpc>
              <a:defRPr/>
            </a:pPr>
            <a:r>
              <a:rPr lang="en-US" altLang="en-US" sz="2600" dirty="0"/>
              <a:t>Oxygen is removed from the system</a:t>
            </a:r>
          </a:p>
          <a:p>
            <a:pPr lvl="1">
              <a:lnSpc>
                <a:spcPct val="80000"/>
              </a:lnSpc>
              <a:defRPr/>
            </a:pPr>
            <a:r>
              <a:rPr lang="en-US" altLang="en-US" sz="2600" dirty="0"/>
              <a:t>SO</a:t>
            </a:r>
            <a:r>
              <a:rPr lang="en-US" altLang="en-US" sz="2600" baseline="-25000" dirty="0"/>
              <a:t>2</a:t>
            </a:r>
            <a:r>
              <a:rPr lang="en-US" altLang="en-US" sz="2600" dirty="0"/>
              <a:t> is added to the system</a:t>
            </a:r>
          </a:p>
          <a:p>
            <a:pPr lvl="1">
              <a:lnSpc>
                <a:spcPct val="80000"/>
              </a:lnSpc>
              <a:defRPr/>
            </a:pPr>
            <a:r>
              <a:rPr lang="en-US" altLang="en-US" sz="2600" dirty="0"/>
              <a:t>The temperature is increased</a:t>
            </a:r>
          </a:p>
          <a:p>
            <a:pPr lvl="1">
              <a:lnSpc>
                <a:spcPct val="80000"/>
              </a:lnSpc>
              <a:defRPr/>
            </a:pPr>
            <a:r>
              <a:rPr lang="en-US" altLang="en-US" sz="2600" dirty="0"/>
              <a:t>The temperature is decreased</a:t>
            </a:r>
          </a:p>
          <a:p>
            <a:endParaRPr lang="en-US" sz="2600" dirty="0"/>
          </a:p>
        </p:txBody>
      </p:sp>
    </p:spTree>
    <p:extLst>
      <p:ext uri="{BB962C8B-B14F-4D97-AF65-F5344CB8AC3E}">
        <p14:creationId xmlns:p14="http://schemas.microsoft.com/office/powerpoint/2010/main" val="176389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 calcmode="lin" valueType="num">
                                      <p:cBhvr additive="base">
                                        <p:cTn id="4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Bailing Demonstration </a:t>
            </a:r>
          </a:p>
        </p:txBody>
      </p:sp>
      <p:sp>
        <p:nvSpPr>
          <p:cNvPr id="3" name="Content Placeholder 2"/>
          <p:cNvSpPr>
            <a:spLocks noGrp="1"/>
          </p:cNvSpPr>
          <p:nvPr>
            <p:ph idx="1"/>
          </p:nvPr>
        </p:nvSpPr>
        <p:spPr/>
        <p:txBody>
          <a:bodyPr/>
          <a:lstStyle/>
          <a:p>
            <a:r>
              <a:rPr lang="en-US" dirty="0">
                <a:hlinkClick r:id="rId3"/>
              </a:rPr>
              <a:t>https://www.youtube.com/watch?v=CMs2WhGY3NE</a:t>
            </a:r>
            <a:r>
              <a:rPr lang="en-US" dirty="0"/>
              <a:t> </a:t>
            </a:r>
          </a:p>
          <a:p>
            <a:endParaRPr lang="en-US" dirty="0"/>
          </a:p>
          <a:p>
            <a:r>
              <a:rPr lang="en-US" dirty="0"/>
              <a:t>Round 1: Same size cup</a:t>
            </a:r>
          </a:p>
          <a:p>
            <a:r>
              <a:rPr lang="en-US" dirty="0"/>
              <a:t>Discussion: What happened as they both moved the water? Why?</a:t>
            </a:r>
          </a:p>
          <a:p>
            <a:endParaRPr lang="en-US" dirty="0"/>
          </a:p>
          <a:p>
            <a:r>
              <a:rPr lang="en-US" dirty="0"/>
              <a:t>Round 2: One side has a bigger cup</a:t>
            </a:r>
          </a:p>
          <a:p>
            <a:r>
              <a:rPr lang="en-US" dirty="0"/>
              <a:t>Discussion: What happened as they both moved the water? Why? </a:t>
            </a:r>
          </a:p>
        </p:txBody>
      </p:sp>
    </p:spTree>
    <p:extLst>
      <p:ext uri="{BB962C8B-B14F-4D97-AF65-F5344CB8AC3E}">
        <p14:creationId xmlns:p14="http://schemas.microsoft.com/office/powerpoint/2010/main" val="345022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8229600" cy="990600"/>
          </a:xfrm>
        </p:spPr>
        <p:txBody>
          <a:bodyPr/>
          <a:lstStyle/>
          <a:p>
            <a:r>
              <a:rPr lang="en-US" dirty="0" smtClean="0"/>
              <a:t>More Practice- Do Now</a:t>
            </a:r>
            <a:endParaRPr lang="en-US" dirty="0"/>
          </a:p>
        </p:txBody>
      </p:sp>
      <p:sp>
        <p:nvSpPr>
          <p:cNvPr id="4" name="Content Placeholder 3"/>
          <p:cNvSpPr>
            <a:spLocks noGrp="1"/>
          </p:cNvSpPr>
          <p:nvPr>
            <p:ph idx="1"/>
          </p:nvPr>
        </p:nvSpPr>
        <p:spPr>
          <a:xfrm>
            <a:off x="1828800" y="1143000"/>
            <a:ext cx="8610600" cy="5486400"/>
          </a:xfrm>
        </p:spPr>
        <p:txBody>
          <a:bodyPr>
            <a:normAutofit/>
          </a:bodyPr>
          <a:lstStyle/>
          <a:p>
            <a:r>
              <a:rPr lang="en-US" dirty="0"/>
              <a:t>Consider the reaction below for each of the questions: </a:t>
            </a:r>
          </a:p>
          <a:p>
            <a:pPr marL="0" indent="0" algn="ctr">
              <a:buNone/>
            </a:pPr>
            <a:r>
              <a:rPr lang="en-US" b="1" dirty="0"/>
              <a:t>CH</a:t>
            </a:r>
            <a:r>
              <a:rPr lang="en-US" b="1" baseline="-25000" dirty="0"/>
              <a:t>4</a:t>
            </a:r>
            <a:r>
              <a:rPr lang="en-US" b="1" dirty="0"/>
              <a:t> (g) + 2 H</a:t>
            </a:r>
            <a:r>
              <a:rPr lang="en-US" b="1" baseline="-25000" dirty="0"/>
              <a:t>2</a:t>
            </a:r>
            <a:r>
              <a:rPr lang="en-US" b="1" dirty="0"/>
              <a:t>S (g) + heat </a:t>
            </a:r>
            <a:r>
              <a:rPr lang="en-US" b="1" dirty="0">
                <a:sym typeface="Wingdings" panose="05000000000000000000" pitchFamily="2" charset="2"/>
              </a:rPr>
              <a:t> CS</a:t>
            </a:r>
            <a:r>
              <a:rPr lang="en-US" b="1" baseline="-25000" dirty="0">
                <a:sym typeface="Wingdings" panose="05000000000000000000" pitchFamily="2" charset="2"/>
              </a:rPr>
              <a:t>2</a:t>
            </a:r>
            <a:r>
              <a:rPr lang="en-US" b="1" dirty="0">
                <a:sym typeface="Wingdings" panose="05000000000000000000" pitchFamily="2" charset="2"/>
              </a:rPr>
              <a:t> (g) + 4 H</a:t>
            </a:r>
            <a:r>
              <a:rPr lang="en-US" b="1" baseline="-25000" dirty="0">
                <a:sym typeface="Wingdings" panose="05000000000000000000" pitchFamily="2" charset="2"/>
              </a:rPr>
              <a:t>2</a:t>
            </a:r>
            <a:r>
              <a:rPr lang="en-US" b="1" dirty="0">
                <a:sym typeface="Wingdings" panose="05000000000000000000" pitchFamily="2" charset="2"/>
              </a:rPr>
              <a:t> (g)</a:t>
            </a:r>
          </a:p>
          <a:p>
            <a:pPr marL="457200" indent="-457200">
              <a:buFont typeface="+mj-lt"/>
              <a:buAutoNum type="arabicPeriod"/>
            </a:pPr>
            <a:endParaRPr lang="en-US" sz="1000" dirty="0">
              <a:sym typeface="Wingdings" panose="05000000000000000000" pitchFamily="2" charset="2"/>
            </a:endParaRPr>
          </a:p>
          <a:p>
            <a:pPr marL="457200" indent="-457200">
              <a:buFont typeface="+mj-lt"/>
              <a:buAutoNum type="arabicPeriod"/>
            </a:pPr>
            <a:r>
              <a:rPr lang="en-US" dirty="0">
                <a:sym typeface="Wingdings" panose="05000000000000000000" pitchFamily="2" charset="2"/>
              </a:rPr>
              <a:t>How will removing hydrogen gas affect the system? </a:t>
            </a:r>
          </a:p>
          <a:p>
            <a:pPr marL="274320" lvl="1" indent="0">
              <a:buNone/>
            </a:pPr>
            <a:r>
              <a:rPr lang="en-US" dirty="0">
                <a:sym typeface="Wingdings" panose="05000000000000000000" pitchFamily="2" charset="2"/>
              </a:rPr>
              <a:t>a) Shift to right	b) Shift to the left	c) No effect</a:t>
            </a:r>
          </a:p>
          <a:p>
            <a:pPr marL="457200" indent="-457200">
              <a:buFont typeface="+mj-lt"/>
              <a:buAutoNum type="arabicPeriod"/>
            </a:pPr>
            <a:endParaRPr lang="en-US" sz="1000" dirty="0">
              <a:sym typeface="Wingdings" panose="05000000000000000000" pitchFamily="2" charset="2"/>
            </a:endParaRPr>
          </a:p>
          <a:p>
            <a:pPr marL="457200" indent="-457200">
              <a:buFont typeface="+mj-lt"/>
              <a:buAutoNum type="arabicPeriod"/>
            </a:pPr>
            <a:r>
              <a:rPr lang="en-US" dirty="0">
                <a:sym typeface="Wingdings" panose="05000000000000000000" pitchFamily="2" charset="2"/>
              </a:rPr>
              <a:t>How will increasing the temperature affect the system? </a:t>
            </a:r>
          </a:p>
          <a:p>
            <a:pPr marL="274320" lvl="1" indent="0">
              <a:buNone/>
            </a:pPr>
            <a:r>
              <a:rPr lang="en-US" dirty="0">
                <a:sym typeface="Wingdings" panose="05000000000000000000" pitchFamily="2" charset="2"/>
              </a:rPr>
              <a:t>a) Shift to right	b) Shift to the left	c) No effect</a:t>
            </a:r>
          </a:p>
          <a:p>
            <a:pPr marL="457200" indent="-457200">
              <a:buFont typeface="+mj-lt"/>
              <a:buAutoNum type="arabicPeriod"/>
            </a:pPr>
            <a:endParaRPr lang="en-US" sz="1000" dirty="0"/>
          </a:p>
          <a:p>
            <a:pPr marL="457200" indent="-457200">
              <a:buFont typeface="+mj-lt"/>
              <a:buAutoNum type="arabicPeriod"/>
            </a:pPr>
            <a:r>
              <a:rPr lang="en-US" dirty="0"/>
              <a:t>If </a:t>
            </a:r>
            <a:r>
              <a:rPr lang="en-US" dirty="0" err="1"/>
              <a:t>K</a:t>
            </a:r>
            <a:r>
              <a:rPr lang="en-US" baseline="-25000" dirty="0" err="1"/>
              <a:t>eq</a:t>
            </a:r>
            <a:r>
              <a:rPr lang="en-US" dirty="0"/>
              <a:t> is calculated to be 5.81, what does that mean about the reaction?</a:t>
            </a:r>
          </a:p>
          <a:p>
            <a:pPr marL="731520" lvl="1" indent="-457200">
              <a:buFont typeface="+mj-lt"/>
              <a:buAutoNum type="alphaLcParenR"/>
            </a:pPr>
            <a:r>
              <a:rPr lang="en-US" dirty="0"/>
              <a:t>The forward reaction (products) is favored</a:t>
            </a:r>
          </a:p>
          <a:p>
            <a:pPr marL="731520" lvl="1" indent="-457200">
              <a:buFont typeface="+mj-lt"/>
              <a:buAutoNum type="alphaLcParenR"/>
            </a:pPr>
            <a:r>
              <a:rPr lang="en-US" dirty="0"/>
              <a:t>The reverse reaction (reactants) is favored</a:t>
            </a:r>
          </a:p>
          <a:p>
            <a:pPr marL="731520" lvl="1" indent="-457200">
              <a:buFont typeface="+mj-lt"/>
              <a:buAutoNum type="alphaLcParenR"/>
            </a:pPr>
            <a:r>
              <a:rPr lang="en-US" dirty="0"/>
              <a:t>There is not enough information to know  </a:t>
            </a:r>
          </a:p>
        </p:txBody>
      </p:sp>
    </p:spTree>
    <p:extLst>
      <p:ext uri="{BB962C8B-B14F-4D97-AF65-F5344CB8AC3E}">
        <p14:creationId xmlns:p14="http://schemas.microsoft.com/office/powerpoint/2010/main" val="116498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 calcmode="lin" valueType="num">
                                      <p:cBhvr additive="base">
                                        <p:cTn id="4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 calcmode="lin" valueType="num">
                                      <p:cBhvr additive="base">
                                        <p:cTn id="5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8229600" cy="990600"/>
          </a:xfrm>
        </p:spPr>
        <p:txBody>
          <a:bodyPr/>
          <a:lstStyle/>
          <a:p>
            <a:r>
              <a:rPr lang="en-US" dirty="0" smtClean="0"/>
              <a:t>Answers</a:t>
            </a:r>
            <a:endParaRPr lang="en-US" dirty="0"/>
          </a:p>
        </p:txBody>
      </p:sp>
      <p:sp>
        <p:nvSpPr>
          <p:cNvPr id="4" name="Content Placeholder 3"/>
          <p:cNvSpPr>
            <a:spLocks noGrp="1"/>
          </p:cNvSpPr>
          <p:nvPr>
            <p:ph idx="1"/>
          </p:nvPr>
        </p:nvSpPr>
        <p:spPr>
          <a:xfrm>
            <a:off x="1828800" y="1143000"/>
            <a:ext cx="8610600" cy="5486400"/>
          </a:xfrm>
        </p:spPr>
        <p:txBody>
          <a:bodyPr>
            <a:normAutofit/>
          </a:bodyPr>
          <a:lstStyle/>
          <a:p>
            <a:r>
              <a:rPr lang="en-US" dirty="0"/>
              <a:t>Consider the reaction below for each of the questions: </a:t>
            </a:r>
          </a:p>
          <a:p>
            <a:pPr marL="0" indent="0" algn="ctr">
              <a:buNone/>
            </a:pPr>
            <a:r>
              <a:rPr lang="en-US" b="1" dirty="0"/>
              <a:t>CH</a:t>
            </a:r>
            <a:r>
              <a:rPr lang="en-US" b="1" baseline="-25000" dirty="0"/>
              <a:t>4</a:t>
            </a:r>
            <a:r>
              <a:rPr lang="en-US" b="1" dirty="0"/>
              <a:t> (g) + 2 H</a:t>
            </a:r>
            <a:r>
              <a:rPr lang="en-US" b="1" baseline="-25000" dirty="0"/>
              <a:t>2</a:t>
            </a:r>
            <a:r>
              <a:rPr lang="en-US" b="1" dirty="0"/>
              <a:t>S (g) + heat </a:t>
            </a:r>
            <a:r>
              <a:rPr lang="en-US" b="1" dirty="0">
                <a:sym typeface="Wingdings" panose="05000000000000000000" pitchFamily="2" charset="2"/>
              </a:rPr>
              <a:t> CS</a:t>
            </a:r>
            <a:r>
              <a:rPr lang="en-US" b="1" baseline="-25000" dirty="0">
                <a:sym typeface="Wingdings" panose="05000000000000000000" pitchFamily="2" charset="2"/>
              </a:rPr>
              <a:t>2</a:t>
            </a:r>
            <a:r>
              <a:rPr lang="en-US" b="1" dirty="0">
                <a:sym typeface="Wingdings" panose="05000000000000000000" pitchFamily="2" charset="2"/>
              </a:rPr>
              <a:t> (g) + 4 H</a:t>
            </a:r>
            <a:r>
              <a:rPr lang="en-US" b="1" baseline="-25000" dirty="0">
                <a:sym typeface="Wingdings" panose="05000000000000000000" pitchFamily="2" charset="2"/>
              </a:rPr>
              <a:t>2</a:t>
            </a:r>
            <a:r>
              <a:rPr lang="en-US" b="1" dirty="0">
                <a:sym typeface="Wingdings" panose="05000000000000000000" pitchFamily="2" charset="2"/>
              </a:rPr>
              <a:t> (g)</a:t>
            </a:r>
          </a:p>
          <a:p>
            <a:pPr marL="457200" indent="-457200">
              <a:buFont typeface="+mj-lt"/>
              <a:buAutoNum type="arabicPeriod"/>
            </a:pPr>
            <a:endParaRPr lang="en-US" sz="1000" dirty="0">
              <a:sym typeface="Wingdings" panose="05000000000000000000" pitchFamily="2" charset="2"/>
            </a:endParaRPr>
          </a:p>
          <a:p>
            <a:pPr marL="457200" indent="-457200">
              <a:buFont typeface="+mj-lt"/>
              <a:buAutoNum type="arabicPeriod"/>
            </a:pPr>
            <a:r>
              <a:rPr lang="en-US" dirty="0">
                <a:sym typeface="Wingdings" panose="05000000000000000000" pitchFamily="2" charset="2"/>
              </a:rPr>
              <a:t>How will removing hydrogen gas affect the system? </a:t>
            </a:r>
          </a:p>
          <a:p>
            <a:pPr marL="274320" lvl="1" indent="0">
              <a:buNone/>
            </a:pPr>
            <a:r>
              <a:rPr lang="en-US" b="1" dirty="0">
                <a:solidFill>
                  <a:srgbClr val="FF0000"/>
                </a:solidFill>
                <a:sym typeface="Wingdings" panose="05000000000000000000" pitchFamily="2" charset="2"/>
              </a:rPr>
              <a:t>a) Shift to right</a:t>
            </a:r>
            <a:r>
              <a:rPr lang="en-US" dirty="0">
                <a:sym typeface="Wingdings" panose="05000000000000000000" pitchFamily="2" charset="2"/>
              </a:rPr>
              <a:t>	b) Shift to the left	c) No effect</a:t>
            </a:r>
          </a:p>
          <a:p>
            <a:pPr marL="457200" indent="-457200">
              <a:buFont typeface="+mj-lt"/>
              <a:buAutoNum type="arabicPeriod"/>
            </a:pPr>
            <a:endParaRPr lang="en-US" sz="1000" dirty="0">
              <a:sym typeface="Wingdings" panose="05000000000000000000" pitchFamily="2" charset="2"/>
            </a:endParaRPr>
          </a:p>
          <a:p>
            <a:pPr marL="457200" indent="-457200">
              <a:buFont typeface="+mj-lt"/>
              <a:buAutoNum type="arabicPeriod"/>
            </a:pPr>
            <a:r>
              <a:rPr lang="en-US" dirty="0">
                <a:sym typeface="Wingdings" panose="05000000000000000000" pitchFamily="2" charset="2"/>
              </a:rPr>
              <a:t>How will increasing the temperature affect the system? </a:t>
            </a:r>
          </a:p>
          <a:p>
            <a:pPr marL="274320" lvl="1" indent="0">
              <a:buNone/>
            </a:pPr>
            <a:r>
              <a:rPr lang="en-US" b="1" dirty="0">
                <a:solidFill>
                  <a:srgbClr val="FF0000"/>
                </a:solidFill>
                <a:sym typeface="Wingdings" panose="05000000000000000000" pitchFamily="2" charset="2"/>
              </a:rPr>
              <a:t>a) Shift to right</a:t>
            </a:r>
            <a:r>
              <a:rPr lang="en-US" dirty="0">
                <a:sym typeface="Wingdings" panose="05000000000000000000" pitchFamily="2" charset="2"/>
              </a:rPr>
              <a:t>	b) Shift to the left	c) No effect</a:t>
            </a:r>
          </a:p>
          <a:p>
            <a:pPr marL="457200" indent="-457200">
              <a:buFont typeface="+mj-lt"/>
              <a:buAutoNum type="arabicPeriod"/>
            </a:pPr>
            <a:endParaRPr lang="en-US" sz="1000" dirty="0"/>
          </a:p>
          <a:p>
            <a:pPr marL="457200" indent="-457200">
              <a:buFont typeface="+mj-lt"/>
              <a:buAutoNum type="arabicPeriod"/>
            </a:pPr>
            <a:r>
              <a:rPr lang="en-US" dirty="0"/>
              <a:t>If </a:t>
            </a:r>
            <a:r>
              <a:rPr lang="en-US" dirty="0" err="1"/>
              <a:t>K</a:t>
            </a:r>
            <a:r>
              <a:rPr lang="en-US" baseline="-25000" dirty="0" err="1"/>
              <a:t>eq</a:t>
            </a:r>
            <a:r>
              <a:rPr lang="en-US" dirty="0"/>
              <a:t> is calculated to be 5.81, what does that mean about the reaction?</a:t>
            </a:r>
          </a:p>
          <a:p>
            <a:pPr marL="731520" lvl="1" indent="-457200">
              <a:buFont typeface="+mj-lt"/>
              <a:buAutoNum type="alphaLcParenR"/>
            </a:pPr>
            <a:r>
              <a:rPr lang="en-US" b="1" dirty="0">
                <a:solidFill>
                  <a:srgbClr val="FF0000"/>
                </a:solidFill>
              </a:rPr>
              <a:t>The forward reaction (products) is favored</a:t>
            </a:r>
          </a:p>
          <a:p>
            <a:pPr marL="731520" lvl="1" indent="-457200">
              <a:buFont typeface="+mj-lt"/>
              <a:buAutoNum type="alphaLcParenR"/>
            </a:pPr>
            <a:r>
              <a:rPr lang="en-US" dirty="0"/>
              <a:t>The reverse reaction (reactants) is favored</a:t>
            </a:r>
          </a:p>
          <a:p>
            <a:pPr marL="731520" lvl="1" indent="-457200">
              <a:buFont typeface="+mj-lt"/>
              <a:buAutoNum type="alphaLcParenR"/>
            </a:pPr>
            <a:r>
              <a:rPr lang="en-US" dirty="0"/>
              <a:t>There is not enough information to know  </a:t>
            </a:r>
          </a:p>
        </p:txBody>
      </p:sp>
    </p:spTree>
    <p:extLst>
      <p:ext uri="{BB962C8B-B14F-4D97-AF65-F5344CB8AC3E}">
        <p14:creationId xmlns:p14="http://schemas.microsoft.com/office/powerpoint/2010/main" val="1296866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Now </a:t>
            </a:r>
            <a:r>
              <a:rPr lang="en-US" dirty="0" smtClean="0"/>
              <a:t>– More Practice</a:t>
            </a:r>
            <a:endParaRPr lang="en-US" dirty="0"/>
          </a:p>
        </p:txBody>
      </p:sp>
      <p:sp>
        <p:nvSpPr>
          <p:cNvPr id="6" name="Content Placeholder 5"/>
          <p:cNvSpPr>
            <a:spLocks noGrp="1"/>
          </p:cNvSpPr>
          <p:nvPr>
            <p:ph idx="1"/>
          </p:nvPr>
        </p:nvSpPr>
        <p:spPr/>
        <p:txBody>
          <a:bodyPr>
            <a:normAutofit/>
          </a:bodyPr>
          <a:lstStyle/>
          <a:p>
            <a:r>
              <a:rPr lang="en-US" sz="1800" dirty="0"/>
              <a:t>Consider the reaction below for the following questions: </a:t>
            </a:r>
          </a:p>
          <a:p>
            <a:pPr marL="0" indent="0" algn="ctr">
              <a:buNone/>
            </a:pPr>
            <a:r>
              <a:rPr lang="en-US" sz="2800" b="1" dirty="0"/>
              <a:t>N</a:t>
            </a:r>
            <a:r>
              <a:rPr lang="en-US" sz="2800" b="1" baseline="-25000" dirty="0"/>
              <a:t>2 (g)</a:t>
            </a:r>
            <a:r>
              <a:rPr lang="en-US" sz="2800" b="1" dirty="0"/>
              <a:t> + 3 H</a:t>
            </a:r>
            <a:r>
              <a:rPr lang="en-US" sz="2800" b="1" baseline="-25000" dirty="0"/>
              <a:t>2 (g)</a:t>
            </a:r>
            <a:r>
              <a:rPr lang="en-US" sz="2800" b="1" dirty="0"/>
              <a:t> </a:t>
            </a:r>
            <a:r>
              <a:rPr lang="en-US" sz="2800" b="1" dirty="0">
                <a:sym typeface="Wingdings" panose="05000000000000000000" pitchFamily="2" charset="2"/>
              </a:rPr>
              <a:t> 2 N</a:t>
            </a:r>
            <a:r>
              <a:rPr lang="en-US" sz="2800" b="1" dirty="0"/>
              <a:t>H</a:t>
            </a:r>
            <a:r>
              <a:rPr lang="en-US" sz="2800" b="1" baseline="-25000" dirty="0"/>
              <a:t>3 (g)</a:t>
            </a:r>
            <a:r>
              <a:rPr lang="en-US" sz="2800" b="1" dirty="0"/>
              <a:t> + Heat</a:t>
            </a:r>
          </a:p>
          <a:p>
            <a:r>
              <a:rPr lang="en-US" sz="2800" u="sng" dirty="0"/>
              <a:t>Determine if the concentration of H</a:t>
            </a:r>
            <a:r>
              <a:rPr lang="en-US" sz="2800" u="sng" baseline="-25000" dirty="0"/>
              <a:t>2</a:t>
            </a:r>
            <a:r>
              <a:rPr lang="en-US" sz="2800" u="sng" dirty="0"/>
              <a:t> will increase or decrease</a:t>
            </a:r>
            <a:r>
              <a:rPr lang="en-US" sz="2800" dirty="0"/>
              <a:t> when equilibrium is reestablished after the stresses are applied</a:t>
            </a:r>
          </a:p>
          <a:p>
            <a:pPr marL="514350" indent="-514350">
              <a:buFont typeface="+mj-lt"/>
              <a:buAutoNum type="arabicPeriod"/>
            </a:pPr>
            <a:r>
              <a:rPr lang="en-US" sz="2800" dirty="0">
                <a:sym typeface="Wingdings" panose="05000000000000000000" pitchFamily="2" charset="2"/>
              </a:rPr>
              <a:t>N</a:t>
            </a:r>
            <a:r>
              <a:rPr lang="en-US" sz="2800" dirty="0"/>
              <a:t>H</a:t>
            </a:r>
            <a:r>
              <a:rPr lang="en-US" sz="2800" baseline="-25000" dirty="0"/>
              <a:t>3</a:t>
            </a:r>
            <a:r>
              <a:rPr lang="en-US" sz="2800" dirty="0"/>
              <a:t> is added</a:t>
            </a:r>
          </a:p>
          <a:p>
            <a:pPr marL="457200" indent="-457200">
              <a:buFont typeface="+mj-lt"/>
              <a:buAutoNum type="arabicPeriod"/>
            </a:pPr>
            <a:r>
              <a:rPr lang="en-US" sz="2800" baseline="-25000" dirty="0"/>
              <a:t> </a:t>
            </a:r>
            <a:r>
              <a:rPr lang="en-US" sz="2800" dirty="0"/>
              <a:t>N</a:t>
            </a:r>
            <a:r>
              <a:rPr lang="en-US" sz="2800" baseline="-25000" dirty="0"/>
              <a:t>2</a:t>
            </a:r>
            <a:r>
              <a:rPr lang="en-US" sz="2800" dirty="0"/>
              <a:t> is removed</a:t>
            </a:r>
          </a:p>
          <a:p>
            <a:pPr marL="457200" indent="-457200">
              <a:buFont typeface="+mj-lt"/>
              <a:buAutoNum type="arabicPeriod"/>
            </a:pPr>
            <a:r>
              <a:rPr lang="en-US" sz="2800" dirty="0"/>
              <a:t>Temperature is increased</a:t>
            </a:r>
          </a:p>
          <a:p>
            <a:pPr marL="514350" indent="-514350">
              <a:buFont typeface="+mj-lt"/>
              <a:buAutoNum type="arabicPeriod"/>
            </a:pPr>
            <a:r>
              <a:rPr lang="en-US" sz="2800" dirty="0"/>
              <a:t>What is the equilibrium expression for the reaction? </a:t>
            </a:r>
          </a:p>
        </p:txBody>
      </p:sp>
    </p:spTree>
    <p:extLst>
      <p:ext uri="{BB962C8B-B14F-4D97-AF65-F5344CB8AC3E}">
        <p14:creationId xmlns:p14="http://schemas.microsoft.com/office/powerpoint/2010/main" val="3610551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2954338" y="317501"/>
            <a:ext cx="6056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i="1" dirty="0"/>
              <a:t>Le </a:t>
            </a:r>
            <a:r>
              <a:rPr lang="en-US" altLang="en-US" sz="2800" b="1" i="1" dirty="0" err="1"/>
              <a:t>Ch</a:t>
            </a:r>
            <a:r>
              <a:rPr lang="en-US" altLang="en-US" sz="2800" b="1" i="1" dirty="0" err="1">
                <a:cs typeface="Arial" panose="020B0604020202020204" pitchFamily="34" charset="0"/>
              </a:rPr>
              <a:t>âtelier’s</a:t>
            </a:r>
            <a:r>
              <a:rPr lang="en-US" altLang="en-US" sz="2800" b="1" i="1" dirty="0">
                <a:cs typeface="Arial" panose="020B0604020202020204" pitchFamily="34" charset="0"/>
              </a:rPr>
              <a:t> Principle SUMMARY</a:t>
            </a:r>
            <a:endParaRPr lang="en-US" altLang="en-US" sz="2800" b="1" i="1" dirty="0"/>
          </a:p>
        </p:txBody>
      </p:sp>
      <p:sp>
        <p:nvSpPr>
          <p:cNvPr id="203779" name="Text Box 3"/>
          <p:cNvSpPr txBox="1">
            <a:spLocks noChangeArrowheads="1"/>
          </p:cNvSpPr>
          <p:nvPr/>
        </p:nvSpPr>
        <p:spPr bwMode="auto">
          <a:xfrm>
            <a:off x="1736725" y="838201"/>
            <a:ext cx="452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800" dirty="0"/>
              <a:t> Changes in Concentration</a:t>
            </a:r>
          </a:p>
        </p:txBody>
      </p:sp>
      <p:sp>
        <p:nvSpPr>
          <p:cNvPr id="203780" name="Text Box 4"/>
          <p:cNvSpPr txBox="1">
            <a:spLocks noChangeArrowheads="1"/>
          </p:cNvSpPr>
          <p:nvPr/>
        </p:nvSpPr>
        <p:spPr bwMode="auto">
          <a:xfrm>
            <a:off x="3657600" y="4114800"/>
            <a:ext cx="1301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u="sng"/>
              <a:t>Change</a:t>
            </a:r>
          </a:p>
        </p:txBody>
      </p:sp>
      <p:sp>
        <p:nvSpPr>
          <p:cNvPr id="203781" name="Text Box 5"/>
          <p:cNvSpPr txBox="1">
            <a:spLocks noChangeArrowheads="1"/>
          </p:cNvSpPr>
          <p:nvPr/>
        </p:nvSpPr>
        <p:spPr bwMode="auto">
          <a:xfrm>
            <a:off x="6958014" y="4114800"/>
            <a:ext cx="3328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u="sng"/>
              <a:t>Shifts the Equilibrium</a:t>
            </a:r>
          </a:p>
        </p:txBody>
      </p:sp>
      <p:sp>
        <p:nvSpPr>
          <p:cNvPr id="23558" name="Text Box 6"/>
          <p:cNvSpPr txBox="1">
            <a:spLocks noChangeArrowheads="1"/>
          </p:cNvSpPr>
          <p:nvPr/>
        </p:nvSpPr>
        <p:spPr bwMode="auto">
          <a:xfrm>
            <a:off x="1676401" y="4648200"/>
            <a:ext cx="5065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Increase concentration of product(s)</a:t>
            </a:r>
          </a:p>
        </p:txBody>
      </p:sp>
      <p:sp>
        <p:nvSpPr>
          <p:cNvPr id="23559" name="Text Box 7"/>
          <p:cNvSpPr txBox="1">
            <a:spLocks noChangeArrowheads="1"/>
          </p:cNvSpPr>
          <p:nvPr/>
        </p:nvSpPr>
        <p:spPr bwMode="auto">
          <a:xfrm>
            <a:off x="8326438" y="46482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left</a:t>
            </a:r>
          </a:p>
        </p:txBody>
      </p:sp>
      <p:sp>
        <p:nvSpPr>
          <p:cNvPr id="23561" name="Text Box 9"/>
          <p:cNvSpPr txBox="1">
            <a:spLocks noChangeArrowheads="1"/>
          </p:cNvSpPr>
          <p:nvPr/>
        </p:nvSpPr>
        <p:spPr bwMode="auto">
          <a:xfrm>
            <a:off x="1676400" y="5080000"/>
            <a:ext cx="5202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Decrease concentration of product(s)</a:t>
            </a:r>
          </a:p>
        </p:txBody>
      </p:sp>
      <p:sp>
        <p:nvSpPr>
          <p:cNvPr id="23562" name="Text Box 10"/>
          <p:cNvSpPr txBox="1">
            <a:spLocks noChangeArrowheads="1"/>
          </p:cNvSpPr>
          <p:nvPr/>
        </p:nvSpPr>
        <p:spPr bwMode="auto">
          <a:xfrm>
            <a:off x="8232776" y="50800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right</a:t>
            </a:r>
          </a:p>
        </p:txBody>
      </p:sp>
      <p:sp>
        <p:nvSpPr>
          <p:cNvPr id="23563" name="Text Box 11"/>
          <p:cNvSpPr txBox="1">
            <a:spLocks noChangeArrowheads="1"/>
          </p:cNvSpPr>
          <p:nvPr/>
        </p:nvSpPr>
        <p:spPr bwMode="auto">
          <a:xfrm>
            <a:off x="1676401" y="5943600"/>
            <a:ext cx="5286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Decrease concentration of reactant(s)</a:t>
            </a:r>
          </a:p>
        </p:txBody>
      </p:sp>
      <p:sp>
        <p:nvSpPr>
          <p:cNvPr id="23564" name="Text Box 12"/>
          <p:cNvSpPr txBox="1">
            <a:spLocks noChangeArrowheads="1"/>
          </p:cNvSpPr>
          <p:nvPr/>
        </p:nvSpPr>
        <p:spPr bwMode="auto">
          <a:xfrm>
            <a:off x="1676400" y="5511800"/>
            <a:ext cx="514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Increase concentration of reactant(s)</a:t>
            </a:r>
          </a:p>
        </p:txBody>
      </p:sp>
      <p:sp>
        <p:nvSpPr>
          <p:cNvPr id="23565" name="Text Box 13"/>
          <p:cNvSpPr txBox="1">
            <a:spLocks noChangeArrowheads="1"/>
          </p:cNvSpPr>
          <p:nvPr/>
        </p:nvSpPr>
        <p:spPr bwMode="auto">
          <a:xfrm>
            <a:off x="8232776" y="55118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right</a:t>
            </a:r>
          </a:p>
        </p:txBody>
      </p:sp>
      <p:sp>
        <p:nvSpPr>
          <p:cNvPr id="23566" name="Text Box 14"/>
          <p:cNvSpPr txBox="1">
            <a:spLocks noChangeArrowheads="1"/>
          </p:cNvSpPr>
          <p:nvPr/>
        </p:nvSpPr>
        <p:spPr bwMode="auto">
          <a:xfrm>
            <a:off x="8326438" y="59436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left</a:t>
            </a:r>
          </a:p>
        </p:txBody>
      </p:sp>
      <p:grpSp>
        <p:nvGrpSpPr>
          <p:cNvPr id="203790" name="Group 20"/>
          <p:cNvGrpSpPr>
            <a:grpSpLocks/>
          </p:cNvGrpSpPr>
          <p:nvPr/>
        </p:nvGrpSpPr>
        <p:grpSpPr bwMode="auto">
          <a:xfrm>
            <a:off x="4397376" y="2286000"/>
            <a:ext cx="3395663" cy="457200"/>
            <a:chOff x="1367" y="1344"/>
            <a:chExt cx="2139" cy="288"/>
          </a:xfrm>
        </p:grpSpPr>
        <p:sp>
          <p:nvSpPr>
            <p:cNvPr id="203811" name="Text Box 17"/>
            <p:cNvSpPr txBox="1">
              <a:spLocks noChangeArrowheads="1"/>
            </p:cNvSpPr>
            <p:nvPr/>
          </p:nvSpPr>
          <p:spPr bwMode="auto">
            <a:xfrm>
              <a:off x="1367" y="1344"/>
              <a:ext cx="21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i="1"/>
                <a:t>a</a:t>
              </a:r>
              <a:r>
                <a:rPr lang="en-US" altLang="en-US" sz="2400"/>
                <a:t>A + </a:t>
              </a:r>
              <a:r>
                <a:rPr lang="en-US" altLang="en-US" sz="2400" i="1"/>
                <a:t>b</a:t>
              </a:r>
              <a:r>
                <a:rPr lang="en-US" altLang="en-US" sz="2400"/>
                <a:t>B           </a:t>
              </a:r>
              <a:r>
                <a:rPr lang="en-US" altLang="en-US" sz="2400" i="1"/>
                <a:t>c</a:t>
              </a:r>
              <a:r>
                <a:rPr lang="en-US" altLang="en-US" sz="2400"/>
                <a:t>C + </a:t>
              </a:r>
              <a:r>
                <a:rPr lang="en-US" altLang="en-US" sz="2400" i="1"/>
                <a:t>d</a:t>
              </a:r>
              <a:r>
                <a:rPr lang="en-US" altLang="en-US" sz="2400"/>
                <a:t>D </a:t>
              </a:r>
              <a:endParaRPr lang="en-US" altLang="en-US" sz="2000" i="1"/>
            </a:p>
          </p:txBody>
        </p:sp>
        <p:sp>
          <p:nvSpPr>
            <p:cNvPr id="203812" name="Line 18"/>
            <p:cNvSpPr>
              <a:spLocks noChangeShapeType="1"/>
            </p:cNvSpPr>
            <p:nvPr/>
          </p:nvSpPr>
          <p:spPr bwMode="auto">
            <a:xfrm>
              <a:off x="2224" y="1448"/>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3813" name="Line 19"/>
            <p:cNvSpPr>
              <a:spLocks noChangeShapeType="1"/>
            </p:cNvSpPr>
            <p:nvPr/>
          </p:nvSpPr>
          <p:spPr bwMode="auto">
            <a:xfrm flipH="1">
              <a:off x="2224" y="1544"/>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29"/>
          <p:cNvGrpSpPr>
            <a:grpSpLocks/>
          </p:cNvGrpSpPr>
          <p:nvPr/>
        </p:nvGrpSpPr>
        <p:grpSpPr bwMode="auto">
          <a:xfrm>
            <a:off x="5638801" y="1371600"/>
            <a:ext cx="1768475" cy="1676400"/>
            <a:chOff x="2592" y="864"/>
            <a:chExt cx="1114" cy="1056"/>
          </a:xfrm>
        </p:grpSpPr>
        <p:grpSp>
          <p:nvGrpSpPr>
            <p:cNvPr id="203807" name="Group 23"/>
            <p:cNvGrpSpPr>
              <a:grpSpLocks/>
            </p:cNvGrpSpPr>
            <p:nvPr/>
          </p:nvGrpSpPr>
          <p:grpSpPr bwMode="auto">
            <a:xfrm>
              <a:off x="3248" y="864"/>
              <a:ext cx="458" cy="599"/>
              <a:chOff x="4188" y="889"/>
              <a:chExt cx="458" cy="599"/>
            </a:xfrm>
          </p:grpSpPr>
          <p:sp>
            <p:nvSpPr>
              <p:cNvPr id="203809" name="Line 21"/>
              <p:cNvSpPr>
                <a:spLocks noChangeShapeType="1"/>
              </p:cNvSpPr>
              <p:nvPr/>
            </p:nvSpPr>
            <p:spPr bwMode="auto">
              <a:xfrm>
                <a:off x="4416" y="1152"/>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3810" name="Text Box 22"/>
              <p:cNvSpPr txBox="1">
                <a:spLocks noChangeArrowheads="1"/>
              </p:cNvSpPr>
              <p:nvPr/>
            </p:nvSpPr>
            <p:spPr bwMode="auto">
              <a:xfrm>
                <a:off x="4188" y="889"/>
                <a:ext cx="4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Add</a:t>
                </a:r>
              </a:p>
            </p:txBody>
          </p:sp>
        </p:grpSp>
        <p:sp>
          <p:nvSpPr>
            <p:cNvPr id="203808" name="Line 24"/>
            <p:cNvSpPr>
              <a:spLocks noChangeShapeType="1"/>
            </p:cNvSpPr>
            <p:nvPr/>
          </p:nvSpPr>
          <p:spPr bwMode="auto">
            <a:xfrm flipH="1">
              <a:off x="2592" y="1920"/>
              <a:ext cx="576"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40"/>
          <p:cNvGrpSpPr>
            <a:grpSpLocks/>
          </p:cNvGrpSpPr>
          <p:nvPr/>
        </p:nvGrpSpPr>
        <p:grpSpPr bwMode="auto">
          <a:xfrm>
            <a:off x="4648200" y="1371600"/>
            <a:ext cx="1930400" cy="1676400"/>
            <a:chOff x="1968" y="864"/>
            <a:chExt cx="1216" cy="1056"/>
          </a:xfrm>
        </p:grpSpPr>
        <p:sp>
          <p:nvSpPr>
            <p:cNvPr id="203803" name="Line 28"/>
            <p:cNvSpPr>
              <a:spLocks noChangeShapeType="1"/>
            </p:cNvSpPr>
            <p:nvPr/>
          </p:nvSpPr>
          <p:spPr bwMode="auto">
            <a:xfrm>
              <a:off x="2608" y="1920"/>
              <a:ext cx="576"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03804" name="Group 30"/>
            <p:cNvGrpSpPr>
              <a:grpSpLocks/>
            </p:cNvGrpSpPr>
            <p:nvPr/>
          </p:nvGrpSpPr>
          <p:grpSpPr bwMode="auto">
            <a:xfrm>
              <a:off x="1968" y="864"/>
              <a:ext cx="458" cy="599"/>
              <a:chOff x="4188" y="889"/>
              <a:chExt cx="458" cy="599"/>
            </a:xfrm>
          </p:grpSpPr>
          <p:sp>
            <p:nvSpPr>
              <p:cNvPr id="203805" name="Line 31"/>
              <p:cNvSpPr>
                <a:spLocks noChangeShapeType="1"/>
              </p:cNvSpPr>
              <p:nvPr/>
            </p:nvSpPr>
            <p:spPr bwMode="auto">
              <a:xfrm>
                <a:off x="4416" y="1152"/>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3806" name="Text Box 32"/>
              <p:cNvSpPr txBox="1">
                <a:spLocks noChangeArrowheads="1"/>
              </p:cNvSpPr>
              <p:nvPr/>
            </p:nvSpPr>
            <p:spPr bwMode="auto">
              <a:xfrm>
                <a:off x="4188" y="889"/>
                <a:ext cx="4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Add</a:t>
                </a:r>
              </a:p>
            </p:txBody>
          </p:sp>
        </p:grpSp>
      </p:grpSp>
      <p:grpSp>
        <p:nvGrpSpPr>
          <p:cNvPr id="7" name="Group 41"/>
          <p:cNvGrpSpPr>
            <a:grpSpLocks/>
          </p:cNvGrpSpPr>
          <p:nvPr/>
        </p:nvGrpSpPr>
        <p:grpSpPr bwMode="auto">
          <a:xfrm>
            <a:off x="4343400" y="1358900"/>
            <a:ext cx="2209800" cy="1689100"/>
            <a:chOff x="1776" y="856"/>
            <a:chExt cx="1392" cy="1064"/>
          </a:xfrm>
        </p:grpSpPr>
        <p:sp>
          <p:nvSpPr>
            <p:cNvPr id="203799" name="Line 33"/>
            <p:cNvSpPr>
              <a:spLocks noChangeShapeType="1"/>
            </p:cNvSpPr>
            <p:nvPr/>
          </p:nvSpPr>
          <p:spPr bwMode="auto">
            <a:xfrm flipH="1">
              <a:off x="2592" y="1920"/>
              <a:ext cx="576"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03800" name="Group 35"/>
            <p:cNvGrpSpPr>
              <a:grpSpLocks/>
            </p:cNvGrpSpPr>
            <p:nvPr/>
          </p:nvGrpSpPr>
          <p:grpSpPr bwMode="auto">
            <a:xfrm>
              <a:off x="1776" y="856"/>
              <a:ext cx="832" cy="599"/>
              <a:chOff x="4373" y="288"/>
              <a:chExt cx="832" cy="599"/>
            </a:xfrm>
          </p:grpSpPr>
          <p:sp>
            <p:nvSpPr>
              <p:cNvPr id="203801" name="Line 36"/>
              <p:cNvSpPr>
                <a:spLocks noChangeShapeType="1"/>
              </p:cNvSpPr>
              <p:nvPr/>
            </p:nvSpPr>
            <p:spPr bwMode="auto">
              <a:xfrm flipV="1">
                <a:off x="4788" y="551"/>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3802" name="Text Box 37"/>
              <p:cNvSpPr txBox="1">
                <a:spLocks noChangeArrowheads="1"/>
              </p:cNvSpPr>
              <p:nvPr/>
            </p:nvSpPr>
            <p:spPr bwMode="auto">
              <a:xfrm>
                <a:off x="4373" y="288"/>
                <a:ext cx="8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Remove</a:t>
                </a:r>
              </a:p>
            </p:txBody>
          </p:sp>
        </p:grpSp>
      </p:grpSp>
      <p:grpSp>
        <p:nvGrpSpPr>
          <p:cNvPr id="9" name="Group 39"/>
          <p:cNvGrpSpPr>
            <a:grpSpLocks/>
          </p:cNvGrpSpPr>
          <p:nvPr/>
        </p:nvGrpSpPr>
        <p:grpSpPr bwMode="auto">
          <a:xfrm>
            <a:off x="5664200" y="1333500"/>
            <a:ext cx="2044700" cy="1714500"/>
            <a:chOff x="2608" y="840"/>
            <a:chExt cx="1288" cy="1080"/>
          </a:xfrm>
        </p:grpSpPr>
        <p:grpSp>
          <p:nvGrpSpPr>
            <p:cNvPr id="203795" name="Group 34"/>
            <p:cNvGrpSpPr>
              <a:grpSpLocks/>
            </p:cNvGrpSpPr>
            <p:nvPr/>
          </p:nvGrpSpPr>
          <p:grpSpPr bwMode="auto">
            <a:xfrm>
              <a:off x="3064" y="840"/>
              <a:ext cx="832" cy="599"/>
              <a:chOff x="4373" y="288"/>
              <a:chExt cx="832" cy="599"/>
            </a:xfrm>
          </p:grpSpPr>
          <p:sp>
            <p:nvSpPr>
              <p:cNvPr id="203797" name="Line 26"/>
              <p:cNvSpPr>
                <a:spLocks noChangeShapeType="1"/>
              </p:cNvSpPr>
              <p:nvPr/>
            </p:nvSpPr>
            <p:spPr bwMode="auto">
              <a:xfrm flipV="1">
                <a:off x="4788" y="551"/>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3798" name="Text Box 27"/>
              <p:cNvSpPr txBox="1">
                <a:spLocks noChangeArrowheads="1"/>
              </p:cNvSpPr>
              <p:nvPr/>
            </p:nvSpPr>
            <p:spPr bwMode="auto">
              <a:xfrm>
                <a:off x="4373" y="288"/>
                <a:ext cx="8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Remove</a:t>
                </a:r>
              </a:p>
            </p:txBody>
          </p:sp>
        </p:grpSp>
        <p:sp>
          <p:nvSpPr>
            <p:cNvPr id="203796" name="Line 38"/>
            <p:cNvSpPr>
              <a:spLocks noChangeShapeType="1"/>
            </p:cNvSpPr>
            <p:nvPr/>
          </p:nvSpPr>
          <p:spPr bwMode="auto">
            <a:xfrm>
              <a:off x="2608" y="1920"/>
              <a:ext cx="576"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9743664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3558"/>
                                        </p:tgtEl>
                                        <p:attrNameLst>
                                          <p:attrName>style.visibility</p:attrName>
                                        </p:attrNameLst>
                                      </p:cBhvr>
                                      <p:to>
                                        <p:strVal val="visible"/>
                                      </p:to>
                                    </p:set>
                                    <p:anim calcmode="lin" valueType="num">
                                      <p:cBhvr additive="base">
                                        <p:cTn id="11" dur="500" fill="hold"/>
                                        <p:tgtEl>
                                          <p:spTgt spid="23558"/>
                                        </p:tgtEl>
                                        <p:attrNameLst>
                                          <p:attrName>ppt_x</p:attrName>
                                        </p:attrNameLst>
                                      </p:cBhvr>
                                      <p:tavLst>
                                        <p:tav tm="0">
                                          <p:val>
                                            <p:strVal val="0-#ppt_w/2"/>
                                          </p:val>
                                        </p:tav>
                                        <p:tav tm="100000">
                                          <p:val>
                                            <p:strVal val="#ppt_x"/>
                                          </p:val>
                                        </p:tav>
                                      </p:tavLst>
                                    </p:anim>
                                    <p:anim calcmode="lin" valueType="num">
                                      <p:cBhvr additive="base">
                                        <p:cTn id="12"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3559"/>
                                        </p:tgtEl>
                                        <p:attrNameLst>
                                          <p:attrName>style.visibility</p:attrName>
                                        </p:attrNameLst>
                                      </p:cBhvr>
                                      <p:to>
                                        <p:strVal val="visible"/>
                                      </p:to>
                                    </p:set>
                                    <p:anim calcmode="lin" valueType="num">
                                      <p:cBhvr additive="base">
                                        <p:cTn id="17" dur="500" fill="hold"/>
                                        <p:tgtEl>
                                          <p:spTgt spid="23559"/>
                                        </p:tgtEl>
                                        <p:attrNameLst>
                                          <p:attrName>ppt_x</p:attrName>
                                        </p:attrNameLst>
                                      </p:cBhvr>
                                      <p:tavLst>
                                        <p:tav tm="0">
                                          <p:val>
                                            <p:strVal val="1+#ppt_w/2"/>
                                          </p:val>
                                        </p:tav>
                                        <p:tav tm="100000">
                                          <p:val>
                                            <p:strVal val="#ppt_x"/>
                                          </p:val>
                                        </p:tav>
                                      </p:tavLst>
                                    </p:anim>
                                    <p:anim calcmode="lin" valueType="num">
                                      <p:cBhvr additive="base">
                                        <p:cTn id="18"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3561"/>
                                        </p:tgtEl>
                                        <p:attrNameLst>
                                          <p:attrName>style.visibility</p:attrName>
                                        </p:attrNameLst>
                                      </p:cBhvr>
                                      <p:to>
                                        <p:strVal val="visible"/>
                                      </p:to>
                                    </p:set>
                                    <p:anim calcmode="lin" valueType="num">
                                      <p:cBhvr additive="base">
                                        <p:cTn id="27" dur="500" fill="hold"/>
                                        <p:tgtEl>
                                          <p:spTgt spid="23561"/>
                                        </p:tgtEl>
                                        <p:attrNameLst>
                                          <p:attrName>ppt_x</p:attrName>
                                        </p:attrNameLst>
                                      </p:cBhvr>
                                      <p:tavLst>
                                        <p:tav tm="0">
                                          <p:val>
                                            <p:strVal val="0-#ppt_w/2"/>
                                          </p:val>
                                        </p:tav>
                                        <p:tav tm="100000">
                                          <p:val>
                                            <p:strVal val="#ppt_x"/>
                                          </p:val>
                                        </p:tav>
                                      </p:tavLst>
                                    </p:anim>
                                    <p:anim calcmode="lin" valueType="num">
                                      <p:cBhvr additive="base">
                                        <p:cTn id="28"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3562"/>
                                        </p:tgtEl>
                                        <p:attrNameLst>
                                          <p:attrName>style.visibility</p:attrName>
                                        </p:attrNameLst>
                                      </p:cBhvr>
                                      <p:to>
                                        <p:strVal val="visible"/>
                                      </p:to>
                                    </p:set>
                                    <p:anim calcmode="lin" valueType="num">
                                      <p:cBhvr additive="base">
                                        <p:cTn id="33" dur="500" fill="hold"/>
                                        <p:tgtEl>
                                          <p:spTgt spid="23562"/>
                                        </p:tgtEl>
                                        <p:attrNameLst>
                                          <p:attrName>ppt_x</p:attrName>
                                        </p:attrNameLst>
                                      </p:cBhvr>
                                      <p:tavLst>
                                        <p:tav tm="0">
                                          <p:val>
                                            <p:strVal val="1+#ppt_w/2"/>
                                          </p:val>
                                        </p:tav>
                                        <p:tav tm="100000">
                                          <p:val>
                                            <p:strVal val="#ppt_x"/>
                                          </p:val>
                                        </p:tav>
                                      </p:tavLst>
                                    </p:anim>
                                    <p:anim calcmode="lin" valueType="num">
                                      <p:cBhvr additive="base">
                                        <p:cTn id="34"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64"/>
                                        </p:tgtEl>
                                        <p:attrNameLst>
                                          <p:attrName>style.visibility</p:attrName>
                                        </p:attrNameLst>
                                      </p:cBhvr>
                                      <p:to>
                                        <p:strVal val="visible"/>
                                      </p:to>
                                    </p:set>
                                    <p:anim calcmode="lin" valueType="num">
                                      <p:cBhvr additive="base">
                                        <p:cTn id="43" dur="500" fill="hold"/>
                                        <p:tgtEl>
                                          <p:spTgt spid="23564"/>
                                        </p:tgtEl>
                                        <p:attrNameLst>
                                          <p:attrName>ppt_x</p:attrName>
                                        </p:attrNameLst>
                                      </p:cBhvr>
                                      <p:tavLst>
                                        <p:tav tm="0">
                                          <p:val>
                                            <p:strVal val="0-#ppt_w/2"/>
                                          </p:val>
                                        </p:tav>
                                        <p:tav tm="100000">
                                          <p:val>
                                            <p:strVal val="#ppt_x"/>
                                          </p:val>
                                        </p:tav>
                                      </p:tavLst>
                                    </p:anim>
                                    <p:anim calcmode="lin" valueType="num">
                                      <p:cBhvr additive="base">
                                        <p:cTn id="44" dur="500" fill="hold"/>
                                        <p:tgtEl>
                                          <p:spTgt spid="2356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3565"/>
                                        </p:tgtEl>
                                        <p:attrNameLst>
                                          <p:attrName>style.visibility</p:attrName>
                                        </p:attrNameLst>
                                      </p:cBhvr>
                                      <p:to>
                                        <p:strVal val="visible"/>
                                      </p:to>
                                    </p:set>
                                    <p:anim calcmode="lin" valueType="num">
                                      <p:cBhvr additive="base">
                                        <p:cTn id="49" dur="500" fill="hold"/>
                                        <p:tgtEl>
                                          <p:spTgt spid="23565"/>
                                        </p:tgtEl>
                                        <p:attrNameLst>
                                          <p:attrName>ppt_x</p:attrName>
                                        </p:attrNameLst>
                                      </p:cBhvr>
                                      <p:tavLst>
                                        <p:tav tm="0">
                                          <p:val>
                                            <p:strVal val="1+#ppt_w/2"/>
                                          </p:val>
                                        </p:tav>
                                        <p:tav tm="100000">
                                          <p:val>
                                            <p:strVal val="#ppt_x"/>
                                          </p:val>
                                        </p:tav>
                                      </p:tavLst>
                                    </p:anim>
                                    <p:anim calcmode="lin" valueType="num">
                                      <p:cBhvr additive="base">
                                        <p:cTn id="50" dur="500" fill="hold"/>
                                        <p:tgtEl>
                                          <p:spTgt spid="2356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3563"/>
                                        </p:tgtEl>
                                        <p:attrNameLst>
                                          <p:attrName>style.visibility</p:attrName>
                                        </p:attrNameLst>
                                      </p:cBhvr>
                                      <p:to>
                                        <p:strVal val="visible"/>
                                      </p:to>
                                    </p:set>
                                    <p:anim calcmode="lin" valueType="num">
                                      <p:cBhvr additive="base">
                                        <p:cTn id="59" dur="500" fill="hold"/>
                                        <p:tgtEl>
                                          <p:spTgt spid="23563"/>
                                        </p:tgtEl>
                                        <p:attrNameLst>
                                          <p:attrName>ppt_x</p:attrName>
                                        </p:attrNameLst>
                                      </p:cBhvr>
                                      <p:tavLst>
                                        <p:tav tm="0">
                                          <p:val>
                                            <p:strVal val="0-#ppt_w/2"/>
                                          </p:val>
                                        </p:tav>
                                        <p:tav tm="100000">
                                          <p:val>
                                            <p:strVal val="#ppt_x"/>
                                          </p:val>
                                        </p:tav>
                                      </p:tavLst>
                                    </p:anim>
                                    <p:anim calcmode="lin" valueType="num">
                                      <p:cBhvr additive="base">
                                        <p:cTn id="60" dur="5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23566"/>
                                        </p:tgtEl>
                                        <p:attrNameLst>
                                          <p:attrName>style.visibility</p:attrName>
                                        </p:attrNameLst>
                                      </p:cBhvr>
                                      <p:to>
                                        <p:strVal val="visible"/>
                                      </p:to>
                                    </p:set>
                                    <p:anim calcmode="lin" valueType="num">
                                      <p:cBhvr additive="base">
                                        <p:cTn id="65" dur="500" fill="hold"/>
                                        <p:tgtEl>
                                          <p:spTgt spid="23566"/>
                                        </p:tgtEl>
                                        <p:attrNameLst>
                                          <p:attrName>ppt_x</p:attrName>
                                        </p:attrNameLst>
                                      </p:cBhvr>
                                      <p:tavLst>
                                        <p:tav tm="0">
                                          <p:val>
                                            <p:strVal val="1+#ppt_w/2"/>
                                          </p:val>
                                        </p:tav>
                                        <p:tav tm="100000">
                                          <p:val>
                                            <p:strVal val="#ppt_x"/>
                                          </p:val>
                                        </p:tav>
                                      </p:tavLst>
                                    </p:anim>
                                    <p:anim calcmode="lin" valueType="num">
                                      <p:cBhvr additive="base">
                                        <p:cTn id="66" dur="500" fill="hold"/>
                                        <p:tgtEl>
                                          <p:spTgt spid="235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P spid="23561" grpId="0" autoUpdateAnimBg="0"/>
      <p:bldP spid="23562" grpId="0" autoUpdateAnimBg="0"/>
      <p:bldP spid="23563" grpId="0" autoUpdateAnimBg="0"/>
      <p:bldP spid="23564" grpId="0" autoUpdateAnimBg="0"/>
      <p:bldP spid="23565" grpId="0" autoUpdateAnimBg="0"/>
      <p:bldP spid="2356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2951956" y="361951"/>
            <a:ext cx="6056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i="1" dirty="0"/>
              <a:t>Le </a:t>
            </a:r>
            <a:r>
              <a:rPr lang="en-US" altLang="en-US" sz="2800" b="1" i="1" dirty="0" err="1"/>
              <a:t>Ch</a:t>
            </a:r>
            <a:r>
              <a:rPr lang="en-US" altLang="en-US" sz="2800" b="1" i="1" dirty="0" err="1">
                <a:cs typeface="Arial" panose="020B0604020202020204" pitchFamily="34" charset="0"/>
              </a:rPr>
              <a:t>âtelier’s</a:t>
            </a:r>
            <a:r>
              <a:rPr lang="en-US" altLang="en-US" sz="2800" b="1" i="1" dirty="0">
                <a:cs typeface="Arial" panose="020B0604020202020204" pitchFamily="34" charset="0"/>
              </a:rPr>
              <a:t> Principle SUMMARY</a:t>
            </a:r>
            <a:endParaRPr lang="en-US" altLang="en-US" sz="2800" b="1" i="1" dirty="0"/>
          </a:p>
        </p:txBody>
      </p:sp>
      <p:sp>
        <p:nvSpPr>
          <p:cNvPr id="204803" name="Text Box 3"/>
          <p:cNvSpPr txBox="1">
            <a:spLocks noChangeArrowheads="1"/>
          </p:cNvSpPr>
          <p:nvPr/>
        </p:nvSpPr>
        <p:spPr bwMode="auto">
          <a:xfrm>
            <a:off x="1736725" y="838200"/>
            <a:ext cx="573405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800"/>
              <a:t> Changes in Volume and Pressure</a:t>
            </a:r>
          </a:p>
          <a:p>
            <a:pPr lvl="2" eaLnBrk="1" hangingPunct="1">
              <a:spcBef>
                <a:spcPct val="0"/>
              </a:spcBef>
              <a:buFontTx/>
              <a:buNone/>
            </a:pPr>
            <a:r>
              <a:rPr lang="en-US" altLang="en-US"/>
              <a:t>(Only a factor with gases)</a:t>
            </a:r>
          </a:p>
        </p:txBody>
      </p:sp>
      <p:grpSp>
        <p:nvGrpSpPr>
          <p:cNvPr id="204804" name="Group 18"/>
          <p:cNvGrpSpPr>
            <a:grpSpLocks/>
          </p:cNvGrpSpPr>
          <p:nvPr/>
        </p:nvGrpSpPr>
        <p:grpSpPr bwMode="auto">
          <a:xfrm>
            <a:off x="4419601" y="1905000"/>
            <a:ext cx="3121025" cy="457200"/>
            <a:chOff x="1723" y="1056"/>
            <a:chExt cx="1966" cy="288"/>
          </a:xfrm>
        </p:grpSpPr>
        <p:sp>
          <p:nvSpPr>
            <p:cNvPr id="204819" name="Text Box 5"/>
            <p:cNvSpPr txBox="1">
              <a:spLocks noChangeArrowheads="1"/>
            </p:cNvSpPr>
            <p:nvPr/>
          </p:nvSpPr>
          <p:spPr bwMode="auto">
            <a:xfrm>
              <a:off x="1723" y="1056"/>
              <a:ext cx="19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 </a:t>
              </a:r>
              <a:r>
                <a:rPr lang="en-US" altLang="en-US" sz="2000" i="1"/>
                <a:t>(g)</a:t>
              </a:r>
              <a:r>
                <a:rPr lang="en-US" altLang="en-US" sz="2400"/>
                <a:t> + B </a:t>
              </a:r>
              <a:r>
                <a:rPr lang="en-US" altLang="en-US" sz="2000" i="1"/>
                <a:t>(g)          </a:t>
              </a:r>
              <a:r>
                <a:rPr lang="en-US" altLang="en-US" sz="2400"/>
                <a:t> C </a:t>
              </a:r>
              <a:r>
                <a:rPr lang="en-US" altLang="en-US" sz="2000" i="1"/>
                <a:t>(g)</a:t>
              </a:r>
            </a:p>
          </p:txBody>
        </p:sp>
        <p:sp>
          <p:nvSpPr>
            <p:cNvPr id="204820" name="Line 6"/>
            <p:cNvSpPr>
              <a:spLocks noChangeShapeType="1"/>
            </p:cNvSpPr>
            <p:nvPr/>
          </p:nvSpPr>
          <p:spPr bwMode="auto">
            <a:xfrm>
              <a:off x="2808" y="1160"/>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21" name="Line 7"/>
            <p:cNvSpPr>
              <a:spLocks noChangeShapeType="1"/>
            </p:cNvSpPr>
            <p:nvPr/>
          </p:nvSpPr>
          <p:spPr bwMode="auto">
            <a:xfrm flipH="1">
              <a:off x="2808" y="1256"/>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04805" name="Text Box 8"/>
          <p:cNvSpPr txBox="1">
            <a:spLocks noChangeArrowheads="1"/>
          </p:cNvSpPr>
          <p:nvPr/>
        </p:nvSpPr>
        <p:spPr bwMode="auto">
          <a:xfrm>
            <a:off x="3190875" y="3048000"/>
            <a:ext cx="1301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u="sng"/>
              <a:t>Change</a:t>
            </a:r>
          </a:p>
        </p:txBody>
      </p:sp>
      <p:sp>
        <p:nvSpPr>
          <p:cNvPr id="204806" name="Text Box 9"/>
          <p:cNvSpPr txBox="1">
            <a:spLocks noChangeArrowheads="1"/>
          </p:cNvSpPr>
          <p:nvPr/>
        </p:nvSpPr>
        <p:spPr bwMode="auto">
          <a:xfrm>
            <a:off x="5913439" y="3048000"/>
            <a:ext cx="3328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u="sng"/>
              <a:t>Shifts the Equilibrium</a:t>
            </a:r>
          </a:p>
        </p:txBody>
      </p:sp>
      <p:sp>
        <p:nvSpPr>
          <p:cNvPr id="24586" name="Text Box 10"/>
          <p:cNvSpPr txBox="1">
            <a:spLocks noChangeArrowheads="1"/>
          </p:cNvSpPr>
          <p:nvPr/>
        </p:nvSpPr>
        <p:spPr bwMode="auto">
          <a:xfrm>
            <a:off x="2505076" y="3581400"/>
            <a:ext cx="270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Increase pressure </a:t>
            </a:r>
          </a:p>
        </p:txBody>
      </p:sp>
      <p:sp>
        <p:nvSpPr>
          <p:cNvPr id="24587" name="Text Box 11"/>
          <p:cNvSpPr txBox="1">
            <a:spLocks noChangeArrowheads="1"/>
          </p:cNvSpPr>
          <p:nvPr/>
        </p:nvSpPr>
        <p:spPr bwMode="auto">
          <a:xfrm>
            <a:off x="5543550" y="3581400"/>
            <a:ext cx="4065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Side with fewer moles of gas</a:t>
            </a:r>
          </a:p>
        </p:txBody>
      </p:sp>
      <p:sp>
        <p:nvSpPr>
          <p:cNvPr id="24588" name="Text Box 12"/>
          <p:cNvSpPr txBox="1">
            <a:spLocks noChangeArrowheads="1"/>
          </p:cNvSpPr>
          <p:nvPr/>
        </p:nvSpPr>
        <p:spPr bwMode="auto">
          <a:xfrm>
            <a:off x="2505075" y="4013200"/>
            <a:ext cx="2762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Decrease pressure</a:t>
            </a:r>
          </a:p>
        </p:txBody>
      </p:sp>
      <p:sp>
        <p:nvSpPr>
          <p:cNvPr id="24589" name="Text Box 13"/>
          <p:cNvSpPr txBox="1">
            <a:spLocks noChangeArrowheads="1"/>
          </p:cNvSpPr>
          <p:nvPr/>
        </p:nvSpPr>
        <p:spPr bwMode="auto">
          <a:xfrm>
            <a:off x="5588001" y="4013200"/>
            <a:ext cx="397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Side with most moles of gas</a:t>
            </a:r>
          </a:p>
        </p:txBody>
      </p:sp>
      <p:sp>
        <p:nvSpPr>
          <p:cNvPr id="24590" name="Text Box 14"/>
          <p:cNvSpPr txBox="1">
            <a:spLocks noChangeArrowheads="1"/>
          </p:cNvSpPr>
          <p:nvPr/>
        </p:nvSpPr>
        <p:spPr bwMode="auto">
          <a:xfrm>
            <a:off x="2505075" y="4876800"/>
            <a:ext cx="2559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Decrease volume</a:t>
            </a:r>
          </a:p>
        </p:txBody>
      </p:sp>
      <p:sp>
        <p:nvSpPr>
          <p:cNvPr id="24591" name="Text Box 15"/>
          <p:cNvSpPr txBox="1">
            <a:spLocks noChangeArrowheads="1"/>
          </p:cNvSpPr>
          <p:nvPr/>
        </p:nvSpPr>
        <p:spPr bwMode="auto">
          <a:xfrm>
            <a:off x="2505076" y="4445000"/>
            <a:ext cx="242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Increase volume</a:t>
            </a:r>
          </a:p>
        </p:txBody>
      </p:sp>
      <p:sp>
        <p:nvSpPr>
          <p:cNvPr id="24592" name="Text Box 16"/>
          <p:cNvSpPr txBox="1">
            <a:spLocks noChangeArrowheads="1"/>
          </p:cNvSpPr>
          <p:nvPr/>
        </p:nvSpPr>
        <p:spPr bwMode="auto">
          <a:xfrm>
            <a:off x="5588001" y="4445000"/>
            <a:ext cx="397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Side with most moles of gas</a:t>
            </a:r>
          </a:p>
        </p:txBody>
      </p:sp>
      <p:sp>
        <p:nvSpPr>
          <p:cNvPr id="24593" name="Text Box 17"/>
          <p:cNvSpPr txBox="1">
            <a:spLocks noChangeArrowheads="1"/>
          </p:cNvSpPr>
          <p:nvPr/>
        </p:nvSpPr>
        <p:spPr bwMode="auto">
          <a:xfrm>
            <a:off x="5543550" y="4876800"/>
            <a:ext cx="4065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Side with fewer moles of gas</a:t>
            </a:r>
          </a:p>
        </p:txBody>
      </p:sp>
      <p:sp>
        <p:nvSpPr>
          <p:cNvPr id="24595" name="Line 19"/>
          <p:cNvSpPr>
            <a:spLocks noChangeShapeType="1"/>
          </p:cNvSpPr>
          <p:nvPr/>
        </p:nvSpPr>
        <p:spPr bwMode="auto">
          <a:xfrm>
            <a:off x="6019800" y="2743200"/>
            <a:ext cx="9906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6" name="Line 20"/>
          <p:cNvSpPr>
            <a:spLocks noChangeShapeType="1"/>
          </p:cNvSpPr>
          <p:nvPr/>
        </p:nvSpPr>
        <p:spPr bwMode="auto">
          <a:xfrm flipH="1">
            <a:off x="6096000" y="2819400"/>
            <a:ext cx="9906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7" name="Line 21"/>
          <p:cNvSpPr>
            <a:spLocks noChangeShapeType="1"/>
          </p:cNvSpPr>
          <p:nvPr/>
        </p:nvSpPr>
        <p:spPr bwMode="auto">
          <a:xfrm>
            <a:off x="6019800" y="2667000"/>
            <a:ext cx="9906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8" name="Line 22"/>
          <p:cNvSpPr>
            <a:spLocks noChangeShapeType="1"/>
          </p:cNvSpPr>
          <p:nvPr/>
        </p:nvSpPr>
        <p:spPr bwMode="auto">
          <a:xfrm flipH="1">
            <a:off x="6096000" y="2819400"/>
            <a:ext cx="9906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7605064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91"/>
                                        </p:tgtEl>
                                        <p:attrNameLst>
                                          <p:attrName>style.visibility</p:attrName>
                                        </p:attrNameLst>
                                      </p:cBhvr>
                                      <p:to>
                                        <p:strVal val="visible"/>
                                      </p:to>
                                    </p:set>
                                    <p:anim calcmode="lin" valueType="num">
                                      <p:cBhvr additive="base">
                                        <p:cTn id="7" dur="500" fill="hold"/>
                                        <p:tgtEl>
                                          <p:spTgt spid="24591"/>
                                        </p:tgtEl>
                                        <p:attrNameLst>
                                          <p:attrName>ppt_x</p:attrName>
                                        </p:attrNameLst>
                                      </p:cBhvr>
                                      <p:tavLst>
                                        <p:tav tm="0">
                                          <p:val>
                                            <p:strVal val="0-#ppt_w/2"/>
                                          </p:val>
                                        </p:tav>
                                        <p:tav tm="100000">
                                          <p:val>
                                            <p:strVal val="#ppt_x"/>
                                          </p:val>
                                        </p:tav>
                                      </p:tavLst>
                                    </p:anim>
                                    <p:anim calcmode="lin" valueType="num">
                                      <p:cBhvr additive="base">
                                        <p:cTn id="8" dur="500" fill="hold"/>
                                        <p:tgtEl>
                                          <p:spTgt spid="245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92"/>
                                        </p:tgtEl>
                                        <p:attrNameLst>
                                          <p:attrName>style.visibility</p:attrName>
                                        </p:attrNameLst>
                                      </p:cBhvr>
                                      <p:to>
                                        <p:strVal val="visible"/>
                                      </p:to>
                                    </p:set>
                                    <p:anim calcmode="lin" valueType="num">
                                      <p:cBhvr additive="base">
                                        <p:cTn id="13" dur="500" fill="hold"/>
                                        <p:tgtEl>
                                          <p:spTgt spid="24592"/>
                                        </p:tgtEl>
                                        <p:attrNameLst>
                                          <p:attrName>ppt_x</p:attrName>
                                        </p:attrNameLst>
                                      </p:cBhvr>
                                      <p:tavLst>
                                        <p:tav tm="0">
                                          <p:val>
                                            <p:strVal val="1+#ppt_w/2"/>
                                          </p:val>
                                        </p:tav>
                                        <p:tav tm="100000">
                                          <p:val>
                                            <p:strVal val="#ppt_x"/>
                                          </p:val>
                                        </p:tav>
                                      </p:tavLst>
                                    </p:anim>
                                    <p:anim calcmode="lin" valueType="num">
                                      <p:cBhvr additive="base">
                                        <p:cTn id="14" dur="500" fill="hold"/>
                                        <p:tgtEl>
                                          <p:spTgt spid="245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96"/>
                                        </p:tgtEl>
                                        <p:attrNameLst>
                                          <p:attrName>style.visibility</p:attrName>
                                        </p:attrNameLst>
                                      </p:cBhvr>
                                      <p:to>
                                        <p:strVal val="visible"/>
                                      </p:to>
                                    </p:set>
                                  </p:childTnLst>
                                  <p:subTnLst>
                                    <p:set>
                                      <p:cBhvr override="childStyle">
                                        <p:cTn dur="1" fill="hold" display="0" masterRel="nextClick" afterEffect="1"/>
                                        <p:tgtEl>
                                          <p:spTgt spid="2459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590"/>
                                        </p:tgtEl>
                                        <p:attrNameLst>
                                          <p:attrName>style.visibility</p:attrName>
                                        </p:attrNameLst>
                                      </p:cBhvr>
                                      <p:to>
                                        <p:strVal val="visible"/>
                                      </p:to>
                                    </p:set>
                                    <p:anim calcmode="lin" valueType="num">
                                      <p:cBhvr additive="base">
                                        <p:cTn id="23" dur="500" fill="hold"/>
                                        <p:tgtEl>
                                          <p:spTgt spid="24590"/>
                                        </p:tgtEl>
                                        <p:attrNameLst>
                                          <p:attrName>ppt_x</p:attrName>
                                        </p:attrNameLst>
                                      </p:cBhvr>
                                      <p:tavLst>
                                        <p:tav tm="0">
                                          <p:val>
                                            <p:strVal val="0-#ppt_w/2"/>
                                          </p:val>
                                        </p:tav>
                                        <p:tav tm="100000">
                                          <p:val>
                                            <p:strVal val="#ppt_x"/>
                                          </p:val>
                                        </p:tav>
                                      </p:tavLst>
                                    </p:anim>
                                    <p:anim calcmode="lin" valueType="num">
                                      <p:cBhvr additive="base">
                                        <p:cTn id="24" dur="500" fill="hold"/>
                                        <p:tgtEl>
                                          <p:spTgt spid="24590"/>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4593"/>
                                        </p:tgtEl>
                                        <p:attrNameLst>
                                          <p:attrName>style.visibility</p:attrName>
                                        </p:attrNameLst>
                                      </p:cBhvr>
                                      <p:to>
                                        <p:strVal val="visible"/>
                                      </p:to>
                                    </p:set>
                                    <p:anim calcmode="lin" valueType="num">
                                      <p:cBhvr additive="base">
                                        <p:cTn id="29" dur="500" fill="hold"/>
                                        <p:tgtEl>
                                          <p:spTgt spid="24593"/>
                                        </p:tgtEl>
                                        <p:attrNameLst>
                                          <p:attrName>ppt_x</p:attrName>
                                        </p:attrNameLst>
                                      </p:cBhvr>
                                      <p:tavLst>
                                        <p:tav tm="0">
                                          <p:val>
                                            <p:strVal val="1+#ppt_w/2"/>
                                          </p:val>
                                        </p:tav>
                                        <p:tav tm="100000">
                                          <p:val>
                                            <p:strVal val="#ppt_x"/>
                                          </p:val>
                                        </p:tav>
                                      </p:tavLst>
                                    </p:anim>
                                    <p:anim calcmode="lin" valueType="num">
                                      <p:cBhvr additive="base">
                                        <p:cTn id="30" dur="500" fill="hold"/>
                                        <p:tgtEl>
                                          <p:spTgt spid="2459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597"/>
                                        </p:tgtEl>
                                        <p:attrNameLst>
                                          <p:attrName>style.visibility</p:attrName>
                                        </p:attrNameLst>
                                      </p:cBhvr>
                                      <p:to>
                                        <p:strVal val="visible"/>
                                      </p:to>
                                    </p:set>
                                  </p:childTnLst>
                                  <p:subTnLst>
                                    <p:set>
                                      <p:cBhvr override="childStyle">
                                        <p:cTn dur="1" fill="hold" display="0" masterRel="nextClick" afterEffect="1"/>
                                        <p:tgtEl>
                                          <p:spTgt spid="24597"/>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4586"/>
                                        </p:tgtEl>
                                        <p:attrNameLst>
                                          <p:attrName>style.visibility</p:attrName>
                                        </p:attrNameLst>
                                      </p:cBhvr>
                                      <p:to>
                                        <p:strVal val="visible"/>
                                      </p:to>
                                    </p:set>
                                    <p:anim calcmode="lin" valueType="num">
                                      <p:cBhvr additive="base">
                                        <p:cTn id="39" dur="500" fill="hold"/>
                                        <p:tgtEl>
                                          <p:spTgt spid="24586"/>
                                        </p:tgtEl>
                                        <p:attrNameLst>
                                          <p:attrName>ppt_x</p:attrName>
                                        </p:attrNameLst>
                                      </p:cBhvr>
                                      <p:tavLst>
                                        <p:tav tm="0">
                                          <p:val>
                                            <p:strVal val="0-#ppt_w/2"/>
                                          </p:val>
                                        </p:tav>
                                        <p:tav tm="100000">
                                          <p:val>
                                            <p:strVal val="#ppt_x"/>
                                          </p:val>
                                        </p:tav>
                                      </p:tavLst>
                                    </p:anim>
                                    <p:anim calcmode="lin" valueType="num">
                                      <p:cBhvr additive="base">
                                        <p:cTn id="40"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24587"/>
                                        </p:tgtEl>
                                        <p:attrNameLst>
                                          <p:attrName>style.visibility</p:attrName>
                                        </p:attrNameLst>
                                      </p:cBhvr>
                                      <p:to>
                                        <p:strVal val="visible"/>
                                      </p:to>
                                    </p:set>
                                    <p:anim calcmode="lin" valueType="num">
                                      <p:cBhvr additive="base">
                                        <p:cTn id="45" dur="500" fill="hold"/>
                                        <p:tgtEl>
                                          <p:spTgt spid="24587"/>
                                        </p:tgtEl>
                                        <p:attrNameLst>
                                          <p:attrName>ppt_x</p:attrName>
                                        </p:attrNameLst>
                                      </p:cBhvr>
                                      <p:tavLst>
                                        <p:tav tm="0">
                                          <p:val>
                                            <p:strVal val="1+#ppt_w/2"/>
                                          </p:val>
                                        </p:tav>
                                        <p:tav tm="100000">
                                          <p:val>
                                            <p:strVal val="#ppt_x"/>
                                          </p:val>
                                        </p:tav>
                                      </p:tavLst>
                                    </p:anim>
                                    <p:anim calcmode="lin" valueType="num">
                                      <p:cBhvr additive="base">
                                        <p:cTn id="46" dur="500" fill="hold"/>
                                        <p:tgtEl>
                                          <p:spTgt spid="2458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4595"/>
                                        </p:tgtEl>
                                        <p:attrNameLst>
                                          <p:attrName>style.visibility</p:attrName>
                                        </p:attrNameLst>
                                      </p:cBhvr>
                                      <p:to>
                                        <p:strVal val="visible"/>
                                      </p:to>
                                    </p:set>
                                  </p:childTnLst>
                                  <p:subTnLst>
                                    <p:set>
                                      <p:cBhvr override="childStyle">
                                        <p:cTn dur="1" fill="hold" display="0" masterRel="nextClick" afterEffect="1"/>
                                        <p:tgtEl>
                                          <p:spTgt spid="24595"/>
                                        </p:tgtEl>
                                        <p:attrNameLst>
                                          <p:attrName>style.visibility</p:attrName>
                                        </p:attrNameLst>
                                      </p:cBhvr>
                                      <p:to>
                                        <p:strVal val="hidden"/>
                                      </p:to>
                                    </p:set>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4588"/>
                                        </p:tgtEl>
                                        <p:attrNameLst>
                                          <p:attrName>style.visibility</p:attrName>
                                        </p:attrNameLst>
                                      </p:cBhvr>
                                      <p:to>
                                        <p:strVal val="visible"/>
                                      </p:to>
                                    </p:set>
                                    <p:anim calcmode="lin" valueType="num">
                                      <p:cBhvr additive="base">
                                        <p:cTn id="55" dur="500" fill="hold"/>
                                        <p:tgtEl>
                                          <p:spTgt spid="24588"/>
                                        </p:tgtEl>
                                        <p:attrNameLst>
                                          <p:attrName>ppt_x</p:attrName>
                                        </p:attrNameLst>
                                      </p:cBhvr>
                                      <p:tavLst>
                                        <p:tav tm="0">
                                          <p:val>
                                            <p:strVal val="0-#ppt_w/2"/>
                                          </p:val>
                                        </p:tav>
                                        <p:tav tm="100000">
                                          <p:val>
                                            <p:strVal val="#ppt_x"/>
                                          </p:val>
                                        </p:tav>
                                      </p:tavLst>
                                    </p:anim>
                                    <p:anim calcmode="lin" valueType="num">
                                      <p:cBhvr additive="base">
                                        <p:cTn id="56" dur="500" fill="hold"/>
                                        <p:tgtEl>
                                          <p:spTgt spid="2458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4589"/>
                                        </p:tgtEl>
                                        <p:attrNameLst>
                                          <p:attrName>style.visibility</p:attrName>
                                        </p:attrNameLst>
                                      </p:cBhvr>
                                      <p:to>
                                        <p:strVal val="visible"/>
                                      </p:to>
                                    </p:set>
                                    <p:anim calcmode="lin" valueType="num">
                                      <p:cBhvr additive="base">
                                        <p:cTn id="61" dur="500" fill="hold"/>
                                        <p:tgtEl>
                                          <p:spTgt spid="24589"/>
                                        </p:tgtEl>
                                        <p:attrNameLst>
                                          <p:attrName>ppt_x</p:attrName>
                                        </p:attrNameLst>
                                      </p:cBhvr>
                                      <p:tavLst>
                                        <p:tav tm="0">
                                          <p:val>
                                            <p:strVal val="1+#ppt_w/2"/>
                                          </p:val>
                                        </p:tav>
                                        <p:tav tm="100000">
                                          <p:val>
                                            <p:strVal val="#ppt_x"/>
                                          </p:val>
                                        </p:tav>
                                      </p:tavLst>
                                    </p:anim>
                                    <p:anim calcmode="lin" valueType="num">
                                      <p:cBhvr additive="base">
                                        <p:cTn id="62" dur="500" fill="hold"/>
                                        <p:tgtEl>
                                          <p:spTgt spid="24589"/>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24598"/>
                                        </p:tgtEl>
                                        <p:attrNameLst>
                                          <p:attrName>style.visibility</p:attrName>
                                        </p:attrNameLst>
                                      </p:cBhvr>
                                      <p:to>
                                        <p:strVal val="visible"/>
                                      </p:to>
                                    </p:set>
                                  </p:childTnLst>
                                  <p:subTnLst>
                                    <p:set>
                                      <p:cBhvr override="childStyle">
                                        <p:cTn dur="1" fill="hold" display="0" masterRel="nextClick" afterEffect="1"/>
                                        <p:tgtEl>
                                          <p:spTgt spid="245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autoUpdateAnimBg="0"/>
      <p:bldP spid="24587" grpId="0" autoUpdateAnimBg="0"/>
      <p:bldP spid="24588" grpId="0" autoUpdateAnimBg="0"/>
      <p:bldP spid="24589" grpId="0" autoUpdateAnimBg="0"/>
      <p:bldP spid="24590" grpId="0" autoUpdateAnimBg="0"/>
      <p:bldP spid="24591" grpId="0" autoUpdateAnimBg="0"/>
      <p:bldP spid="24592" grpId="0" autoUpdateAnimBg="0"/>
      <p:bldP spid="24593" grpId="0" autoUpdateAnimBg="0"/>
      <p:bldP spid="24595" grpId="0" animBg="1"/>
      <p:bldP spid="24596" grpId="0" animBg="1"/>
      <p:bldP spid="24597" grpId="0" animBg="1"/>
      <p:bldP spid="2459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6" name="Picture 23" descr="haber_72jpe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7339" y="3546476"/>
            <a:ext cx="1347787"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0" name="Rectangle 2"/>
          <p:cNvSpPr>
            <a:spLocks noChangeArrowheads="1"/>
          </p:cNvSpPr>
          <p:nvPr/>
        </p:nvSpPr>
        <p:spPr bwMode="auto">
          <a:xfrm>
            <a:off x="2568575" y="4953001"/>
            <a:ext cx="45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Remove NH</a:t>
            </a:r>
            <a:r>
              <a:rPr lang="en-US" altLang="en-US" sz="2400" baseline="-25000"/>
              <a:t>3</a:t>
            </a:r>
            <a:r>
              <a:rPr lang="en-US" altLang="en-US" sz="2400"/>
              <a:t>…………………..</a:t>
            </a:r>
          </a:p>
        </p:txBody>
      </p:sp>
      <p:sp>
        <p:nvSpPr>
          <p:cNvPr id="37891" name="Rectangle 3"/>
          <p:cNvSpPr>
            <a:spLocks noChangeArrowheads="1"/>
          </p:cNvSpPr>
          <p:nvPr/>
        </p:nvSpPr>
        <p:spPr bwMode="auto">
          <a:xfrm>
            <a:off x="2617788" y="4495801"/>
            <a:ext cx="45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  “       “     NH</a:t>
            </a:r>
            <a:r>
              <a:rPr lang="en-US" altLang="en-US" sz="2400" baseline="-25000"/>
              <a:t>3</a:t>
            </a:r>
            <a:r>
              <a:rPr lang="en-US" altLang="en-US" sz="2400"/>
              <a:t>…………………</a:t>
            </a:r>
          </a:p>
        </p:txBody>
      </p:sp>
      <p:sp>
        <p:nvSpPr>
          <p:cNvPr id="37892" name="Rectangle 4"/>
          <p:cNvSpPr>
            <a:spLocks noChangeArrowheads="1"/>
          </p:cNvSpPr>
          <p:nvPr/>
        </p:nvSpPr>
        <p:spPr bwMode="auto">
          <a:xfrm>
            <a:off x="2601913" y="4079876"/>
            <a:ext cx="45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  “       “     H</a:t>
            </a:r>
            <a:r>
              <a:rPr lang="en-US" altLang="en-US" sz="2400" baseline="-25000"/>
              <a:t>2</a:t>
            </a:r>
            <a:r>
              <a:rPr lang="en-US" altLang="en-US" sz="2400"/>
              <a:t>…………………..</a:t>
            </a:r>
          </a:p>
        </p:txBody>
      </p:sp>
      <p:sp>
        <p:nvSpPr>
          <p:cNvPr id="37893" name="Rectangle 5"/>
          <p:cNvSpPr>
            <a:spLocks noChangeArrowheads="1"/>
          </p:cNvSpPr>
          <p:nvPr/>
        </p:nvSpPr>
        <p:spPr bwMode="auto">
          <a:xfrm>
            <a:off x="2735115" y="3624413"/>
            <a:ext cx="42659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ea typeface="Times New Roman" panose="02020603050405020304" pitchFamily="18" charset="0"/>
                <a:cs typeface="Arial" panose="020B0604020202020204" pitchFamily="34" charset="0"/>
              </a:rPr>
              <a:t>Add more N</a:t>
            </a:r>
            <a:r>
              <a:rPr lang="en-US" altLang="en-US" sz="2400" baseline="-30000">
                <a:ea typeface="Times New Roman" panose="02020603050405020304" pitchFamily="18" charset="0"/>
                <a:cs typeface="Arial" panose="020B0604020202020204" pitchFamily="34" charset="0"/>
              </a:rPr>
              <a:t>2</a:t>
            </a:r>
            <a:r>
              <a:rPr lang="en-US" altLang="en-US" sz="2400">
                <a:ea typeface="Times New Roman" panose="02020603050405020304" pitchFamily="18" charset="0"/>
                <a:cs typeface="Arial" panose="020B0604020202020204" pitchFamily="34" charset="0"/>
              </a:rPr>
              <a:t>…………………..</a:t>
            </a:r>
          </a:p>
        </p:txBody>
      </p:sp>
      <p:sp>
        <p:nvSpPr>
          <p:cNvPr id="205831" name="Rectangle 6"/>
          <p:cNvSpPr>
            <a:spLocks noGrp="1" noChangeArrowheads="1"/>
          </p:cNvSpPr>
          <p:nvPr>
            <p:ph type="title"/>
          </p:nvPr>
        </p:nvSpPr>
        <p:spPr/>
        <p:txBody>
          <a:bodyPr/>
          <a:lstStyle/>
          <a:p>
            <a:pPr eaLnBrk="1" hangingPunct="1"/>
            <a:r>
              <a:rPr lang="en-US" altLang="en-US" smtClean="0">
                <a:solidFill>
                  <a:schemeClr val="tx1"/>
                </a:solidFill>
              </a:rPr>
              <a:t>Le Chatelier’s Principle Recap</a:t>
            </a:r>
          </a:p>
        </p:txBody>
      </p:sp>
      <p:grpSp>
        <p:nvGrpSpPr>
          <p:cNvPr id="205832" name="Group 7"/>
          <p:cNvGrpSpPr>
            <a:grpSpLocks/>
          </p:cNvGrpSpPr>
          <p:nvPr/>
        </p:nvGrpSpPr>
        <p:grpSpPr bwMode="auto">
          <a:xfrm>
            <a:off x="3073401" y="2633664"/>
            <a:ext cx="5027612" cy="461962"/>
            <a:chOff x="465" y="1515"/>
            <a:chExt cx="3167" cy="291"/>
          </a:xfrm>
        </p:grpSpPr>
        <p:sp>
          <p:nvSpPr>
            <p:cNvPr id="205846" name="Rectangle 8"/>
            <p:cNvSpPr>
              <a:spLocks noChangeArrowheads="1"/>
            </p:cNvSpPr>
            <p:nvPr/>
          </p:nvSpPr>
          <p:spPr bwMode="auto">
            <a:xfrm>
              <a:off x="465" y="1515"/>
              <a:ext cx="316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274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ea typeface="Times New Roman" panose="02020603050405020304" pitchFamily="18" charset="0"/>
                  <a:cs typeface="Arial" panose="020B0604020202020204" pitchFamily="34" charset="0"/>
                </a:rPr>
                <a:t>N</a:t>
              </a:r>
              <a:r>
                <a:rPr lang="en-US" altLang="en-US" sz="2400" baseline="-30000">
                  <a:ea typeface="Times New Roman" panose="02020603050405020304" pitchFamily="18" charset="0"/>
                  <a:cs typeface="Arial" panose="020B0604020202020204" pitchFamily="34" charset="0"/>
                </a:rPr>
                <a:t>2</a:t>
              </a:r>
              <a:r>
                <a:rPr lang="en-US" altLang="en-US" sz="2400">
                  <a:ea typeface="Times New Roman" panose="02020603050405020304" pitchFamily="18" charset="0"/>
                  <a:cs typeface="Arial" panose="020B0604020202020204" pitchFamily="34" charset="0"/>
                </a:rPr>
                <a:t>(</a:t>
              </a:r>
              <a:r>
                <a:rPr lang="en-US" altLang="en-US" sz="2400" i="1">
                  <a:ea typeface="Times New Roman" panose="02020603050405020304" pitchFamily="18" charset="0"/>
                  <a:cs typeface="Arial" panose="020B0604020202020204" pitchFamily="34" charset="0"/>
                </a:rPr>
                <a:t>g</a:t>
              </a:r>
              <a:r>
                <a:rPr lang="en-US" altLang="en-US" sz="2400">
                  <a:ea typeface="Times New Roman" panose="02020603050405020304" pitchFamily="18" charset="0"/>
                  <a:cs typeface="Arial" panose="020B0604020202020204" pitchFamily="34" charset="0"/>
                </a:rPr>
                <a:t>)  +  3 H</a:t>
              </a:r>
              <a:r>
                <a:rPr lang="en-US" altLang="en-US" sz="2400" baseline="-30000">
                  <a:ea typeface="Times New Roman" panose="02020603050405020304" pitchFamily="18" charset="0"/>
                  <a:cs typeface="Arial" panose="020B0604020202020204" pitchFamily="34" charset="0"/>
                </a:rPr>
                <a:t>2</a:t>
              </a:r>
              <a:r>
                <a:rPr lang="en-US" altLang="en-US" sz="2400">
                  <a:ea typeface="Times New Roman" panose="02020603050405020304" pitchFamily="18" charset="0"/>
                  <a:cs typeface="Arial" panose="020B0604020202020204" pitchFamily="34" charset="0"/>
                </a:rPr>
                <a:t>(</a:t>
              </a:r>
              <a:r>
                <a:rPr lang="en-US" altLang="en-US" sz="2400" i="1">
                  <a:ea typeface="Times New Roman" panose="02020603050405020304" pitchFamily="18" charset="0"/>
                  <a:cs typeface="Arial" panose="020B0604020202020204" pitchFamily="34" charset="0"/>
                </a:rPr>
                <a:t>g</a:t>
              </a:r>
              <a:r>
                <a:rPr lang="en-US" altLang="en-US" sz="2400">
                  <a:ea typeface="Times New Roman" panose="02020603050405020304" pitchFamily="18" charset="0"/>
                  <a:cs typeface="Arial" panose="020B0604020202020204" pitchFamily="34" charset="0"/>
                </a:rPr>
                <a:t>)  		    2 NH</a:t>
              </a:r>
              <a:r>
                <a:rPr lang="en-US" altLang="en-US" sz="2400" baseline="-30000">
                  <a:ea typeface="Times New Roman" panose="02020603050405020304" pitchFamily="18" charset="0"/>
                  <a:cs typeface="Arial" panose="020B0604020202020204" pitchFamily="34" charset="0"/>
                </a:rPr>
                <a:t>3</a:t>
              </a:r>
              <a:r>
                <a:rPr lang="en-US" altLang="en-US" sz="2400">
                  <a:ea typeface="Times New Roman" panose="02020603050405020304" pitchFamily="18" charset="0"/>
                  <a:cs typeface="Arial" panose="020B0604020202020204" pitchFamily="34" charset="0"/>
                </a:rPr>
                <a:t>(</a:t>
              </a:r>
              <a:r>
                <a:rPr lang="en-US" altLang="en-US" sz="2400" i="1">
                  <a:ea typeface="Times New Roman" panose="02020603050405020304" pitchFamily="18" charset="0"/>
                  <a:cs typeface="Arial" panose="020B0604020202020204" pitchFamily="34" charset="0"/>
                </a:rPr>
                <a:t>g</a:t>
              </a:r>
              <a:r>
                <a:rPr lang="en-US" altLang="en-US" sz="2400">
                  <a:ea typeface="Times New Roman" panose="02020603050405020304" pitchFamily="18" charset="0"/>
                  <a:cs typeface="Arial" panose="020B0604020202020204" pitchFamily="34" charset="0"/>
                </a:rPr>
                <a:t>)</a:t>
              </a:r>
            </a:p>
          </p:txBody>
        </p:sp>
        <p:grpSp>
          <p:nvGrpSpPr>
            <p:cNvPr id="205847" name="Group 9"/>
            <p:cNvGrpSpPr>
              <a:grpSpLocks/>
            </p:cNvGrpSpPr>
            <p:nvPr/>
          </p:nvGrpSpPr>
          <p:grpSpPr bwMode="auto">
            <a:xfrm>
              <a:off x="2205" y="1623"/>
              <a:ext cx="356" cy="70"/>
              <a:chOff x="2205" y="1623"/>
              <a:chExt cx="356" cy="70"/>
            </a:xfrm>
          </p:grpSpPr>
          <p:sp>
            <p:nvSpPr>
              <p:cNvPr id="205848" name="Freeform 10"/>
              <p:cNvSpPr>
                <a:spLocks/>
              </p:cNvSpPr>
              <p:nvPr/>
            </p:nvSpPr>
            <p:spPr bwMode="auto">
              <a:xfrm>
                <a:off x="2205" y="1623"/>
                <a:ext cx="352" cy="0"/>
              </a:xfrm>
              <a:custGeom>
                <a:avLst/>
                <a:gdLst>
                  <a:gd name="T0" fmla="*/ 0 w 880"/>
                  <a:gd name="T1" fmla="*/ 0 h 1"/>
                  <a:gd name="T2" fmla="*/ 0 w 880"/>
                  <a:gd name="T3" fmla="*/ 0 h 1"/>
                  <a:gd name="T4" fmla="*/ 0 60000 65536"/>
                  <a:gd name="T5" fmla="*/ 0 60000 65536"/>
                  <a:gd name="T6" fmla="*/ 0 w 880"/>
                  <a:gd name="T7" fmla="*/ 0 h 1"/>
                  <a:gd name="T8" fmla="*/ 880 w 880"/>
                  <a:gd name="T9" fmla="*/ 0 h 1"/>
                </a:gdLst>
                <a:ahLst/>
                <a:cxnLst>
                  <a:cxn ang="T4">
                    <a:pos x="T0" y="T1"/>
                  </a:cxn>
                  <a:cxn ang="T5">
                    <a:pos x="T2" y="T3"/>
                  </a:cxn>
                </a:cxnLst>
                <a:rect l="T6" t="T7" r="T8" b="T9"/>
                <a:pathLst>
                  <a:path w="880" h="1">
                    <a:moveTo>
                      <a:pt x="0" y="0"/>
                    </a:moveTo>
                    <a:lnTo>
                      <a:pt x="88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849" name="Freeform 11"/>
              <p:cNvSpPr>
                <a:spLocks/>
              </p:cNvSpPr>
              <p:nvPr/>
            </p:nvSpPr>
            <p:spPr bwMode="auto">
              <a:xfrm>
                <a:off x="2207" y="1693"/>
                <a:ext cx="354" cy="0"/>
              </a:xfrm>
              <a:custGeom>
                <a:avLst/>
                <a:gdLst>
                  <a:gd name="T0" fmla="*/ 0 w 885"/>
                  <a:gd name="T1" fmla="*/ 0 h 1"/>
                  <a:gd name="T2" fmla="*/ 0 w 885"/>
                  <a:gd name="T3" fmla="*/ 0 h 1"/>
                  <a:gd name="T4" fmla="*/ 0 60000 65536"/>
                  <a:gd name="T5" fmla="*/ 0 60000 65536"/>
                  <a:gd name="T6" fmla="*/ 0 w 885"/>
                  <a:gd name="T7" fmla="*/ 0 h 1"/>
                  <a:gd name="T8" fmla="*/ 885 w 885"/>
                  <a:gd name="T9" fmla="*/ 0 h 1"/>
                </a:gdLst>
                <a:ahLst/>
                <a:cxnLst>
                  <a:cxn ang="T4">
                    <a:pos x="T0" y="T1"/>
                  </a:cxn>
                  <a:cxn ang="T5">
                    <a:pos x="T2" y="T3"/>
                  </a:cxn>
                </a:cxnLst>
                <a:rect l="T6" t="T7" r="T8" b="T9"/>
                <a:pathLst>
                  <a:path w="885" h="1">
                    <a:moveTo>
                      <a:pt x="885" y="0"/>
                    </a:moveTo>
                    <a:lnTo>
                      <a:pt x="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37900" name="Line 12"/>
          <p:cNvSpPr>
            <a:spLocks noChangeShapeType="1"/>
          </p:cNvSpPr>
          <p:nvPr/>
        </p:nvSpPr>
        <p:spPr bwMode="auto">
          <a:xfrm>
            <a:off x="7124700" y="3902075"/>
            <a:ext cx="571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1" name="Line 13"/>
          <p:cNvSpPr>
            <a:spLocks noChangeShapeType="1"/>
          </p:cNvSpPr>
          <p:nvPr/>
        </p:nvSpPr>
        <p:spPr bwMode="auto">
          <a:xfrm rot="10800000">
            <a:off x="7124700" y="4740275"/>
            <a:ext cx="571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2" name="Freeform 14"/>
          <p:cNvSpPr>
            <a:spLocks/>
          </p:cNvSpPr>
          <p:nvPr/>
        </p:nvSpPr>
        <p:spPr bwMode="auto">
          <a:xfrm>
            <a:off x="7131050" y="4357689"/>
            <a:ext cx="565150" cy="1587"/>
          </a:xfrm>
          <a:custGeom>
            <a:avLst/>
            <a:gdLst>
              <a:gd name="T0" fmla="*/ 0 w 890"/>
              <a:gd name="T1" fmla="*/ 0 h 1"/>
              <a:gd name="T2" fmla="*/ 2147483646 w 890"/>
              <a:gd name="T3" fmla="*/ 0 h 1"/>
              <a:gd name="T4" fmla="*/ 0 60000 65536"/>
              <a:gd name="T5" fmla="*/ 0 60000 65536"/>
              <a:gd name="T6" fmla="*/ 0 w 890"/>
              <a:gd name="T7" fmla="*/ 0 h 1"/>
              <a:gd name="T8" fmla="*/ 890 w 890"/>
              <a:gd name="T9" fmla="*/ 1 h 1"/>
            </a:gdLst>
            <a:ahLst/>
            <a:cxnLst>
              <a:cxn ang="T4">
                <a:pos x="T0" y="T1"/>
              </a:cxn>
              <a:cxn ang="T5">
                <a:pos x="T2" y="T3"/>
              </a:cxn>
            </a:cxnLst>
            <a:rect l="T6" t="T7" r="T8" b="T9"/>
            <a:pathLst>
              <a:path w="890" h="1">
                <a:moveTo>
                  <a:pt x="0" y="0"/>
                </a:moveTo>
                <a:lnTo>
                  <a:pt x="89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03" name="Freeform 15"/>
          <p:cNvSpPr>
            <a:spLocks/>
          </p:cNvSpPr>
          <p:nvPr/>
        </p:nvSpPr>
        <p:spPr bwMode="auto">
          <a:xfrm>
            <a:off x="7162800" y="5170489"/>
            <a:ext cx="565150" cy="1587"/>
          </a:xfrm>
          <a:custGeom>
            <a:avLst/>
            <a:gdLst>
              <a:gd name="T0" fmla="*/ 0 w 890"/>
              <a:gd name="T1" fmla="*/ 0 h 1"/>
              <a:gd name="T2" fmla="*/ 2147483646 w 890"/>
              <a:gd name="T3" fmla="*/ 0 h 1"/>
              <a:gd name="T4" fmla="*/ 0 60000 65536"/>
              <a:gd name="T5" fmla="*/ 0 60000 65536"/>
              <a:gd name="T6" fmla="*/ 0 w 890"/>
              <a:gd name="T7" fmla="*/ 0 h 1"/>
              <a:gd name="T8" fmla="*/ 890 w 890"/>
              <a:gd name="T9" fmla="*/ 1 h 1"/>
            </a:gdLst>
            <a:ahLst/>
            <a:cxnLst>
              <a:cxn ang="T4">
                <a:pos x="T0" y="T1"/>
              </a:cxn>
              <a:cxn ang="T5">
                <a:pos x="T2" y="T3"/>
              </a:cxn>
            </a:cxnLst>
            <a:rect l="T6" t="T7" r="T8" b="T9"/>
            <a:pathLst>
              <a:path w="890" h="1">
                <a:moveTo>
                  <a:pt x="0" y="0"/>
                </a:moveTo>
                <a:lnTo>
                  <a:pt x="89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04" name="Freeform 16"/>
          <p:cNvSpPr>
            <a:spLocks/>
          </p:cNvSpPr>
          <p:nvPr/>
        </p:nvSpPr>
        <p:spPr bwMode="auto">
          <a:xfrm>
            <a:off x="7140575" y="5959475"/>
            <a:ext cx="571500" cy="0"/>
          </a:xfrm>
          <a:custGeom>
            <a:avLst/>
            <a:gdLst>
              <a:gd name="T0" fmla="*/ 0 w 900"/>
              <a:gd name="T1" fmla="*/ 0 h 1"/>
              <a:gd name="T2" fmla="*/ 2147483646 w 900"/>
              <a:gd name="T3" fmla="*/ 0 h 1"/>
              <a:gd name="T4" fmla="*/ 0 60000 65536"/>
              <a:gd name="T5" fmla="*/ 0 60000 65536"/>
              <a:gd name="T6" fmla="*/ 0 w 900"/>
              <a:gd name="T7" fmla="*/ 0 h 1"/>
              <a:gd name="T8" fmla="*/ 900 w 900"/>
              <a:gd name="T9" fmla="*/ 0 h 1"/>
            </a:gdLst>
            <a:ahLst/>
            <a:cxnLst>
              <a:cxn ang="T4">
                <a:pos x="T0" y="T1"/>
              </a:cxn>
              <a:cxn ang="T5">
                <a:pos x="T2" y="T3"/>
              </a:cxn>
            </a:cxnLst>
            <a:rect l="T6" t="T7" r="T8" b="T9"/>
            <a:pathLst>
              <a:path w="900" h="1">
                <a:moveTo>
                  <a:pt x="0" y="0"/>
                </a:moveTo>
                <a:lnTo>
                  <a:pt x="90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838" name="Rectangle 17"/>
          <p:cNvSpPr>
            <a:spLocks noChangeArrowheads="1"/>
          </p:cNvSpPr>
          <p:nvPr/>
        </p:nvSpPr>
        <p:spPr bwMode="auto">
          <a:xfrm>
            <a:off x="1505006" y="1300313"/>
            <a:ext cx="3757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274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i="1">
                <a:solidFill>
                  <a:schemeClr val="accent2"/>
                </a:solidFill>
                <a:ea typeface="Times New Roman" panose="02020603050405020304" pitchFamily="18" charset="0"/>
                <a:cs typeface="Arial" panose="020B0604020202020204" pitchFamily="34" charset="0"/>
              </a:rPr>
              <a:t>Le Chatelier’s principle</a:t>
            </a:r>
            <a:r>
              <a:rPr lang="en-US" altLang="en-US" sz="2400">
                <a:ea typeface="Times New Roman" panose="02020603050405020304" pitchFamily="18" charset="0"/>
                <a:cs typeface="Arial" panose="020B0604020202020204" pitchFamily="34" charset="0"/>
              </a:rPr>
              <a:t>: </a:t>
            </a:r>
          </a:p>
        </p:txBody>
      </p:sp>
      <p:sp>
        <p:nvSpPr>
          <p:cNvPr id="37906" name="Rectangle 18"/>
          <p:cNvSpPr>
            <a:spLocks noChangeArrowheads="1"/>
          </p:cNvSpPr>
          <p:nvPr/>
        </p:nvSpPr>
        <p:spPr bwMode="auto">
          <a:xfrm>
            <a:off x="2837671" y="3230564"/>
            <a:ext cx="55451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i="1">
                <a:solidFill>
                  <a:srgbClr val="FF0000"/>
                </a:solidFill>
              </a:rPr>
              <a:t>Disturbance			Equilibrium Shift</a:t>
            </a:r>
          </a:p>
        </p:txBody>
      </p:sp>
      <p:sp>
        <p:nvSpPr>
          <p:cNvPr id="37907" name="Rectangle 19"/>
          <p:cNvSpPr>
            <a:spLocks noChangeArrowheads="1"/>
          </p:cNvSpPr>
          <p:nvPr/>
        </p:nvSpPr>
        <p:spPr bwMode="auto">
          <a:xfrm>
            <a:off x="6848977" y="5364164"/>
            <a:ext cx="1176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no shift</a:t>
            </a:r>
          </a:p>
        </p:txBody>
      </p:sp>
      <p:sp>
        <p:nvSpPr>
          <p:cNvPr id="205841" name="Rectangle 20"/>
          <p:cNvSpPr>
            <a:spLocks noChangeArrowheads="1"/>
          </p:cNvSpPr>
          <p:nvPr/>
        </p:nvSpPr>
        <p:spPr bwMode="auto">
          <a:xfrm>
            <a:off x="1806576" y="1690688"/>
            <a:ext cx="8029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When a system at equilibrium is disturbed, it shifts to a </a:t>
            </a:r>
          </a:p>
          <a:p>
            <a:pPr>
              <a:spcBef>
                <a:spcPct val="0"/>
              </a:spcBef>
              <a:buFontTx/>
              <a:buNone/>
            </a:pPr>
            <a:r>
              <a:rPr lang="en-US" altLang="en-US" sz="2400"/>
              <a:t>new equilibrium that counteracts the disturbance.</a:t>
            </a:r>
          </a:p>
        </p:txBody>
      </p:sp>
      <p:sp>
        <p:nvSpPr>
          <p:cNvPr id="37909" name="Rectangle 21"/>
          <p:cNvSpPr>
            <a:spLocks noChangeArrowheads="1"/>
          </p:cNvSpPr>
          <p:nvPr/>
        </p:nvSpPr>
        <p:spPr bwMode="auto">
          <a:xfrm>
            <a:off x="2673963" y="5334001"/>
            <a:ext cx="42723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Add a catalyst…………………</a:t>
            </a:r>
          </a:p>
        </p:txBody>
      </p:sp>
      <p:sp>
        <p:nvSpPr>
          <p:cNvPr id="37910" name="Rectangle 22"/>
          <p:cNvSpPr>
            <a:spLocks noChangeArrowheads="1"/>
          </p:cNvSpPr>
          <p:nvPr/>
        </p:nvSpPr>
        <p:spPr bwMode="auto">
          <a:xfrm>
            <a:off x="2638425" y="5715001"/>
            <a:ext cx="4376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Decrease volume……………..</a:t>
            </a:r>
          </a:p>
        </p:txBody>
      </p:sp>
      <p:sp>
        <p:nvSpPr>
          <p:cNvPr id="205844" name="Text Box 24"/>
          <p:cNvSpPr txBox="1">
            <a:spLocks noChangeArrowheads="1"/>
          </p:cNvSpPr>
          <p:nvPr/>
        </p:nvSpPr>
        <p:spPr bwMode="auto">
          <a:xfrm>
            <a:off x="1863726" y="5953125"/>
            <a:ext cx="936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200"/>
              <a:t>Fritz Haber</a:t>
            </a:r>
          </a:p>
        </p:txBody>
      </p:sp>
      <p:pic>
        <p:nvPicPr>
          <p:cNvPr id="205845" name="Picture 25" descr="chemical_petrochemic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6939" y="3554414"/>
            <a:ext cx="175577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083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7906"/>
                                        </p:tgtEl>
                                        <p:attrNameLst>
                                          <p:attrName>style.visibility</p:attrName>
                                        </p:attrNameLst>
                                      </p:cBhvr>
                                      <p:to>
                                        <p:strVal val="visible"/>
                                      </p:to>
                                    </p:set>
                                    <p:anim calcmode="lin" valueType="num">
                                      <p:cBhvr>
                                        <p:cTn id="7" dur="500" fill="hold"/>
                                        <p:tgtEl>
                                          <p:spTgt spid="37906"/>
                                        </p:tgtEl>
                                        <p:attrNameLst>
                                          <p:attrName>ppt_w</p:attrName>
                                        </p:attrNameLst>
                                      </p:cBhvr>
                                      <p:tavLst>
                                        <p:tav tm="0">
                                          <p:val>
                                            <p:fltVal val="0"/>
                                          </p:val>
                                        </p:tav>
                                        <p:tav tm="100000">
                                          <p:val>
                                            <p:strVal val="#ppt_w"/>
                                          </p:val>
                                        </p:tav>
                                      </p:tavLst>
                                    </p:anim>
                                    <p:anim calcmode="lin" valueType="num">
                                      <p:cBhvr>
                                        <p:cTn id="8" dur="500" fill="hold"/>
                                        <p:tgtEl>
                                          <p:spTgt spid="3790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4" presetClass="entr" presetSubtype="0" accel="100000" fill="hold" grpId="0" nodeType="clickEffect">
                                  <p:stCondLst>
                                    <p:cond delay="0"/>
                                  </p:stCondLst>
                                  <p:childTnLst>
                                    <p:set>
                                      <p:cBhvr>
                                        <p:cTn id="12" dur="1" fill="hold">
                                          <p:stCondLst>
                                            <p:cond delay="0"/>
                                          </p:stCondLst>
                                        </p:cTn>
                                        <p:tgtEl>
                                          <p:spTgt spid="37893"/>
                                        </p:tgtEl>
                                        <p:attrNameLst>
                                          <p:attrName>style.visibility</p:attrName>
                                        </p:attrNameLst>
                                      </p:cBhvr>
                                      <p:to>
                                        <p:strVal val="visible"/>
                                      </p:to>
                                    </p:set>
                                    <p:anim calcmode="lin" valueType="num">
                                      <p:cBhvr>
                                        <p:cTn id="13" dur="500" fill="hold"/>
                                        <p:tgtEl>
                                          <p:spTgt spid="37893"/>
                                        </p:tgtEl>
                                        <p:attrNameLst>
                                          <p:attrName>ppt_w</p:attrName>
                                        </p:attrNameLst>
                                      </p:cBhvr>
                                      <p:tavLst>
                                        <p:tav tm="0">
                                          <p:val>
                                            <p:strVal val="#ppt_w*0.05"/>
                                          </p:val>
                                        </p:tav>
                                        <p:tav tm="100000">
                                          <p:val>
                                            <p:strVal val="#ppt_w"/>
                                          </p:val>
                                        </p:tav>
                                      </p:tavLst>
                                    </p:anim>
                                    <p:anim calcmode="lin" valueType="num">
                                      <p:cBhvr>
                                        <p:cTn id="14" dur="500" fill="hold"/>
                                        <p:tgtEl>
                                          <p:spTgt spid="37893"/>
                                        </p:tgtEl>
                                        <p:attrNameLst>
                                          <p:attrName>ppt_h</p:attrName>
                                        </p:attrNameLst>
                                      </p:cBhvr>
                                      <p:tavLst>
                                        <p:tav tm="0">
                                          <p:val>
                                            <p:strVal val="#ppt_h"/>
                                          </p:val>
                                        </p:tav>
                                        <p:tav tm="100000">
                                          <p:val>
                                            <p:strVal val="#ppt_h"/>
                                          </p:val>
                                        </p:tav>
                                      </p:tavLst>
                                    </p:anim>
                                    <p:anim calcmode="lin" valueType="num">
                                      <p:cBhvr>
                                        <p:cTn id="15" dur="500" fill="hold"/>
                                        <p:tgtEl>
                                          <p:spTgt spid="37893"/>
                                        </p:tgtEl>
                                        <p:attrNameLst>
                                          <p:attrName>ppt_x</p:attrName>
                                        </p:attrNameLst>
                                      </p:cBhvr>
                                      <p:tavLst>
                                        <p:tav tm="0">
                                          <p:val>
                                            <p:strVal val="#ppt_x-.2"/>
                                          </p:val>
                                        </p:tav>
                                        <p:tav tm="100000">
                                          <p:val>
                                            <p:strVal val="#ppt_x"/>
                                          </p:val>
                                        </p:tav>
                                      </p:tavLst>
                                    </p:anim>
                                    <p:anim calcmode="lin" valueType="num">
                                      <p:cBhvr>
                                        <p:cTn id="16" dur="500" fill="hold"/>
                                        <p:tgtEl>
                                          <p:spTgt spid="37893"/>
                                        </p:tgtEl>
                                        <p:attrNameLst>
                                          <p:attrName>ppt_y</p:attrName>
                                        </p:attrNameLst>
                                      </p:cBhvr>
                                      <p:tavLst>
                                        <p:tav tm="0">
                                          <p:val>
                                            <p:strVal val="#ppt_y"/>
                                          </p:val>
                                        </p:tav>
                                        <p:tav tm="100000">
                                          <p:val>
                                            <p:strVal val="#ppt_y"/>
                                          </p:val>
                                        </p:tav>
                                      </p:tavLst>
                                    </p:anim>
                                    <p:animEffect transition="in" filter="fade">
                                      <p:cBhvr>
                                        <p:cTn id="17" dur="500"/>
                                        <p:tgtEl>
                                          <p:spTgt spid="378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7900"/>
                                        </p:tgtEl>
                                        <p:attrNameLst>
                                          <p:attrName>style.visibility</p:attrName>
                                        </p:attrNameLst>
                                      </p:cBhvr>
                                      <p:to>
                                        <p:strVal val="visible"/>
                                      </p:to>
                                    </p:set>
                                    <p:anim calcmode="lin" valueType="num">
                                      <p:cBhvr additive="base">
                                        <p:cTn id="22" dur="500" fill="hold"/>
                                        <p:tgtEl>
                                          <p:spTgt spid="37900"/>
                                        </p:tgtEl>
                                        <p:attrNameLst>
                                          <p:attrName>ppt_x</p:attrName>
                                        </p:attrNameLst>
                                      </p:cBhvr>
                                      <p:tavLst>
                                        <p:tav tm="0">
                                          <p:val>
                                            <p:strVal val="0-#ppt_w/2"/>
                                          </p:val>
                                        </p:tav>
                                        <p:tav tm="100000">
                                          <p:val>
                                            <p:strVal val="#ppt_x"/>
                                          </p:val>
                                        </p:tav>
                                      </p:tavLst>
                                    </p:anim>
                                    <p:anim calcmode="lin" valueType="num">
                                      <p:cBhvr additive="base">
                                        <p:cTn id="23" dur="500" fill="hold"/>
                                        <p:tgtEl>
                                          <p:spTgt spid="37900"/>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4" presetClass="entr" presetSubtype="0" accel="100000" fill="hold" grpId="0" nodeType="clickEffect">
                                  <p:stCondLst>
                                    <p:cond delay="0"/>
                                  </p:stCondLst>
                                  <p:childTnLst>
                                    <p:set>
                                      <p:cBhvr>
                                        <p:cTn id="27" dur="1" fill="hold">
                                          <p:stCondLst>
                                            <p:cond delay="0"/>
                                          </p:stCondLst>
                                        </p:cTn>
                                        <p:tgtEl>
                                          <p:spTgt spid="37892"/>
                                        </p:tgtEl>
                                        <p:attrNameLst>
                                          <p:attrName>style.visibility</p:attrName>
                                        </p:attrNameLst>
                                      </p:cBhvr>
                                      <p:to>
                                        <p:strVal val="visible"/>
                                      </p:to>
                                    </p:set>
                                    <p:anim calcmode="lin" valueType="num">
                                      <p:cBhvr>
                                        <p:cTn id="28" dur="500" fill="hold"/>
                                        <p:tgtEl>
                                          <p:spTgt spid="37892"/>
                                        </p:tgtEl>
                                        <p:attrNameLst>
                                          <p:attrName>ppt_w</p:attrName>
                                        </p:attrNameLst>
                                      </p:cBhvr>
                                      <p:tavLst>
                                        <p:tav tm="0">
                                          <p:val>
                                            <p:strVal val="#ppt_w*0.05"/>
                                          </p:val>
                                        </p:tav>
                                        <p:tav tm="100000">
                                          <p:val>
                                            <p:strVal val="#ppt_w"/>
                                          </p:val>
                                        </p:tav>
                                      </p:tavLst>
                                    </p:anim>
                                    <p:anim calcmode="lin" valueType="num">
                                      <p:cBhvr>
                                        <p:cTn id="29" dur="500" fill="hold"/>
                                        <p:tgtEl>
                                          <p:spTgt spid="37892"/>
                                        </p:tgtEl>
                                        <p:attrNameLst>
                                          <p:attrName>ppt_h</p:attrName>
                                        </p:attrNameLst>
                                      </p:cBhvr>
                                      <p:tavLst>
                                        <p:tav tm="0">
                                          <p:val>
                                            <p:strVal val="#ppt_h"/>
                                          </p:val>
                                        </p:tav>
                                        <p:tav tm="100000">
                                          <p:val>
                                            <p:strVal val="#ppt_h"/>
                                          </p:val>
                                        </p:tav>
                                      </p:tavLst>
                                    </p:anim>
                                    <p:anim calcmode="lin" valueType="num">
                                      <p:cBhvr>
                                        <p:cTn id="30" dur="500" fill="hold"/>
                                        <p:tgtEl>
                                          <p:spTgt spid="37892"/>
                                        </p:tgtEl>
                                        <p:attrNameLst>
                                          <p:attrName>ppt_x</p:attrName>
                                        </p:attrNameLst>
                                      </p:cBhvr>
                                      <p:tavLst>
                                        <p:tav tm="0">
                                          <p:val>
                                            <p:strVal val="#ppt_x-.2"/>
                                          </p:val>
                                        </p:tav>
                                        <p:tav tm="100000">
                                          <p:val>
                                            <p:strVal val="#ppt_x"/>
                                          </p:val>
                                        </p:tav>
                                      </p:tavLst>
                                    </p:anim>
                                    <p:anim calcmode="lin" valueType="num">
                                      <p:cBhvr>
                                        <p:cTn id="31" dur="500" fill="hold"/>
                                        <p:tgtEl>
                                          <p:spTgt spid="37892"/>
                                        </p:tgtEl>
                                        <p:attrNameLst>
                                          <p:attrName>ppt_y</p:attrName>
                                        </p:attrNameLst>
                                      </p:cBhvr>
                                      <p:tavLst>
                                        <p:tav tm="0">
                                          <p:val>
                                            <p:strVal val="#ppt_y"/>
                                          </p:val>
                                        </p:tav>
                                        <p:tav tm="100000">
                                          <p:val>
                                            <p:strVal val="#ppt_y"/>
                                          </p:val>
                                        </p:tav>
                                      </p:tavLst>
                                    </p:anim>
                                    <p:animEffect transition="in" filter="fade">
                                      <p:cBhvr>
                                        <p:cTn id="32" dur="500"/>
                                        <p:tgtEl>
                                          <p:spTgt spid="378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902"/>
                                        </p:tgtEl>
                                        <p:attrNameLst>
                                          <p:attrName>style.visibility</p:attrName>
                                        </p:attrNameLst>
                                      </p:cBhvr>
                                      <p:to>
                                        <p:strVal val="visible"/>
                                      </p:to>
                                    </p:set>
                                    <p:anim calcmode="lin" valueType="num">
                                      <p:cBhvr additive="base">
                                        <p:cTn id="37" dur="500" fill="hold"/>
                                        <p:tgtEl>
                                          <p:spTgt spid="37902"/>
                                        </p:tgtEl>
                                        <p:attrNameLst>
                                          <p:attrName>ppt_x</p:attrName>
                                        </p:attrNameLst>
                                      </p:cBhvr>
                                      <p:tavLst>
                                        <p:tav tm="0">
                                          <p:val>
                                            <p:strVal val="0-#ppt_w/2"/>
                                          </p:val>
                                        </p:tav>
                                        <p:tav tm="100000">
                                          <p:val>
                                            <p:strVal val="#ppt_x"/>
                                          </p:val>
                                        </p:tav>
                                      </p:tavLst>
                                    </p:anim>
                                    <p:anim calcmode="lin" valueType="num">
                                      <p:cBhvr additive="base">
                                        <p:cTn id="38" dur="500" fill="hold"/>
                                        <p:tgtEl>
                                          <p:spTgt spid="3790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7891"/>
                                        </p:tgtEl>
                                        <p:attrNameLst>
                                          <p:attrName>style.visibility</p:attrName>
                                        </p:attrNameLst>
                                      </p:cBhvr>
                                      <p:to>
                                        <p:strVal val="visible"/>
                                      </p:to>
                                    </p:set>
                                    <p:anim calcmode="lin" valueType="num">
                                      <p:cBhvr>
                                        <p:cTn id="43" dur="500" fill="hold"/>
                                        <p:tgtEl>
                                          <p:spTgt spid="37891"/>
                                        </p:tgtEl>
                                        <p:attrNameLst>
                                          <p:attrName>ppt_w</p:attrName>
                                        </p:attrNameLst>
                                      </p:cBhvr>
                                      <p:tavLst>
                                        <p:tav tm="0">
                                          <p:val>
                                            <p:strVal val="#ppt_w*0.05"/>
                                          </p:val>
                                        </p:tav>
                                        <p:tav tm="100000">
                                          <p:val>
                                            <p:strVal val="#ppt_w"/>
                                          </p:val>
                                        </p:tav>
                                      </p:tavLst>
                                    </p:anim>
                                    <p:anim calcmode="lin" valueType="num">
                                      <p:cBhvr>
                                        <p:cTn id="44" dur="500" fill="hold"/>
                                        <p:tgtEl>
                                          <p:spTgt spid="37891"/>
                                        </p:tgtEl>
                                        <p:attrNameLst>
                                          <p:attrName>ppt_h</p:attrName>
                                        </p:attrNameLst>
                                      </p:cBhvr>
                                      <p:tavLst>
                                        <p:tav tm="0">
                                          <p:val>
                                            <p:strVal val="#ppt_h"/>
                                          </p:val>
                                        </p:tav>
                                        <p:tav tm="100000">
                                          <p:val>
                                            <p:strVal val="#ppt_h"/>
                                          </p:val>
                                        </p:tav>
                                      </p:tavLst>
                                    </p:anim>
                                    <p:anim calcmode="lin" valueType="num">
                                      <p:cBhvr>
                                        <p:cTn id="45" dur="500" fill="hold"/>
                                        <p:tgtEl>
                                          <p:spTgt spid="37891"/>
                                        </p:tgtEl>
                                        <p:attrNameLst>
                                          <p:attrName>ppt_x</p:attrName>
                                        </p:attrNameLst>
                                      </p:cBhvr>
                                      <p:tavLst>
                                        <p:tav tm="0">
                                          <p:val>
                                            <p:strVal val="#ppt_x-.2"/>
                                          </p:val>
                                        </p:tav>
                                        <p:tav tm="100000">
                                          <p:val>
                                            <p:strVal val="#ppt_x"/>
                                          </p:val>
                                        </p:tav>
                                      </p:tavLst>
                                    </p:anim>
                                    <p:anim calcmode="lin" valueType="num">
                                      <p:cBhvr>
                                        <p:cTn id="46" dur="500" fill="hold"/>
                                        <p:tgtEl>
                                          <p:spTgt spid="37891"/>
                                        </p:tgtEl>
                                        <p:attrNameLst>
                                          <p:attrName>ppt_y</p:attrName>
                                        </p:attrNameLst>
                                      </p:cBhvr>
                                      <p:tavLst>
                                        <p:tav tm="0">
                                          <p:val>
                                            <p:strVal val="#ppt_y"/>
                                          </p:val>
                                        </p:tav>
                                        <p:tav tm="100000">
                                          <p:val>
                                            <p:strVal val="#ppt_y"/>
                                          </p:val>
                                        </p:tav>
                                      </p:tavLst>
                                    </p:anim>
                                    <p:animEffect transition="in" filter="fade">
                                      <p:cBhvr>
                                        <p:cTn id="47" dur="500"/>
                                        <p:tgtEl>
                                          <p:spTgt spid="3789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37901"/>
                                        </p:tgtEl>
                                        <p:attrNameLst>
                                          <p:attrName>style.visibility</p:attrName>
                                        </p:attrNameLst>
                                      </p:cBhvr>
                                      <p:to>
                                        <p:strVal val="visible"/>
                                      </p:to>
                                    </p:set>
                                    <p:anim calcmode="lin" valueType="num">
                                      <p:cBhvr additive="base">
                                        <p:cTn id="52" dur="500" fill="hold"/>
                                        <p:tgtEl>
                                          <p:spTgt spid="37901"/>
                                        </p:tgtEl>
                                        <p:attrNameLst>
                                          <p:attrName>ppt_x</p:attrName>
                                        </p:attrNameLst>
                                      </p:cBhvr>
                                      <p:tavLst>
                                        <p:tav tm="0">
                                          <p:val>
                                            <p:strVal val="1+#ppt_w/2"/>
                                          </p:val>
                                        </p:tav>
                                        <p:tav tm="100000">
                                          <p:val>
                                            <p:strVal val="#ppt_x"/>
                                          </p:val>
                                        </p:tav>
                                      </p:tavLst>
                                    </p:anim>
                                    <p:anim calcmode="lin" valueType="num">
                                      <p:cBhvr additive="base">
                                        <p:cTn id="53" dur="500" fill="hold"/>
                                        <p:tgtEl>
                                          <p:spTgt spid="37901"/>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54" presetClass="entr" presetSubtype="0" accel="100000" fill="hold" grpId="0" nodeType="clickEffect">
                                  <p:stCondLst>
                                    <p:cond delay="0"/>
                                  </p:stCondLst>
                                  <p:childTnLst>
                                    <p:set>
                                      <p:cBhvr>
                                        <p:cTn id="57" dur="1" fill="hold">
                                          <p:stCondLst>
                                            <p:cond delay="0"/>
                                          </p:stCondLst>
                                        </p:cTn>
                                        <p:tgtEl>
                                          <p:spTgt spid="37890"/>
                                        </p:tgtEl>
                                        <p:attrNameLst>
                                          <p:attrName>style.visibility</p:attrName>
                                        </p:attrNameLst>
                                      </p:cBhvr>
                                      <p:to>
                                        <p:strVal val="visible"/>
                                      </p:to>
                                    </p:set>
                                    <p:anim calcmode="lin" valueType="num">
                                      <p:cBhvr>
                                        <p:cTn id="58" dur="500" fill="hold"/>
                                        <p:tgtEl>
                                          <p:spTgt spid="37890"/>
                                        </p:tgtEl>
                                        <p:attrNameLst>
                                          <p:attrName>ppt_w</p:attrName>
                                        </p:attrNameLst>
                                      </p:cBhvr>
                                      <p:tavLst>
                                        <p:tav tm="0">
                                          <p:val>
                                            <p:strVal val="#ppt_w*0.05"/>
                                          </p:val>
                                        </p:tav>
                                        <p:tav tm="100000">
                                          <p:val>
                                            <p:strVal val="#ppt_w"/>
                                          </p:val>
                                        </p:tav>
                                      </p:tavLst>
                                    </p:anim>
                                    <p:anim calcmode="lin" valueType="num">
                                      <p:cBhvr>
                                        <p:cTn id="59" dur="500" fill="hold"/>
                                        <p:tgtEl>
                                          <p:spTgt spid="37890"/>
                                        </p:tgtEl>
                                        <p:attrNameLst>
                                          <p:attrName>ppt_h</p:attrName>
                                        </p:attrNameLst>
                                      </p:cBhvr>
                                      <p:tavLst>
                                        <p:tav tm="0">
                                          <p:val>
                                            <p:strVal val="#ppt_h"/>
                                          </p:val>
                                        </p:tav>
                                        <p:tav tm="100000">
                                          <p:val>
                                            <p:strVal val="#ppt_h"/>
                                          </p:val>
                                        </p:tav>
                                      </p:tavLst>
                                    </p:anim>
                                    <p:anim calcmode="lin" valueType="num">
                                      <p:cBhvr>
                                        <p:cTn id="60" dur="500" fill="hold"/>
                                        <p:tgtEl>
                                          <p:spTgt spid="37890"/>
                                        </p:tgtEl>
                                        <p:attrNameLst>
                                          <p:attrName>ppt_x</p:attrName>
                                        </p:attrNameLst>
                                      </p:cBhvr>
                                      <p:tavLst>
                                        <p:tav tm="0">
                                          <p:val>
                                            <p:strVal val="#ppt_x-.2"/>
                                          </p:val>
                                        </p:tav>
                                        <p:tav tm="100000">
                                          <p:val>
                                            <p:strVal val="#ppt_x"/>
                                          </p:val>
                                        </p:tav>
                                      </p:tavLst>
                                    </p:anim>
                                    <p:anim calcmode="lin" valueType="num">
                                      <p:cBhvr>
                                        <p:cTn id="61" dur="500" fill="hold"/>
                                        <p:tgtEl>
                                          <p:spTgt spid="37890"/>
                                        </p:tgtEl>
                                        <p:attrNameLst>
                                          <p:attrName>ppt_y</p:attrName>
                                        </p:attrNameLst>
                                      </p:cBhvr>
                                      <p:tavLst>
                                        <p:tav tm="0">
                                          <p:val>
                                            <p:strVal val="#ppt_y"/>
                                          </p:val>
                                        </p:tav>
                                        <p:tav tm="100000">
                                          <p:val>
                                            <p:strVal val="#ppt_y"/>
                                          </p:val>
                                        </p:tav>
                                      </p:tavLst>
                                    </p:anim>
                                    <p:animEffect transition="in" filter="fade">
                                      <p:cBhvr>
                                        <p:cTn id="62" dur="500"/>
                                        <p:tgtEl>
                                          <p:spTgt spid="3789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903"/>
                                        </p:tgtEl>
                                        <p:attrNameLst>
                                          <p:attrName>style.visibility</p:attrName>
                                        </p:attrNameLst>
                                      </p:cBhvr>
                                      <p:to>
                                        <p:strVal val="visible"/>
                                      </p:to>
                                    </p:set>
                                    <p:anim calcmode="lin" valueType="num">
                                      <p:cBhvr additive="base">
                                        <p:cTn id="67" dur="500" fill="hold"/>
                                        <p:tgtEl>
                                          <p:spTgt spid="37903"/>
                                        </p:tgtEl>
                                        <p:attrNameLst>
                                          <p:attrName>ppt_x</p:attrName>
                                        </p:attrNameLst>
                                      </p:cBhvr>
                                      <p:tavLst>
                                        <p:tav tm="0">
                                          <p:val>
                                            <p:strVal val="0-#ppt_w/2"/>
                                          </p:val>
                                        </p:tav>
                                        <p:tav tm="100000">
                                          <p:val>
                                            <p:strVal val="#ppt_x"/>
                                          </p:val>
                                        </p:tav>
                                      </p:tavLst>
                                    </p:anim>
                                    <p:anim calcmode="lin" valueType="num">
                                      <p:cBhvr additive="base">
                                        <p:cTn id="68" dur="500" fill="hold"/>
                                        <p:tgtEl>
                                          <p:spTgt spid="37903"/>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54" presetClass="entr" presetSubtype="0" accel="100000" fill="hold" grpId="0" nodeType="clickEffect">
                                  <p:stCondLst>
                                    <p:cond delay="0"/>
                                  </p:stCondLst>
                                  <p:childTnLst>
                                    <p:set>
                                      <p:cBhvr>
                                        <p:cTn id="72" dur="1" fill="hold">
                                          <p:stCondLst>
                                            <p:cond delay="0"/>
                                          </p:stCondLst>
                                        </p:cTn>
                                        <p:tgtEl>
                                          <p:spTgt spid="37909"/>
                                        </p:tgtEl>
                                        <p:attrNameLst>
                                          <p:attrName>style.visibility</p:attrName>
                                        </p:attrNameLst>
                                      </p:cBhvr>
                                      <p:to>
                                        <p:strVal val="visible"/>
                                      </p:to>
                                    </p:set>
                                    <p:anim calcmode="lin" valueType="num">
                                      <p:cBhvr>
                                        <p:cTn id="73" dur="500" fill="hold"/>
                                        <p:tgtEl>
                                          <p:spTgt spid="37909"/>
                                        </p:tgtEl>
                                        <p:attrNameLst>
                                          <p:attrName>ppt_w</p:attrName>
                                        </p:attrNameLst>
                                      </p:cBhvr>
                                      <p:tavLst>
                                        <p:tav tm="0">
                                          <p:val>
                                            <p:strVal val="#ppt_w*0.05"/>
                                          </p:val>
                                        </p:tav>
                                        <p:tav tm="100000">
                                          <p:val>
                                            <p:strVal val="#ppt_w"/>
                                          </p:val>
                                        </p:tav>
                                      </p:tavLst>
                                    </p:anim>
                                    <p:anim calcmode="lin" valueType="num">
                                      <p:cBhvr>
                                        <p:cTn id="74" dur="500" fill="hold"/>
                                        <p:tgtEl>
                                          <p:spTgt spid="37909"/>
                                        </p:tgtEl>
                                        <p:attrNameLst>
                                          <p:attrName>ppt_h</p:attrName>
                                        </p:attrNameLst>
                                      </p:cBhvr>
                                      <p:tavLst>
                                        <p:tav tm="0">
                                          <p:val>
                                            <p:strVal val="#ppt_h"/>
                                          </p:val>
                                        </p:tav>
                                        <p:tav tm="100000">
                                          <p:val>
                                            <p:strVal val="#ppt_h"/>
                                          </p:val>
                                        </p:tav>
                                      </p:tavLst>
                                    </p:anim>
                                    <p:anim calcmode="lin" valueType="num">
                                      <p:cBhvr>
                                        <p:cTn id="75" dur="500" fill="hold"/>
                                        <p:tgtEl>
                                          <p:spTgt spid="37909"/>
                                        </p:tgtEl>
                                        <p:attrNameLst>
                                          <p:attrName>ppt_x</p:attrName>
                                        </p:attrNameLst>
                                      </p:cBhvr>
                                      <p:tavLst>
                                        <p:tav tm="0">
                                          <p:val>
                                            <p:strVal val="#ppt_x-.2"/>
                                          </p:val>
                                        </p:tav>
                                        <p:tav tm="100000">
                                          <p:val>
                                            <p:strVal val="#ppt_x"/>
                                          </p:val>
                                        </p:tav>
                                      </p:tavLst>
                                    </p:anim>
                                    <p:anim calcmode="lin" valueType="num">
                                      <p:cBhvr>
                                        <p:cTn id="76" dur="500" fill="hold"/>
                                        <p:tgtEl>
                                          <p:spTgt spid="37909"/>
                                        </p:tgtEl>
                                        <p:attrNameLst>
                                          <p:attrName>ppt_y</p:attrName>
                                        </p:attrNameLst>
                                      </p:cBhvr>
                                      <p:tavLst>
                                        <p:tav tm="0">
                                          <p:val>
                                            <p:strVal val="#ppt_y"/>
                                          </p:val>
                                        </p:tav>
                                        <p:tav tm="100000">
                                          <p:val>
                                            <p:strVal val="#ppt_y"/>
                                          </p:val>
                                        </p:tav>
                                      </p:tavLst>
                                    </p:anim>
                                    <p:animEffect transition="in" filter="fade">
                                      <p:cBhvr>
                                        <p:cTn id="77" dur="500"/>
                                        <p:tgtEl>
                                          <p:spTgt spid="3790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7907"/>
                                        </p:tgtEl>
                                        <p:attrNameLst>
                                          <p:attrName>style.visibility</p:attrName>
                                        </p:attrNameLst>
                                      </p:cBhvr>
                                      <p:to>
                                        <p:strVal val="visible"/>
                                      </p:to>
                                    </p:set>
                                    <p:animEffect transition="in" filter="dissolve">
                                      <p:cBhvr>
                                        <p:cTn id="82" dur="500"/>
                                        <p:tgtEl>
                                          <p:spTgt spid="3790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4" presetClass="entr" presetSubtype="0" accel="100000" fill="hold" grpId="0" nodeType="clickEffect">
                                  <p:stCondLst>
                                    <p:cond delay="0"/>
                                  </p:stCondLst>
                                  <p:childTnLst>
                                    <p:set>
                                      <p:cBhvr>
                                        <p:cTn id="86" dur="1" fill="hold">
                                          <p:stCondLst>
                                            <p:cond delay="0"/>
                                          </p:stCondLst>
                                        </p:cTn>
                                        <p:tgtEl>
                                          <p:spTgt spid="37910"/>
                                        </p:tgtEl>
                                        <p:attrNameLst>
                                          <p:attrName>style.visibility</p:attrName>
                                        </p:attrNameLst>
                                      </p:cBhvr>
                                      <p:to>
                                        <p:strVal val="visible"/>
                                      </p:to>
                                    </p:set>
                                    <p:anim calcmode="lin" valueType="num">
                                      <p:cBhvr>
                                        <p:cTn id="87" dur="500" fill="hold"/>
                                        <p:tgtEl>
                                          <p:spTgt spid="37910"/>
                                        </p:tgtEl>
                                        <p:attrNameLst>
                                          <p:attrName>ppt_w</p:attrName>
                                        </p:attrNameLst>
                                      </p:cBhvr>
                                      <p:tavLst>
                                        <p:tav tm="0">
                                          <p:val>
                                            <p:strVal val="#ppt_w*0.05"/>
                                          </p:val>
                                        </p:tav>
                                        <p:tav tm="100000">
                                          <p:val>
                                            <p:strVal val="#ppt_w"/>
                                          </p:val>
                                        </p:tav>
                                      </p:tavLst>
                                    </p:anim>
                                    <p:anim calcmode="lin" valueType="num">
                                      <p:cBhvr>
                                        <p:cTn id="88" dur="500" fill="hold"/>
                                        <p:tgtEl>
                                          <p:spTgt spid="37910"/>
                                        </p:tgtEl>
                                        <p:attrNameLst>
                                          <p:attrName>ppt_h</p:attrName>
                                        </p:attrNameLst>
                                      </p:cBhvr>
                                      <p:tavLst>
                                        <p:tav tm="0">
                                          <p:val>
                                            <p:strVal val="#ppt_h"/>
                                          </p:val>
                                        </p:tav>
                                        <p:tav tm="100000">
                                          <p:val>
                                            <p:strVal val="#ppt_h"/>
                                          </p:val>
                                        </p:tav>
                                      </p:tavLst>
                                    </p:anim>
                                    <p:anim calcmode="lin" valueType="num">
                                      <p:cBhvr>
                                        <p:cTn id="89" dur="500" fill="hold"/>
                                        <p:tgtEl>
                                          <p:spTgt spid="37910"/>
                                        </p:tgtEl>
                                        <p:attrNameLst>
                                          <p:attrName>ppt_x</p:attrName>
                                        </p:attrNameLst>
                                      </p:cBhvr>
                                      <p:tavLst>
                                        <p:tav tm="0">
                                          <p:val>
                                            <p:strVal val="#ppt_x-.2"/>
                                          </p:val>
                                        </p:tav>
                                        <p:tav tm="100000">
                                          <p:val>
                                            <p:strVal val="#ppt_x"/>
                                          </p:val>
                                        </p:tav>
                                      </p:tavLst>
                                    </p:anim>
                                    <p:anim calcmode="lin" valueType="num">
                                      <p:cBhvr>
                                        <p:cTn id="90" dur="500" fill="hold"/>
                                        <p:tgtEl>
                                          <p:spTgt spid="37910"/>
                                        </p:tgtEl>
                                        <p:attrNameLst>
                                          <p:attrName>ppt_y</p:attrName>
                                        </p:attrNameLst>
                                      </p:cBhvr>
                                      <p:tavLst>
                                        <p:tav tm="0">
                                          <p:val>
                                            <p:strVal val="#ppt_y"/>
                                          </p:val>
                                        </p:tav>
                                        <p:tav tm="100000">
                                          <p:val>
                                            <p:strVal val="#ppt_y"/>
                                          </p:val>
                                        </p:tav>
                                      </p:tavLst>
                                    </p:anim>
                                    <p:animEffect transition="in" filter="fade">
                                      <p:cBhvr>
                                        <p:cTn id="91" dur="500"/>
                                        <p:tgtEl>
                                          <p:spTgt spid="37910"/>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37904"/>
                                        </p:tgtEl>
                                        <p:attrNameLst>
                                          <p:attrName>style.visibility</p:attrName>
                                        </p:attrNameLst>
                                      </p:cBhvr>
                                      <p:to>
                                        <p:strVal val="visible"/>
                                      </p:to>
                                    </p:set>
                                    <p:anim calcmode="lin" valueType="num">
                                      <p:cBhvr additive="base">
                                        <p:cTn id="96" dur="500" fill="hold"/>
                                        <p:tgtEl>
                                          <p:spTgt spid="37904"/>
                                        </p:tgtEl>
                                        <p:attrNameLst>
                                          <p:attrName>ppt_x</p:attrName>
                                        </p:attrNameLst>
                                      </p:cBhvr>
                                      <p:tavLst>
                                        <p:tav tm="0">
                                          <p:val>
                                            <p:strVal val="0-#ppt_w/2"/>
                                          </p:val>
                                        </p:tav>
                                        <p:tav tm="100000">
                                          <p:val>
                                            <p:strVal val="#ppt_x"/>
                                          </p:val>
                                        </p:tav>
                                      </p:tavLst>
                                    </p:anim>
                                    <p:anim calcmode="lin" valueType="num">
                                      <p:cBhvr additive="base">
                                        <p:cTn id="97" dur="500" fill="hold"/>
                                        <p:tgtEl>
                                          <p:spTgt spid="379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2" grpId="0"/>
      <p:bldP spid="37893" grpId="0"/>
      <p:bldP spid="37900" grpId="0" animBg="1"/>
      <p:bldP spid="37901" grpId="0" animBg="1"/>
      <p:bldP spid="37902" grpId="0" animBg="1"/>
      <p:bldP spid="37903" grpId="0" animBg="1"/>
      <p:bldP spid="37904" grpId="0" animBg="1"/>
      <p:bldP spid="37906" grpId="0"/>
      <p:bldP spid="37907" grpId="0"/>
      <p:bldP spid="37909" grpId="0"/>
      <p:bldP spid="379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HW Practice </a:t>
            </a:r>
            <a:endParaRPr lang="en-US" dirty="0"/>
          </a:p>
        </p:txBody>
      </p:sp>
      <p:sp>
        <p:nvSpPr>
          <p:cNvPr id="3" name="Content Placeholder 2"/>
          <p:cNvSpPr>
            <a:spLocks noGrp="1"/>
          </p:cNvSpPr>
          <p:nvPr>
            <p:ph idx="1"/>
          </p:nvPr>
        </p:nvSpPr>
        <p:spPr/>
        <p:txBody>
          <a:bodyPr>
            <a:normAutofit/>
          </a:bodyPr>
          <a:lstStyle/>
          <a:p>
            <a:r>
              <a:rPr lang="en-US" sz="3600" dirty="0"/>
              <a:t>Complete the worksheet using your notes and periodic table as necessary</a:t>
            </a:r>
          </a:p>
          <a:p>
            <a:pPr marL="0" indent="0">
              <a:buNone/>
            </a:pPr>
            <a:endParaRPr lang="en-US" sz="3600" i="1" dirty="0"/>
          </a:p>
        </p:txBody>
      </p:sp>
    </p:spTree>
    <p:extLst>
      <p:ext uri="{BB962C8B-B14F-4D97-AF65-F5344CB8AC3E}">
        <p14:creationId xmlns:p14="http://schemas.microsoft.com/office/powerpoint/2010/main" val="25023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altLang="en-US" smtClean="0"/>
              <a:t>Reversible Reactions</a:t>
            </a:r>
          </a:p>
        </p:txBody>
      </p:sp>
      <p:sp>
        <p:nvSpPr>
          <p:cNvPr id="5123" name="Rectangle 3"/>
          <p:cNvSpPr>
            <a:spLocks noGrp="1" noRot="1" noChangeArrowheads="1"/>
          </p:cNvSpPr>
          <p:nvPr>
            <p:ph type="body" idx="1"/>
          </p:nvPr>
        </p:nvSpPr>
        <p:spPr/>
        <p:txBody>
          <a:bodyPr/>
          <a:lstStyle/>
          <a:p>
            <a:pPr eaLnBrk="1" hangingPunct="1">
              <a:defRPr/>
            </a:pPr>
            <a:r>
              <a:rPr lang="en-US" altLang="en-US" smtClean="0"/>
              <a:t>Most reactions continue until all the reactants are used up; however some reactions appear to stop after a certain period of time</a:t>
            </a:r>
          </a:p>
          <a:p>
            <a:pPr lvl="1" eaLnBrk="1" hangingPunct="1">
              <a:defRPr/>
            </a:pPr>
            <a:r>
              <a:rPr lang="en-US" altLang="en-US" smtClean="0"/>
              <a:t>This is because these reactions can proceed in both directions:</a:t>
            </a:r>
          </a:p>
          <a:p>
            <a:pPr algn="ctr" eaLnBrk="1" hangingPunct="1">
              <a:buFont typeface="Wingdings" panose="05000000000000000000" pitchFamily="2" charset="2"/>
              <a:buNone/>
              <a:defRPr/>
            </a:pPr>
            <a:r>
              <a:rPr lang="en-US" altLang="en-US" smtClean="0"/>
              <a:t>Forward: N</a:t>
            </a:r>
            <a:r>
              <a:rPr lang="en-US" altLang="en-US" baseline="-25000" smtClean="0"/>
              <a:t>2</a:t>
            </a:r>
            <a:r>
              <a:rPr lang="en-US" altLang="en-US" smtClean="0"/>
              <a:t> + 3H</a:t>
            </a:r>
            <a:r>
              <a:rPr lang="en-US" altLang="en-US" baseline="-25000" smtClean="0"/>
              <a:t>2</a:t>
            </a:r>
            <a:r>
              <a:rPr lang="en-US" altLang="en-US" smtClean="0"/>
              <a:t> </a:t>
            </a:r>
            <a:r>
              <a:rPr lang="en-US" altLang="en-US" smtClean="0">
                <a:solidFill>
                  <a:schemeClr val="accent2"/>
                </a:solidFill>
                <a:sym typeface="Wingdings" pitchFamily="2" charset="2"/>
              </a:rPr>
              <a:t></a:t>
            </a:r>
            <a:r>
              <a:rPr lang="en-US" altLang="en-US" smtClean="0">
                <a:sym typeface="Wingdings" pitchFamily="2" charset="2"/>
              </a:rPr>
              <a:t> 2NH</a:t>
            </a:r>
            <a:r>
              <a:rPr lang="en-US" altLang="en-US" baseline="-25000" smtClean="0">
                <a:sym typeface="Wingdings" pitchFamily="2" charset="2"/>
              </a:rPr>
              <a:t>3</a:t>
            </a:r>
            <a:endParaRPr lang="en-US" altLang="en-US" smtClean="0">
              <a:sym typeface="Wingdings" pitchFamily="2" charset="2"/>
            </a:endParaRPr>
          </a:p>
          <a:p>
            <a:pPr algn="ctr" eaLnBrk="1" hangingPunct="1">
              <a:buFont typeface="Wingdings" panose="05000000000000000000" pitchFamily="2" charset="2"/>
              <a:buNone/>
              <a:defRPr/>
            </a:pPr>
            <a:r>
              <a:rPr lang="en-US" altLang="en-US" smtClean="0">
                <a:sym typeface="Wingdings" pitchFamily="2" charset="2"/>
              </a:rPr>
              <a:t>Reverse: </a:t>
            </a:r>
            <a:r>
              <a:rPr lang="en-US" altLang="en-US" smtClean="0"/>
              <a:t>N</a:t>
            </a:r>
            <a:r>
              <a:rPr lang="en-US" altLang="en-US" baseline="-25000" smtClean="0"/>
              <a:t>2</a:t>
            </a:r>
            <a:r>
              <a:rPr lang="en-US" altLang="en-US" smtClean="0"/>
              <a:t> + 3H</a:t>
            </a:r>
            <a:r>
              <a:rPr lang="en-US" altLang="en-US" baseline="-25000" smtClean="0"/>
              <a:t>2</a:t>
            </a:r>
            <a:r>
              <a:rPr lang="en-US" altLang="en-US" smtClean="0"/>
              <a:t> </a:t>
            </a:r>
            <a:r>
              <a:rPr lang="en-US" altLang="en-US" smtClean="0">
                <a:solidFill>
                  <a:schemeClr val="accent2"/>
                </a:solidFill>
                <a:sym typeface="Wingdings" pitchFamily="2" charset="2"/>
              </a:rPr>
              <a:t></a:t>
            </a:r>
            <a:r>
              <a:rPr lang="en-US" altLang="en-US" smtClean="0">
                <a:sym typeface="Wingdings" pitchFamily="2" charset="2"/>
              </a:rPr>
              <a:t> 2NH</a:t>
            </a:r>
            <a:r>
              <a:rPr lang="en-US" altLang="en-US" baseline="-25000" smtClean="0">
                <a:sym typeface="Wingdings" pitchFamily="2" charset="2"/>
              </a:rPr>
              <a:t>3</a:t>
            </a:r>
            <a:r>
              <a:rPr lang="en-US" altLang="en-US" smtClean="0"/>
              <a:t> </a:t>
            </a:r>
          </a:p>
        </p:txBody>
      </p:sp>
    </p:spTree>
    <p:extLst>
      <p:ext uri="{BB962C8B-B14F-4D97-AF65-F5344CB8AC3E}">
        <p14:creationId xmlns:p14="http://schemas.microsoft.com/office/powerpoint/2010/main" val="3878529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t>
            </a:r>
            <a:r>
              <a:rPr lang="en-US" u="sng" dirty="0"/>
              <a:t>chemical equilibrium</a:t>
            </a:r>
            <a:r>
              <a:rPr lang="en-US" dirty="0"/>
              <a:t>? </a:t>
            </a:r>
          </a:p>
        </p:txBody>
      </p:sp>
      <p:sp>
        <p:nvSpPr>
          <p:cNvPr id="5" name="Content Placeholder 4"/>
          <p:cNvSpPr>
            <a:spLocks noGrp="1"/>
          </p:cNvSpPr>
          <p:nvPr>
            <p:ph sz="half" idx="1"/>
          </p:nvPr>
        </p:nvSpPr>
        <p:spPr>
          <a:xfrm>
            <a:off x="609600" y="1673352"/>
            <a:ext cx="6896100" cy="4718304"/>
          </a:xfrm>
        </p:spPr>
        <p:txBody>
          <a:bodyPr>
            <a:normAutofit fontScale="92500"/>
          </a:bodyPr>
          <a:lstStyle/>
          <a:p>
            <a:r>
              <a:rPr lang="en-US" dirty="0"/>
              <a:t>Equilibrium is a “balance of forces” </a:t>
            </a:r>
          </a:p>
          <a:p>
            <a:r>
              <a:rPr lang="en-US" dirty="0"/>
              <a:t>State in which </a:t>
            </a:r>
            <a:r>
              <a:rPr lang="en-US" u="sng" dirty="0"/>
              <a:t>reactants</a:t>
            </a:r>
            <a:r>
              <a:rPr lang="en-US" dirty="0"/>
              <a:t> and </a:t>
            </a:r>
            <a:r>
              <a:rPr lang="en-US" u="sng" dirty="0"/>
              <a:t>products</a:t>
            </a:r>
            <a:r>
              <a:rPr lang="en-US" dirty="0"/>
              <a:t> are present in concentrations that </a:t>
            </a:r>
            <a:r>
              <a:rPr lang="en-US" u="sng" dirty="0"/>
              <a:t>will not change</a:t>
            </a:r>
          </a:p>
          <a:p>
            <a:r>
              <a:rPr lang="en-US" dirty="0"/>
              <a:t>The forward and reverse reactions proceed at the </a:t>
            </a:r>
            <a:r>
              <a:rPr lang="en-US" u="sng" dirty="0"/>
              <a:t>same </a:t>
            </a:r>
            <a:r>
              <a:rPr lang="en-US" u="sng" dirty="0" smtClean="0"/>
              <a:t>rate</a:t>
            </a:r>
          </a:p>
          <a:p>
            <a:pPr>
              <a:defRPr/>
            </a:pPr>
            <a:r>
              <a:rPr lang="en-US" altLang="en-US" dirty="0"/>
              <a:t>When the rate of the forward reaction equals the rate of the reverse reaction, the reaction is said to be in </a:t>
            </a:r>
            <a:r>
              <a:rPr lang="en-US" altLang="en-US" dirty="0">
                <a:solidFill>
                  <a:schemeClr val="accent2"/>
                </a:solidFill>
              </a:rPr>
              <a:t>chemical equilibrium</a:t>
            </a:r>
          </a:p>
          <a:p>
            <a:pPr lvl="1">
              <a:defRPr/>
            </a:pPr>
            <a:r>
              <a:rPr lang="en-US" altLang="en-US" dirty="0"/>
              <a:t>In other words, as soon as some product is formed it reacts to produce more reactant</a:t>
            </a:r>
          </a:p>
          <a:p>
            <a:endParaRPr lang="en-US" u="sng" dirty="0"/>
          </a:p>
        </p:txBody>
      </p:sp>
      <p:pic>
        <p:nvPicPr>
          <p:cNvPr id="3074" name="Picture 2" descr="Image result for see saw balanc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899401" y="1028700"/>
            <a:ext cx="3500437" cy="3711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85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reactions go toward equilibrium?</a:t>
            </a:r>
          </a:p>
        </p:txBody>
      </p:sp>
      <p:sp>
        <p:nvSpPr>
          <p:cNvPr id="3" name="Content Placeholder 2"/>
          <p:cNvSpPr>
            <a:spLocks noGrp="1"/>
          </p:cNvSpPr>
          <p:nvPr>
            <p:ph sz="half" idx="1"/>
          </p:nvPr>
        </p:nvSpPr>
        <p:spPr/>
        <p:txBody>
          <a:bodyPr/>
          <a:lstStyle/>
          <a:p>
            <a:r>
              <a:rPr lang="en-US" dirty="0"/>
              <a:t>At equilibrium, energy is in the bonds of stable molecules</a:t>
            </a:r>
          </a:p>
          <a:p>
            <a:r>
              <a:rPr lang="en-US" i="1" dirty="0" smtClean="0"/>
              <a:t>Reactions </a:t>
            </a:r>
            <a:r>
              <a:rPr lang="en-US" i="1" dirty="0"/>
              <a:t>change in the direction that brings it closest to equilibrium </a:t>
            </a:r>
          </a:p>
        </p:txBody>
      </p:sp>
      <p:pic>
        <p:nvPicPr>
          <p:cNvPr id="4098" name="Picture 2" descr="Image result for chemical equilibriu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24600" y="1828800"/>
            <a:ext cx="3543300" cy="447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80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idx="4294967295"/>
          </p:nvPr>
        </p:nvSpPr>
        <p:spPr>
          <a:xfrm>
            <a:off x="1995488" y="265113"/>
            <a:ext cx="8229600" cy="863600"/>
          </a:xfrm>
        </p:spPr>
        <p:txBody>
          <a:bodyPr/>
          <a:lstStyle/>
          <a:p>
            <a:pPr eaLnBrk="1" hangingPunct="1"/>
            <a:r>
              <a:rPr lang="en-US" altLang="en-US" dirty="0" smtClean="0">
                <a:latin typeface="Arial" panose="020B0604020202020204" pitchFamily="34" charset="0"/>
              </a:rPr>
              <a:t>Chemical Equilibrium</a:t>
            </a:r>
          </a:p>
        </p:txBody>
      </p:sp>
      <p:sp>
        <p:nvSpPr>
          <p:cNvPr id="13315" name="Rectangle 3"/>
          <p:cNvSpPr>
            <a:spLocks noGrp="1" noChangeArrowheads="1"/>
          </p:cNvSpPr>
          <p:nvPr>
            <p:ph type="body" idx="4294967295"/>
          </p:nvPr>
        </p:nvSpPr>
        <p:spPr>
          <a:xfrm>
            <a:off x="1744663" y="1073150"/>
            <a:ext cx="8731250" cy="5784850"/>
          </a:xfrm>
        </p:spPr>
        <p:txBody>
          <a:bodyPr/>
          <a:lstStyle/>
          <a:p>
            <a:pPr eaLnBrk="1" hangingPunct="1"/>
            <a:r>
              <a:rPr lang="en-US" altLang="en-US" sz="3600" dirty="0">
                <a:latin typeface="Arial" panose="020B0604020202020204" pitchFamily="34" charset="0"/>
              </a:rPr>
              <a:t>Even though the </a:t>
            </a:r>
            <a:r>
              <a:rPr lang="en-US" altLang="en-US" sz="3600" i="1" dirty="0">
                <a:latin typeface="Arial" panose="020B0604020202020204" pitchFamily="34" charset="0"/>
              </a:rPr>
              <a:t>rates</a:t>
            </a:r>
            <a:r>
              <a:rPr lang="en-US" altLang="en-US" sz="3600" dirty="0">
                <a:latin typeface="Arial" panose="020B0604020202020204" pitchFamily="34" charset="0"/>
              </a:rPr>
              <a:t> of the forward and reverse are equal, the </a:t>
            </a:r>
            <a:r>
              <a:rPr lang="en-US" altLang="en-US" sz="3600" b="1" i="1" dirty="0">
                <a:solidFill>
                  <a:srgbClr val="0070C0"/>
                </a:solidFill>
                <a:latin typeface="Arial" panose="020B0604020202020204" pitchFamily="34" charset="0"/>
              </a:rPr>
              <a:t>concentrations</a:t>
            </a:r>
            <a:r>
              <a:rPr lang="en-US" altLang="en-US" sz="3600" dirty="0">
                <a:latin typeface="Arial" panose="020B0604020202020204" pitchFamily="34" charset="0"/>
              </a:rPr>
              <a:t> of components on both sides may not be equal</a:t>
            </a:r>
          </a:p>
          <a:p>
            <a:pPr lvl="1" eaLnBrk="1" hangingPunct="1"/>
            <a:r>
              <a:rPr lang="en-US" altLang="en-US" sz="3200" dirty="0">
                <a:latin typeface="Arial" panose="020B0604020202020204" pitchFamily="34" charset="0"/>
              </a:rPr>
              <a:t>An equilibrium position may be shown:</a:t>
            </a:r>
          </a:p>
          <a:p>
            <a:pPr eaLnBrk="1" hangingPunct="1">
              <a:buFont typeface="Wingdings" panose="05000000000000000000" pitchFamily="2" charset="2"/>
              <a:buNone/>
            </a:pPr>
            <a:r>
              <a:rPr lang="en-US" altLang="en-US" sz="3600" dirty="0">
                <a:latin typeface="Arial" panose="020B0604020202020204" pitchFamily="34" charset="0"/>
              </a:rPr>
              <a:t>    A 		  B	    </a:t>
            </a:r>
            <a:r>
              <a:rPr lang="en-US" altLang="en-US" dirty="0">
                <a:latin typeface="Arial" panose="020B0604020202020204" pitchFamily="34" charset="0"/>
              </a:rPr>
              <a:t>or</a:t>
            </a:r>
            <a:r>
              <a:rPr lang="en-US" altLang="en-US" sz="3600" dirty="0">
                <a:latin typeface="Arial" panose="020B0604020202020204" pitchFamily="34" charset="0"/>
              </a:rPr>
              <a:t>       A               B</a:t>
            </a:r>
          </a:p>
          <a:p>
            <a:pPr eaLnBrk="1" hangingPunct="1">
              <a:buFont typeface="Wingdings" panose="05000000000000000000" pitchFamily="2" charset="2"/>
              <a:buNone/>
            </a:pPr>
            <a:r>
              <a:rPr lang="en-US" altLang="en-US" dirty="0">
                <a:latin typeface="Arial" panose="020B0604020202020204" pitchFamily="34" charset="0"/>
              </a:rPr>
              <a:t>      1%                 99%                   99%              1%</a:t>
            </a:r>
          </a:p>
          <a:p>
            <a:pPr eaLnBrk="1" hangingPunct="1">
              <a:buFont typeface="Wingdings" panose="05000000000000000000" pitchFamily="2" charset="2"/>
              <a:buChar char="ü"/>
            </a:pPr>
            <a:r>
              <a:rPr lang="en-US" altLang="en-US" dirty="0" smtClean="0">
                <a:latin typeface="Arial" panose="020B0604020202020204" pitchFamily="34" charset="0"/>
              </a:rPr>
              <a:t>Note the emphasis of the arrow’s direction</a:t>
            </a:r>
          </a:p>
          <a:p>
            <a:pPr eaLnBrk="1" hangingPunct="1">
              <a:buFont typeface="Wingdings" panose="05000000000000000000" pitchFamily="2" charset="2"/>
              <a:buChar char="ü"/>
            </a:pPr>
            <a:r>
              <a:rPr lang="en-US" altLang="en-US" dirty="0" smtClean="0">
                <a:latin typeface="Arial" panose="020B0604020202020204" pitchFamily="34" charset="0"/>
              </a:rPr>
              <a:t>It depends on which side is favored; almost all reactions are reversible to some extent</a:t>
            </a:r>
          </a:p>
        </p:txBody>
      </p:sp>
      <p:sp>
        <p:nvSpPr>
          <p:cNvPr id="13316" name="Line 4"/>
          <p:cNvSpPr>
            <a:spLocks noChangeShapeType="1"/>
          </p:cNvSpPr>
          <p:nvPr/>
        </p:nvSpPr>
        <p:spPr bwMode="auto">
          <a:xfrm>
            <a:off x="3016251" y="4030663"/>
            <a:ext cx="1268413" cy="0"/>
          </a:xfrm>
          <a:prstGeom prst="line">
            <a:avLst/>
          </a:prstGeom>
          <a:noFill/>
          <a:ln w="41275">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3317" name="Line 5"/>
          <p:cNvSpPr>
            <a:spLocks noChangeShapeType="1"/>
          </p:cNvSpPr>
          <p:nvPr/>
        </p:nvSpPr>
        <p:spPr bwMode="auto">
          <a:xfrm flipH="1" flipV="1">
            <a:off x="7678738" y="3994150"/>
            <a:ext cx="1416050" cy="0"/>
          </a:xfrm>
          <a:prstGeom prst="line">
            <a:avLst/>
          </a:prstGeom>
          <a:noFill/>
          <a:ln w="41275">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3318" name="Line 6"/>
          <p:cNvSpPr>
            <a:spLocks noChangeShapeType="1"/>
          </p:cNvSpPr>
          <p:nvPr/>
        </p:nvSpPr>
        <p:spPr bwMode="auto">
          <a:xfrm flipH="1">
            <a:off x="3305176" y="4184650"/>
            <a:ext cx="620713" cy="0"/>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3319" name="Line 7"/>
          <p:cNvSpPr>
            <a:spLocks noChangeShapeType="1"/>
          </p:cNvSpPr>
          <p:nvPr/>
        </p:nvSpPr>
        <p:spPr bwMode="auto">
          <a:xfrm>
            <a:off x="8186739" y="4173538"/>
            <a:ext cx="631825" cy="0"/>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41476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3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P spid="13317" grpId="0" animBg="1"/>
      <p:bldP spid="13318" grpId="0" animBg="1"/>
      <p:bldP spid="133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ltLang="en-US"/>
              <a:t>Comparison of Rates</a:t>
            </a:r>
          </a:p>
        </p:txBody>
      </p:sp>
      <p:sp>
        <p:nvSpPr>
          <p:cNvPr id="242691" name="Rectangle 3"/>
          <p:cNvSpPr>
            <a:spLocks noGrp="1" noChangeArrowheads="1"/>
          </p:cNvSpPr>
          <p:nvPr>
            <p:ph type="body" idx="1"/>
          </p:nvPr>
        </p:nvSpPr>
        <p:spPr/>
        <p:txBody>
          <a:bodyPr/>
          <a:lstStyle/>
          <a:p>
            <a:r>
              <a:rPr lang="en-US" altLang="en-US"/>
              <a:t>Let’s look at the reversible reaction of Hydrogen and Iodine to form Hydrogen iodide</a:t>
            </a:r>
          </a:p>
          <a:p>
            <a:pPr algn="ctr" eaLnBrk="0" hangingPunct="0">
              <a:spcBef>
                <a:spcPct val="50000"/>
              </a:spcBef>
              <a:buClrTx/>
              <a:buFontTx/>
              <a:buNone/>
            </a:pPr>
            <a:r>
              <a:rPr lang="en-US" altLang="en-US"/>
              <a:t>H</a:t>
            </a:r>
            <a:r>
              <a:rPr lang="en-US" altLang="en-US" baseline="-25000"/>
              <a:t>2</a:t>
            </a:r>
            <a:r>
              <a:rPr lang="en-US" altLang="en-US"/>
              <a:t> + I</a:t>
            </a:r>
            <a:r>
              <a:rPr lang="en-US" altLang="en-US" baseline="-25000"/>
              <a:t>2</a:t>
            </a:r>
            <a:r>
              <a:rPr lang="en-US" altLang="en-US"/>
              <a:t> 		2HI</a:t>
            </a:r>
          </a:p>
          <a:p>
            <a:endParaRPr lang="en-US" altLang="en-US"/>
          </a:p>
        </p:txBody>
      </p:sp>
      <p:sp>
        <p:nvSpPr>
          <p:cNvPr id="242692" name="Line 4"/>
          <p:cNvSpPr>
            <a:spLocks noChangeShapeType="1"/>
          </p:cNvSpPr>
          <p:nvPr/>
        </p:nvSpPr>
        <p:spPr bwMode="auto">
          <a:xfrm>
            <a:off x="5867400" y="27432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2693" name="Line 5"/>
          <p:cNvSpPr>
            <a:spLocks noChangeShapeType="1"/>
          </p:cNvSpPr>
          <p:nvPr/>
        </p:nvSpPr>
        <p:spPr bwMode="auto">
          <a:xfrm>
            <a:off x="6400800" y="2590800"/>
            <a:ext cx="304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2694" name="Line 6"/>
          <p:cNvSpPr>
            <a:spLocks noChangeShapeType="1"/>
          </p:cNvSpPr>
          <p:nvPr/>
        </p:nvSpPr>
        <p:spPr bwMode="auto">
          <a:xfrm>
            <a:off x="5867400" y="28956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2695" name="Line 7"/>
          <p:cNvSpPr>
            <a:spLocks noChangeShapeType="1"/>
          </p:cNvSpPr>
          <p:nvPr/>
        </p:nvSpPr>
        <p:spPr bwMode="auto">
          <a:xfrm>
            <a:off x="5867400" y="2895600"/>
            <a:ext cx="304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Tree>
    <p:extLst>
      <p:ext uri="{BB962C8B-B14F-4D97-AF65-F5344CB8AC3E}">
        <p14:creationId xmlns:p14="http://schemas.microsoft.com/office/powerpoint/2010/main" val="287299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altLang="en-US"/>
              <a:t>Forward Reaction Rate </a:t>
            </a:r>
          </a:p>
        </p:txBody>
      </p:sp>
      <p:sp>
        <p:nvSpPr>
          <p:cNvPr id="244739" name="Rectangle 3"/>
          <p:cNvSpPr>
            <a:spLocks noGrp="1" noChangeArrowheads="1"/>
          </p:cNvSpPr>
          <p:nvPr>
            <p:ph type="body" idx="1"/>
          </p:nvPr>
        </p:nvSpPr>
        <p:spPr>
          <a:xfrm>
            <a:off x="2209800" y="1676400"/>
            <a:ext cx="8077200" cy="4648200"/>
          </a:xfrm>
        </p:spPr>
        <p:txBody>
          <a:bodyPr/>
          <a:lstStyle/>
          <a:p>
            <a:r>
              <a:rPr lang="en-US" altLang="en-US"/>
              <a:t>The rate of the forward reaction decreases over time, because the concentration of the reactants decreases</a:t>
            </a:r>
          </a:p>
          <a:p>
            <a:pPr algn="ctr">
              <a:buFont typeface="Wingdings" panose="05000000000000000000" pitchFamily="2" charset="2"/>
              <a:buNone/>
            </a:pPr>
            <a:endParaRPr lang="en-US" altLang="en-US">
              <a:sym typeface="Symbol" panose="05050102010706020507" pitchFamily="18" charset="2"/>
            </a:endParaRPr>
          </a:p>
          <a:p>
            <a:endParaRPr lang="en-US" altLang="en-US"/>
          </a:p>
        </p:txBody>
      </p:sp>
      <p:sp>
        <p:nvSpPr>
          <p:cNvPr id="244740" name="Line 4"/>
          <p:cNvSpPr>
            <a:spLocks noChangeShapeType="1"/>
          </p:cNvSpPr>
          <p:nvPr/>
        </p:nvSpPr>
        <p:spPr bwMode="auto">
          <a:xfrm flipV="1">
            <a:off x="2743200" y="3810000"/>
            <a:ext cx="0" cy="22860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4741" name="Line 5"/>
          <p:cNvSpPr>
            <a:spLocks noChangeShapeType="1"/>
          </p:cNvSpPr>
          <p:nvPr/>
        </p:nvSpPr>
        <p:spPr bwMode="auto">
          <a:xfrm flipV="1">
            <a:off x="2743200" y="6096000"/>
            <a:ext cx="6705600" cy="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4742" name="Freeform 6"/>
          <p:cNvSpPr>
            <a:spLocks/>
          </p:cNvSpPr>
          <p:nvPr/>
        </p:nvSpPr>
        <p:spPr bwMode="auto">
          <a:xfrm>
            <a:off x="2971800" y="4267200"/>
            <a:ext cx="2133600" cy="914400"/>
          </a:xfrm>
          <a:custGeom>
            <a:avLst/>
            <a:gdLst>
              <a:gd name="T0" fmla="*/ 0 w 1344"/>
              <a:gd name="T1" fmla="*/ 0 h 576"/>
              <a:gd name="T2" fmla="*/ 624 w 1344"/>
              <a:gd name="T3" fmla="*/ 480 h 576"/>
              <a:gd name="T4" fmla="*/ 1344 w 1344"/>
              <a:gd name="T5" fmla="*/ 576 h 576"/>
            </a:gdLst>
            <a:ahLst/>
            <a:cxnLst>
              <a:cxn ang="0">
                <a:pos x="T0" y="T1"/>
              </a:cxn>
              <a:cxn ang="0">
                <a:pos x="T2" y="T3"/>
              </a:cxn>
              <a:cxn ang="0">
                <a:pos x="T4" y="T5"/>
              </a:cxn>
            </a:cxnLst>
            <a:rect l="0" t="0" r="r" b="b"/>
            <a:pathLst>
              <a:path w="1344" h="576">
                <a:moveTo>
                  <a:pt x="0" y="0"/>
                </a:moveTo>
                <a:cubicBezTo>
                  <a:pt x="200" y="192"/>
                  <a:pt x="400" y="384"/>
                  <a:pt x="624" y="480"/>
                </a:cubicBezTo>
                <a:cubicBezTo>
                  <a:pt x="848" y="576"/>
                  <a:pt x="1224" y="560"/>
                  <a:pt x="1344" y="576"/>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4743" name="Line 7"/>
          <p:cNvSpPr>
            <a:spLocks noChangeShapeType="1"/>
          </p:cNvSpPr>
          <p:nvPr/>
        </p:nvSpPr>
        <p:spPr bwMode="auto">
          <a:xfrm>
            <a:off x="5105400" y="5181600"/>
            <a:ext cx="3276600" cy="0"/>
          </a:xfrm>
          <a:prstGeom prst="line">
            <a:avLst/>
          </a:prstGeom>
          <a:noFill/>
          <a:ln w="571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4744" name="Line 8"/>
          <p:cNvSpPr>
            <a:spLocks noChangeShapeType="1"/>
          </p:cNvSpPr>
          <p:nvPr/>
        </p:nvSpPr>
        <p:spPr bwMode="auto">
          <a:xfrm>
            <a:off x="5105400" y="3733800"/>
            <a:ext cx="0" cy="2286000"/>
          </a:xfrm>
          <a:prstGeom prst="line">
            <a:avLst/>
          </a:prstGeom>
          <a:noFill/>
          <a:ln w="9525">
            <a:solidFill>
              <a:schemeClr val="tx1"/>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292934"/>
              </a:solidFill>
            </a:endParaRPr>
          </a:p>
        </p:txBody>
      </p:sp>
      <p:sp>
        <p:nvSpPr>
          <p:cNvPr id="244745" name="Text Box 9"/>
          <p:cNvSpPr txBox="1">
            <a:spLocks noChangeArrowheads="1"/>
          </p:cNvSpPr>
          <p:nvPr/>
        </p:nvSpPr>
        <p:spPr bwMode="auto">
          <a:xfrm rot="16200000">
            <a:off x="1288257" y="4655344"/>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Reaction Rate</a:t>
            </a:r>
          </a:p>
        </p:txBody>
      </p:sp>
      <p:sp>
        <p:nvSpPr>
          <p:cNvPr id="244746" name="Text Box 10"/>
          <p:cNvSpPr txBox="1">
            <a:spLocks noChangeArrowheads="1"/>
          </p:cNvSpPr>
          <p:nvPr/>
        </p:nvSpPr>
        <p:spPr bwMode="auto">
          <a:xfrm>
            <a:off x="5791200" y="62484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292934"/>
                </a:solidFill>
                <a:latin typeface="Arial Black" panose="020B0A04020102020204" pitchFamily="34" charset="0"/>
              </a:rPr>
              <a:t>Time</a:t>
            </a:r>
          </a:p>
        </p:txBody>
      </p:sp>
      <p:sp>
        <p:nvSpPr>
          <p:cNvPr id="244747" name="Text Box 11"/>
          <p:cNvSpPr txBox="1">
            <a:spLocks noChangeArrowheads="1"/>
          </p:cNvSpPr>
          <p:nvPr/>
        </p:nvSpPr>
        <p:spPr bwMode="auto">
          <a:xfrm>
            <a:off x="5410200" y="3810001"/>
            <a:ext cx="388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solidFill>
                  <a:srgbClr val="292934"/>
                </a:solidFill>
                <a:latin typeface="Arial Black" panose="020B0A04020102020204" pitchFamily="34" charset="0"/>
              </a:rPr>
              <a:t>H</a:t>
            </a:r>
            <a:r>
              <a:rPr lang="en-US" altLang="en-US" sz="2800" baseline="-25000">
                <a:solidFill>
                  <a:srgbClr val="292934"/>
                </a:solidFill>
                <a:latin typeface="Arial Black" panose="020B0A04020102020204" pitchFamily="34" charset="0"/>
              </a:rPr>
              <a:t>2</a:t>
            </a:r>
            <a:r>
              <a:rPr lang="en-US" altLang="en-US" sz="2800">
                <a:solidFill>
                  <a:srgbClr val="292934"/>
                </a:solidFill>
                <a:latin typeface="Arial Black" panose="020B0A04020102020204" pitchFamily="34" charset="0"/>
              </a:rPr>
              <a:t> + I</a:t>
            </a:r>
            <a:r>
              <a:rPr lang="en-US" altLang="en-US" sz="2800" baseline="-25000">
                <a:solidFill>
                  <a:srgbClr val="292934"/>
                </a:solidFill>
                <a:latin typeface="Arial Black" panose="020B0A04020102020204" pitchFamily="34" charset="0"/>
              </a:rPr>
              <a:t>2</a:t>
            </a:r>
            <a:r>
              <a:rPr lang="en-US" altLang="en-US" sz="2800">
                <a:solidFill>
                  <a:srgbClr val="292934"/>
                </a:solidFill>
                <a:latin typeface="Arial Black" panose="020B0A04020102020204" pitchFamily="34" charset="0"/>
              </a:rPr>
              <a:t> </a:t>
            </a:r>
            <a:r>
              <a:rPr lang="en-US" altLang="en-US" sz="2800">
                <a:solidFill>
                  <a:srgbClr val="292934"/>
                </a:solidFill>
                <a:latin typeface="Arial Black" panose="020B0A04020102020204" pitchFamily="34" charset="0"/>
                <a:sym typeface="Symbol" panose="05050102010706020507" pitchFamily="18" charset="2"/>
              </a:rPr>
              <a:t></a:t>
            </a:r>
            <a:r>
              <a:rPr lang="en-US" altLang="en-US" sz="2800">
                <a:solidFill>
                  <a:srgbClr val="292934"/>
                </a:solidFill>
                <a:latin typeface="Arial Black" panose="020B0A04020102020204" pitchFamily="34" charset="0"/>
              </a:rPr>
              <a:t>2HI</a:t>
            </a:r>
          </a:p>
        </p:txBody>
      </p:sp>
    </p:spTree>
    <p:extLst>
      <p:ext uri="{BB962C8B-B14F-4D97-AF65-F5344CB8AC3E}">
        <p14:creationId xmlns:p14="http://schemas.microsoft.com/office/powerpoint/2010/main" val="351886428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1522</Words>
  <Application>Microsoft Office PowerPoint</Application>
  <PresentationFormat>Widescreen</PresentationFormat>
  <Paragraphs>301</Paragraphs>
  <Slides>36</Slides>
  <Notes>9</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36</vt:i4>
      </vt:variant>
    </vt:vector>
  </HeadingPairs>
  <TitlesOfParts>
    <vt:vector size="46" baseType="lpstr">
      <vt:lpstr>Arial</vt:lpstr>
      <vt:lpstr>Arial Black</vt:lpstr>
      <vt:lpstr>Calibri</vt:lpstr>
      <vt:lpstr>Calibri Light</vt:lpstr>
      <vt:lpstr>Symbol</vt:lpstr>
      <vt:lpstr>Tahoma</vt:lpstr>
      <vt:lpstr>Times New Roman</vt:lpstr>
      <vt:lpstr>Wingdings</vt:lpstr>
      <vt:lpstr>Office Theme</vt:lpstr>
      <vt:lpstr>Clarity</vt:lpstr>
      <vt:lpstr>Equilibrium</vt:lpstr>
      <vt:lpstr>Why is chemical equilibrium important?</vt:lpstr>
      <vt:lpstr>Bailing Demonstration </vt:lpstr>
      <vt:lpstr>Reversible Reactions</vt:lpstr>
      <vt:lpstr>What is chemical equilibrium? </vt:lpstr>
      <vt:lpstr>Why do reactions go toward equilibrium?</vt:lpstr>
      <vt:lpstr>Chemical Equilibrium</vt:lpstr>
      <vt:lpstr>Comparison of Rates</vt:lpstr>
      <vt:lpstr>Forward Reaction Rate </vt:lpstr>
      <vt:lpstr>Reverse Reaction Rate</vt:lpstr>
      <vt:lpstr>Rate Comparison </vt:lpstr>
      <vt:lpstr>Measuring Equilibrium</vt:lpstr>
      <vt:lpstr>Calculating Keq</vt:lpstr>
      <vt:lpstr>Example – Calculating Keq</vt:lpstr>
      <vt:lpstr>Practice – Calculating Keq</vt:lpstr>
      <vt:lpstr>What is LeChatelier’s Principle?</vt:lpstr>
      <vt:lpstr>What is LeChatelier’s Principle?</vt:lpstr>
      <vt:lpstr>Le Châtelier’s Principle</vt:lpstr>
      <vt:lpstr>Le Châtelier’s Principle</vt:lpstr>
      <vt:lpstr>Le Châtelier’s Principle</vt:lpstr>
      <vt:lpstr>Le Châtelier’s Principle</vt:lpstr>
      <vt:lpstr>Le Châtelier’s Principle</vt:lpstr>
      <vt:lpstr>Stress: Change Concentration</vt:lpstr>
      <vt:lpstr>Effect of Temperature on Equilibrium</vt:lpstr>
      <vt:lpstr>Stress: Change Temperature</vt:lpstr>
      <vt:lpstr>Stress: Change Volume</vt:lpstr>
      <vt:lpstr>Catalysts &amp; Equilibrium</vt:lpstr>
      <vt:lpstr>LeChatelier’s Principle</vt:lpstr>
      <vt:lpstr>LeChatelier’s Principle Practice</vt:lpstr>
      <vt:lpstr>More Practice- Do Now</vt:lpstr>
      <vt:lpstr>Answers</vt:lpstr>
      <vt:lpstr>Do Now – More Practice</vt:lpstr>
      <vt:lpstr>PowerPoint Presentation</vt:lpstr>
      <vt:lpstr>PowerPoint Presentation</vt:lpstr>
      <vt:lpstr>Le Chatelier’s Principle Recap</vt:lpstr>
      <vt:lpstr> HW Practice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Equilibrium</dc:title>
  <dc:creator>Susan Phillips</dc:creator>
  <cp:lastModifiedBy>Susan Phillips</cp:lastModifiedBy>
  <cp:revision>6</cp:revision>
  <dcterms:created xsi:type="dcterms:W3CDTF">2018-05-08T22:14:35Z</dcterms:created>
  <dcterms:modified xsi:type="dcterms:W3CDTF">2018-05-08T23:55:57Z</dcterms:modified>
</cp:coreProperties>
</file>