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activeX/activeX4.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5.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6.xml" ContentType="application/vnd.ms-office.activeX+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7.xml" ContentType="application/vnd.ms-office.activeX+xml"/>
  <Override PartName="/ppt/notesSlides/notesSlide24.xml" ContentType="application/vnd.openxmlformats-officedocument.presentationml.notesSlide+xml"/>
  <Override PartName="/ppt/activeX/activeX8.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9.xml" ContentType="application/vnd.ms-office.activeX+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ctiveX/activeX10.xml" ContentType="application/vnd.ms-office.activeX+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ctiveX/activeX11.xml" ContentType="application/vnd.ms-office.activeX+xml"/>
  <Override PartName="/ppt/notesSlides/notesSlide37.xml" ContentType="application/vnd.openxmlformats-officedocument.presentationml.notesSlide+xml"/>
  <Override PartName="/ppt/activeX/activeX12.xml" ContentType="application/vnd.ms-office.activeX+xml"/>
  <Override PartName="/ppt/notesSlides/notesSlide38.xml" ContentType="application/vnd.openxmlformats-officedocument.presentationml.notesSlide+xml"/>
  <Override PartName="/ppt/activeX/activeX13.xml" ContentType="application/vnd.ms-office.activeX+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1" r:id="rId3"/>
    <p:sldMasterId id="2147483652" r:id="rId4"/>
    <p:sldMasterId id="2147483654" r:id="rId5"/>
    <p:sldMasterId id="2147483650" r:id="rId6"/>
  </p:sldMasterIdLst>
  <p:notesMasterIdLst>
    <p:notesMasterId r:id="rId46"/>
  </p:notesMasterIdLst>
  <p:handoutMasterIdLst>
    <p:handoutMasterId r:id="rId47"/>
  </p:handoutMasterIdLst>
  <p:sldIdLst>
    <p:sldId id="426" r:id="rId7"/>
    <p:sldId id="574" r:id="rId8"/>
    <p:sldId id="615" r:id="rId9"/>
    <p:sldId id="617" r:id="rId10"/>
    <p:sldId id="586" r:id="rId11"/>
    <p:sldId id="587" r:id="rId12"/>
    <p:sldId id="589" r:id="rId13"/>
    <p:sldId id="590" r:id="rId14"/>
    <p:sldId id="591" r:id="rId15"/>
    <p:sldId id="588" r:id="rId16"/>
    <p:sldId id="610" r:id="rId17"/>
    <p:sldId id="608" r:id="rId18"/>
    <p:sldId id="618" r:id="rId19"/>
    <p:sldId id="592" r:id="rId20"/>
    <p:sldId id="572" r:id="rId21"/>
    <p:sldId id="578" r:id="rId22"/>
    <p:sldId id="577" r:id="rId23"/>
    <p:sldId id="598" r:id="rId24"/>
    <p:sldId id="613" r:id="rId25"/>
    <p:sldId id="602" r:id="rId26"/>
    <p:sldId id="609" r:id="rId27"/>
    <p:sldId id="573" r:id="rId28"/>
    <p:sldId id="595" r:id="rId29"/>
    <p:sldId id="597" r:id="rId30"/>
    <p:sldId id="601" r:id="rId31"/>
    <p:sldId id="599" r:id="rId32"/>
    <p:sldId id="575" r:id="rId33"/>
    <p:sldId id="579" r:id="rId34"/>
    <p:sldId id="600" r:id="rId35"/>
    <p:sldId id="611" r:id="rId36"/>
    <p:sldId id="619" r:id="rId37"/>
    <p:sldId id="604" r:id="rId38"/>
    <p:sldId id="605" r:id="rId39"/>
    <p:sldId id="614" r:id="rId40"/>
    <p:sldId id="571" r:id="rId41"/>
    <p:sldId id="583" r:id="rId42"/>
    <p:sldId id="584" r:id="rId43"/>
    <p:sldId id="616" r:id="rId44"/>
    <p:sldId id="585" r:id="rId45"/>
  </p:sldIdLst>
  <p:sldSz cx="9144000" cy="6858000" type="screen4x3"/>
  <p:notesSz cx="6858000" cy="9144000"/>
  <p:defaultTextStyle>
    <a:defPPr>
      <a:defRPr lang="en-US"/>
    </a:defPPr>
    <a:lvl1pPr algn="l" rtl="0" fontAlgn="base">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52">
          <p15:clr>
            <a:srgbClr val="A4A3A4"/>
          </p15:clr>
        </p15:guide>
        <p15:guide id="2" orient="horz" pos="3924">
          <p15:clr>
            <a:srgbClr val="A4A3A4"/>
          </p15:clr>
        </p15:guide>
        <p15:guide id="3" pos="5350">
          <p15:clr>
            <a:srgbClr val="A4A3A4"/>
          </p15:clr>
        </p15:guide>
        <p15:guide id="4" pos="422">
          <p15:clr>
            <a:srgbClr val="A4A3A4"/>
          </p15:clr>
        </p15:guide>
      </p15:sldGuideLst>
    </p:ext>
    <p:ext uri="{2D200454-40CA-4A62-9FC3-DE9A4176ACB9}">
      <p15:notesGuideLst xmlns:p15="http://schemas.microsoft.com/office/powerpoint/2012/main">
        <p15:guide id="1" orient="horz" pos="278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663300"/>
    <a:srgbClr val="10BC45"/>
    <a:srgbClr val="010066"/>
    <a:srgbClr val="FFFFCC"/>
    <a:srgbClr val="000066"/>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0645" autoAdjust="0"/>
  </p:normalViewPr>
  <p:slideViewPr>
    <p:cSldViewPr snapToGrid="0">
      <p:cViewPr varScale="1">
        <p:scale>
          <a:sx n="55" d="100"/>
          <a:sy n="55" d="100"/>
        </p:scale>
        <p:origin x="1572" y="12"/>
      </p:cViewPr>
      <p:guideLst>
        <p:guide orient="horz" pos="552"/>
        <p:guide orient="horz" pos="3924"/>
        <p:guide pos="5350"/>
        <p:guide pos="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24"/>
    </p:cViewPr>
  </p:sorterViewPr>
  <p:notesViewPr>
    <p:cSldViewPr snapToGrid="0">
      <p:cViewPr>
        <p:scale>
          <a:sx n="75" d="100"/>
          <a:sy n="75" d="100"/>
        </p:scale>
        <p:origin x="-2088" y="-234"/>
      </p:cViewPr>
      <p:guideLst>
        <p:guide orient="horz" pos="278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7C2CCBBA-7C98-480D-A313-B6CC97DFE767}"/>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95237" name="Rectangle 5">
            <a:extLst>
              <a:ext uri="{FF2B5EF4-FFF2-40B4-BE49-F238E27FC236}">
                <a16:creationId xmlns:a16="http://schemas.microsoft.com/office/drawing/2014/main" id="{A7D48628-6CE2-488B-89A2-9CB08CF85C9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009A0178-AAC3-4158-A299-3A94FCCE8A15}" type="slidenum">
              <a:rPr lang="en-GB" altLang="en-US"/>
              <a:pPr/>
              <a:t>‹#›</a:t>
            </a:fld>
            <a:endParaRPr lang="en-GB" altLang="en-US"/>
          </a:p>
        </p:txBody>
      </p:sp>
      <p:sp>
        <p:nvSpPr>
          <p:cNvPr id="95238" name="Rectangle 6">
            <a:extLst>
              <a:ext uri="{FF2B5EF4-FFF2-40B4-BE49-F238E27FC236}">
                <a16:creationId xmlns:a16="http://schemas.microsoft.com/office/drawing/2014/main" id="{E0565D19-1BBC-4515-8BB7-52D5E4044938}"/>
              </a:ext>
            </a:extLst>
          </p:cNvPr>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latin typeface="Arial" charset="0"/>
              </a:defRPr>
            </a:lvl1pPr>
          </a:lstStyle>
          <a:p>
            <a:pPr>
              <a:defRPr/>
            </a:pPr>
            <a:r>
              <a:rPr lang="en-GB"/>
              <a:t>Boardworks GCSE Additional Science: Chemistry </a:t>
            </a:r>
          </a:p>
          <a:p>
            <a:pPr>
              <a:defRPr/>
            </a:pPr>
            <a:r>
              <a:rPr lang="en-GB"/>
              <a:t>Rates of Reaction</a:t>
            </a:r>
          </a:p>
        </p:txBody>
      </p:sp>
      <p:sp>
        <p:nvSpPr>
          <p:cNvPr id="95239" name="Rectangle 7">
            <a:extLst>
              <a:ext uri="{FF2B5EF4-FFF2-40B4-BE49-F238E27FC236}">
                <a16:creationId xmlns:a16="http://schemas.microsoft.com/office/drawing/2014/main" id="{4AE45A97-3E33-4846-962C-92E7648356C5}"/>
              </a:ext>
            </a:extLst>
          </p:cNvPr>
          <p:cNvSpPr>
            <a:spLocks noChangeArrowheads="1"/>
          </p:cNvSpPr>
          <p:nvPr/>
        </p:nvSpPr>
        <p:spPr bwMode="auto">
          <a:xfrm>
            <a:off x="1924050" y="8686800"/>
            <a:ext cx="2971800" cy="457200"/>
          </a:xfrm>
          <a:prstGeom prst="rect">
            <a:avLst/>
          </a:prstGeom>
          <a:noFill/>
          <a:ln w="9525">
            <a:noFill/>
            <a:miter lim="800000"/>
            <a:headEnd/>
            <a:tailEnd/>
          </a:ln>
          <a:effectLst/>
        </p:spPr>
        <p:txBody>
          <a:bodyPr anchor="b"/>
          <a:lstStyle/>
          <a:p>
            <a:pPr algn="ctr" eaLnBrk="0" hangingPunct="0">
              <a:spcBef>
                <a:spcPct val="0"/>
              </a:spcBef>
              <a:defRPr/>
            </a:pPr>
            <a:r>
              <a:rPr lang="en-GB" sz="1200" b="1">
                <a:solidFill>
                  <a:schemeClr val="tx1"/>
                </a:solidFill>
                <a:latin typeface="Arial" charset="0"/>
              </a:rPr>
              <a:t>Spring 2007</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07F03DD1-9442-43BB-86DF-BD61B7BC6CF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41987" name="Rectangle 4">
            <a:extLst>
              <a:ext uri="{FF2B5EF4-FFF2-40B4-BE49-F238E27FC236}">
                <a16:creationId xmlns:a16="http://schemas.microsoft.com/office/drawing/2014/main" id="{C6BCE630-23B0-4339-B9F0-1CB8AFBD06C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0AD57916-9EFC-4C83-8629-53B5EF69521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
        <p:nvSpPr>
          <p:cNvPr id="67591" name="Rectangle 7">
            <a:extLst>
              <a:ext uri="{FF2B5EF4-FFF2-40B4-BE49-F238E27FC236}">
                <a16:creationId xmlns:a16="http://schemas.microsoft.com/office/drawing/2014/main" id="{A87B5CB7-6F21-43E7-981B-4D5163033A5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EE862A09-D598-4B18-A0AE-B768CFEA54AF}" type="slidenum">
              <a:rPr lang="en-GB" altLang="en-US"/>
              <a:pPr/>
              <a:t>‹#›</a:t>
            </a:fld>
            <a:endParaRPr lang="en-GB" altLang="en-US"/>
          </a:p>
        </p:txBody>
      </p:sp>
      <p:sp>
        <p:nvSpPr>
          <p:cNvPr id="67594" name="Rectangle 10">
            <a:extLst>
              <a:ext uri="{FF2B5EF4-FFF2-40B4-BE49-F238E27FC236}">
                <a16:creationId xmlns:a16="http://schemas.microsoft.com/office/drawing/2014/main" id="{DE1AE87E-B404-48E9-8BFA-DEC909A9AA26}"/>
              </a:ext>
            </a:extLst>
          </p:cNvPr>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latin typeface="Arial" charset="0"/>
              </a:defRPr>
            </a:lvl1pPr>
          </a:lstStyle>
          <a:p>
            <a:pPr>
              <a:defRPr/>
            </a:pPr>
            <a:r>
              <a:rPr lang="en-GB"/>
              <a:t>Boardworks GCSE Additional Science: Chemistry </a:t>
            </a:r>
          </a:p>
          <a:p>
            <a:pPr>
              <a:defRPr/>
            </a:pPr>
            <a:r>
              <a:rPr lang="en-GB"/>
              <a:t>Rates of Reaction</a:t>
            </a:r>
          </a:p>
        </p:txBody>
      </p:sp>
      <p:sp>
        <p:nvSpPr>
          <p:cNvPr id="67595" name="Rectangle 11">
            <a:extLst>
              <a:ext uri="{FF2B5EF4-FFF2-40B4-BE49-F238E27FC236}">
                <a16:creationId xmlns:a16="http://schemas.microsoft.com/office/drawing/2014/main" id="{84171B30-AA5E-4B4E-AEAB-8F44D5AA52D1}"/>
              </a:ext>
            </a:extLst>
          </p:cNvPr>
          <p:cNvSpPr>
            <a:spLocks noChangeArrowheads="1"/>
          </p:cNvSpPr>
          <p:nvPr/>
        </p:nvSpPr>
        <p:spPr bwMode="auto">
          <a:xfrm>
            <a:off x="1924050" y="8686800"/>
            <a:ext cx="2971800" cy="457200"/>
          </a:xfrm>
          <a:prstGeom prst="rect">
            <a:avLst/>
          </a:prstGeom>
          <a:noFill/>
          <a:ln w="9525">
            <a:noFill/>
            <a:miter lim="800000"/>
            <a:headEnd/>
            <a:tailEnd/>
          </a:ln>
          <a:effectLst/>
        </p:spPr>
        <p:txBody>
          <a:bodyPr anchor="b"/>
          <a:lstStyle/>
          <a:p>
            <a:pPr algn="ctr" eaLnBrk="0" hangingPunct="0">
              <a:spcBef>
                <a:spcPct val="0"/>
              </a:spcBef>
              <a:defRPr/>
            </a:pPr>
            <a:r>
              <a:rPr lang="en-GB" sz="1200" b="1">
                <a:solidFill>
                  <a:schemeClr val="tx1"/>
                </a:solidFill>
                <a:latin typeface="Arial" charset="0"/>
              </a:rPr>
              <a:t>Spring 2007</a:t>
            </a:r>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7857C7C-7436-4D97-95CE-F38ECAE44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65DEEA36-3A09-492A-8729-813E0845E2C4}" type="slidenum">
              <a:rPr lang="en-GB" altLang="en-US" sz="1200">
                <a:solidFill>
                  <a:schemeClr val="tx1"/>
                </a:solidFill>
              </a:rPr>
              <a:pPr eaLnBrk="1" hangingPunct="1"/>
              <a:t>1</a:t>
            </a:fld>
            <a:endParaRPr lang="en-GB" altLang="en-US" sz="1200">
              <a:solidFill>
                <a:schemeClr val="tx1"/>
              </a:solidFill>
            </a:endParaRPr>
          </a:p>
        </p:txBody>
      </p:sp>
      <p:sp>
        <p:nvSpPr>
          <p:cNvPr id="43011" name="Rectangle 10">
            <a:extLst>
              <a:ext uri="{FF2B5EF4-FFF2-40B4-BE49-F238E27FC236}">
                <a16:creationId xmlns:a16="http://schemas.microsoft.com/office/drawing/2014/main" id="{EF11C787-C2DF-4538-B5D0-5E999300ADC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3012" name="Rectangle 2">
            <a:extLst>
              <a:ext uri="{FF2B5EF4-FFF2-40B4-BE49-F238E27FC236}">
                <a16:creationId xmlns:a16="http://schemas.microsoft.com/office/drawing/2014/main" id="{E6B822DC-84B7-474D-AD61-AD72A269B996}"/>
              </a:ext>
            </a:extLst>
          </p:cNvPr>
          <p:cNvSpPr>
            <a:spLocks noRot="1" noChangeArrowheads="1" noTextEdit="1"/>
          </p:cNvSpPr>
          <p:nvPr>
            <p:ph type="sldImg"/>
          </p:nvPr>
        </p:nvSpPr>
        <p:spPr>
          <a:ln/>
        </p:spPr>
      </p:sp>
      <p:sp>
        <p:nvSpPr>
          <p:cNvPr id="43013" name="Rectangle 4">
            <a:extLst>
              <a:ext uri="{FF2B5EF4-FFF2-40B4-BE49-F238E27FC236}">
                <a16:creationId xmlns:a16="http://schemas.microsoft.com/office/drawing/2014/main" id="{D7D7CB28-6777-4525-BA95-EB1BBD62288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244D70D-432E-4DE9-881A-45F7B3613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4B0D6DA2-1213-45CE-905A-AB6BAAB64954}" type="slidenum">
              <a:rPr lang="en-GB" altLang="en-US" sz="1200">
                <a:solidFill>
                  <a:schemeClr val="tx1"/>
                </a:solidFill>
              </a:rPr>
              <a:pPr eaLnBrk="1" hangingPunct="1"/>
              <a:t>10</a:t>
            </a:fld>
            <a:endParaRPr lang="en-GB" altLang="en-US" sz="1200">
              <a:solidFill>
                <a:schemeClr val="tx1"/>
              </a:solidFill>
            </a:endParaRPr>
          </a:p>
        </p:txBody>
      </p:sp>
      <p:sp>
        <p:nvSpPr>
          <p:cNvPr id="52227" name="Rectangle 10">
            <a:extLst>
              <a:ext uri="{FF2B5EF4-FFF2-40B4-BE49-F238E27FC236}">
                <a16:creationId xmlns:a16="http://schemas.microsoft.com/office/drawing/2014/main" id="{6AD7815D-397A-4E63-AA6A-458BBA03A41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2228" name="Rectangle 2">
            <a:extLst>
              <a:ext uri="{FF2B5EF4-FFF2-40B4-BE49-F238E27FC236}">
                <a16:creationId xmlns:a16="http://schemas.microsoft.com/office/drawing/2014/main" id="{7785252F-9F24-4E5C-BC04-A52D769C2528}"/>
              </a:ext>
            </a:extLst>
          </p:cNvPr>
          <p:cNvSpPr>
            <a:spLocks noRot="1" noChangeArrowheads="1" noTextEdit="1"/>
          </p:cNvSpPr>
          <p:nvPr>
            <p:ph type="sldImg"/>
          </p:nvPr>
        </p:nvSpPr>
        <p:spPr>
          <a:ln/>
        </p:spPr>
      </p:sp>
      <p:sp>
        <p:nvSpPr>
          <p:cNvPr id="52229" name="Rectangle 3">
            <a:extLst>
              <a:ext uri="{FF2B5EF4-FFF2-40B4-BE49-F238E27FC236}">
                <a16:creationId xmlns:a16="http://schemas.microsoft.com/office/drawing/2014/main" id="{BA30445F-458F-4DB9-A3B5-B5DAC9D3BC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164336B-E4CE-40FF-9BCB-E8F7C5C46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993D2391-6257-44E6-8126-CB01740E4D1A}" type="slidenum">
              <a:rPr lang="en-GB" altLang="en-US" sz="1200">
                <a:solidFill>
                  <a:schemeClr val="tx1"/>
                </a:solidFill>
              </a:rPr>
              <a:pPr eaLnBrk="1" hangingPunct="1"/>
              <a:t>11</a:t>
            </a:fld>
            <a:endParaRPr lang="en-GB" altLang="en-US" sz="1200">
              <a:solidFill>
                <a:schemeClr val="tx1"/>
              </a:solidFill>
            </a:endParaRPr>
          </a:p>
        </p:txBody>
      </p:sp>
      <p:sp>
        <p:nvSpPr>
          <p:cNvPr id="53251" name="Rectangle 10">
            <a:extLst>
              <a:ext uri="{FF2B5EF4-FFF2-40B4-BE49-F238E27FC236}">
                <a16:creationId xmlns:a16="http://schemas.microsoft.com/office/drawing/2014/main" id="{531D058A-DFF5-4849-AC9A-00E970B97D8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3252" name="Rectangle 2">
            <a:extLst>
              <a:ext uri="{FF2B5EF4-FFF2-40B4-BE49-F238E27FC236}">
                <a16:creationId xmlns:a16="http://schemas.microsoft.com/office/drawing/2014/main" id="{26EFEC49-B6B5-4F23-AECB-1CB935B49F39}"/>
              </a:ext>
            </a:extLst>
          </p:cNvPr>
          <p:cNvSpPr>
            <a:spLocks noRot="1" noChangeArrowheads="1" noTextEdit="1"/>
          </p:cNvSpPr>
          <p:nvPr>
            <p:ph type="sldImg"/>
          </p:nvPr>
        </p:nvSpPr>
        <p:spPr>
          <a:ln/>
        </p:spPr>
      </p:sp>
      <p:sp>
        <p:nvSpPr>
          <p:cNvPr id="53253" name="Rectangle 3">
            <a:extLst>
              <a:ext uri="{FF2B5EF4-FFF2-40B4-BE49-F238E27FC236}">
                <a16:creationId xmlns:a16="http://schemas.microsoft.com/office/drawing/2014/main" id="{E99D503F-1B40-4D4A-9141-D3BE2D5C27B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C86DFA-294C-441B-AEBA-9BDF1926B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D9CB74DC-CA98-4C43-AAD9-0C9AF9EB8589}" type="slidenum">
              <a:rPr lang="en-GB" altLang="en-US" sz="1200">
                <a:solidFill>
                  <a:schemeClr val="tx1"/>
                </a:solidFill>
              </a:rPr>
              <a:pPr eaLnBrk="1" hangingPunct="1"/>
              <a:t>12</a:t>
            </a:fld>
            <a:endParaRPr lang="en-GB" altLang="en-US" sz="1200">
              <a:solidFill>
                <a:schemeClr val="tx1"/>
              </a:solidFill>
            </a:endParaRPr>
          </a:p>
        </p:txBody>
      </p:sp>
      <p:sp>
        <p:nvSpPr>
          <p:cNvPr id="54275" name="Rectangle 10">
            <a:extLst>
              <a:ext uri="{FF2B5EF4-FFF2-40B4-BE49-F238E27FC236}">
                <a16:creationId xmlns:a16="http://schemas.microsoft.com/office/drawing/2014/main" id="{E4983CE1-0F31-41EC-8D01-2B63A62F5E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4276" name="Rectangle 2">
            <a:extLst>
              <a:ext uri="{FF2B5EF4-FFF2-40B4-BE49-F238E27FC236}">
                <a16:creationId xmlns:a16="http://schemas.microsoft.com/office/drawing/2014/main" id="{48BD433E-CEC4-41E7-9781-A4D5D2E31522}"/>
              </a:ext>
            </a:extLst>
          </p:cNvPr>
          <p:cNvSpPr>
            <a:spLocks noRot="1" noChangeArrowheads="1" noTextEdit="1"/>
          </p:cNvSpPr>
          <p:nvPr>
            <p:ph type="sldImg"/>
          </p:nvPr>
        </p:nvSpPr>
        <p:spPr>
          <a:ln/>
        </p:spPr>
      </p:sp>
      <p:sp>
        <p:nvSpPr>
          <p:cNvPr id="54277" name="Rectangle 3">
            <a:extLst>
              <a:ext uri="{FF2B5EF4-FFF2-40B4-BE49-F238E27FC236}">
                <a16:creationId xmlns:a16="http://schemas.microsoft.com/office/drawing/2014/main" id="{4715EF41-E661-4E79-83FE-FBEF7461821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3109A78-5581-43CD-83B7-E69A65542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EFECACE1-0238-42A1-9FC8-74A2CD49B93E}" type="slidenum">
              <a:rPr lang="en-GB" altLang="en-US" sz="1200">
                <a:solidFill>
                  <a:schemeClr val="tx1"/>
                </a:solidFill>
              </a:rPr>
              <a:pPr eaLnBrk="1" hangingPunct="1"/>
              <a:t>13</a:t>
            </a:fld>
            <a:endParaRPr lang="en-GB" altLang="en-US" sz="1200">
              <a:solidFill>
                <a:schemeClr val="tx1"/>
              </a:solidFill>
            </a:endParaRPr>
          </a:p>
        </p:txBody>
      </p:sp>
      <p:sp>
        <p:nvSpPr>
          <p:cNvPr id="55299" name="Rectangle 10">
            <a:extLst>
              <a:ext uri="{FF2B5EF4-FFF2-40B4-BE49-F238E27FC236}">
                <a16:creationId xmlns:a16="http://schemas.microsoft.com/office/drawing/2014/main" id="{B8D2CB36-E192-4B20-91F8-9E495447DE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5300" name="Rectangle 2">
            <a:extLst>
              <a:ext uri="{FF2B5EF4-FFF2-40B4-BE49-F238E27FC236}">
                <a16:creationId xmlns:a16="http://schemas.microsoft.com/office/drawing/2014/main" id="{1AC44E3F-DDF8-422E-BAA4-C006131688A9}"/>
              </a:ext>
            </a:extLst>
          </p:cNvPr>
          <p:cNvSpPr>
            <a:spLocks noRot="1" noChangeArrowheads="1" noTextEdit="1"/>
          </p:cNvSpPr>
          <p:nvPr>
            <p:ph type="sldImg"/>
          </p:nvPr>
        </p:nvSpPr>
        <p:spPr>
          <a:ln/>
        </p:spPr>
      </p:sp>
      <p:sp>
        <p:nvSpPr>
          <p:cNvPr id="55301" name="Rectangle 3">
            <a:extLst>
              <a:ext uri="{FF2B5EF4-FFF2-40B4-BE49-F238E27FC236}">
                <a16:creationId xmlns:a16="http://schemas.microsoft.com/office/drawing/2014/main" id="{5D0A843B-7A6D-4258-9AC5-FA224B8A96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drag and drop activity provides the opportunity for informal assessment of students’ understanding of how the rate of reaction varies with the relative amounts of reactants and product.</a:t>
            </a:r>
          </a:p>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5459A55-5AEE-495F-B59F-1A32B1CD2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3E5E3C24-4584-4556-A60F-AEE7B95D76CF}" type="slidenum">
              <a:rPr lang="en-GB" altLang="en-US" sz="1200">
                <a:solidFill>
                  <a:schemeClr val="tx1"/>
                </a:solidFill>
              </a:rPr>
              <a:pPr eaLnBrk="1" hangingPunct="1"/>
              <a:t>14</a:t>
            </a:fld>
            <a:endParaRPr lang="en-GB" altLang="en-US" sz="1200">
              <a:solidFill>
                <a:schemeClr val="tx1"/>
              </a:solidFill>
            </a:endParaRPr>
          </a:p>
        </p:txBody>
      </p:sp>
      <p:sp>
        <p:nvSpPr>
          <p:cNvPr id="56323" name="Rectangle 10">
            <a:extLst>
              <a:ext uri="{FF2B5EF4-FFF2-40B4-BE49-F238E27FC236}">
                <a16:creationId xmlns:a16="http://schemas.microsoft.com/office/drawing/2014/main" id="{10117778-E21A-4927-AD5E-B4412AF61EF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6324" name="Rectangle 2">
            <a:extLst>
              <a:ext uri="{FF2B5EF4-FFF2-40B4-BE49-F238E27FC236}">
                <a16:creationId xmlns:a16="http://schemas.microsoft.com/office/drawing/2014/main" id="{E551624E-F806-4CED-B359-6375D7F25609}"/>
              </a:ext>
            </a:extLst>
          </p:cNvPr>
          <p:cNvSpPr>
            <a:spLocks noRot="1" noChangeArrowheads="1" noTextEdit="1"/>
          </p:cNvSpPr>
          <p:nvPr>
            <p:ph type="sldImg"/>
          </p:nvPr>
        </p:nvSpPr>
        <p:spPr>
          <a:ln/>
        </p:spPr>
      </p:sp>
      <p:sp>
        <p:nvSpPr>
          <p:cNvPr id="56325" name="Rectangle 3">
            <a:extLst>
              <a:ext uri="{FF2B5EF4-FFF2-40B4-BE49-F238E27FC236}">
                <a16:creationId xmlns:a16="http://schemas.microsoft.com/office/drawing/2014/main" id="{8BEA1270-63D5-4DBE-A8AF-5A5619F23A4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This completing sentences activity could be used as a plenary or revision exercise on rates of reaction. Students could be asked to write down the missing words in their books and the activity could be concluded by the completion on the IWB.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919A339-9CB3-4BB6-87D2-1ED97D7AFE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035AC3A4-9540-4408-BC81-74C4C62A8E45}" type="slidenum">
              <a:rPr lang="en-GB" altLang="en-US" sz="1200">
                <a:solidFill>
                  <a:schemeClr val="tx1"/>
                </a:solidFill>
              </a:rPr>
              <a:pPr eaLnBrk="1" hangingPunct="1"/>
              <a:t>15</a:t>
            </a:fld>
            <a:endParaRPr lang="en-GB" altLang="en-US" sz="1200">
              <a:solidFill>
                <a:schemeClr val="tx1"/>
              </a:solidFill>
            </a:endParaRPr>
          </a:p>
        </p:txBody>
      </p:sp>
      <p:sp>
        <p:nvSpPr>
          <p:cNvPr id="57347" name="Rectangle 10">
            <a:extLst>
              <a:ext uri="{FF2B5EF4-FFF2-40B4-BE49-F238E27FC236}">
                <a16:creationId xmlns:a16="http://schemas.microsoft.com/office/drawing/2014/main" id="{820C80B5-E500-4D79-9CE4-DF5C9B5F7E7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7348" name="Rectangle 2">
            <a:extLst>
              <a:ext uri="{FF2B5EF4-FFF2-40B4-BE49-F238E27FC236}">
                <a16:creationId xmlns:a16="http://schemas.microsoft.com/office/drawing/2014/main" id="{5E382B39-D142-44D8-9BC8-E8ED12AB7F5F}"/>
              </a:ext>
            </a:extLst>
          </p:cNvPr>
          <p:cNvSpPr>
            <a:spLocks noRot="1" noChangeArrowheads="1" noTextEdit="1"/>
          </p:cNvSpPr>
          <p:nvPr>
            <p:ph type="sldImg"/>
          </p:nvPr>
        </p:nvSpPr>
        <p:spPr>
          <a:ln/>
        </p:spPr>
      </p:sp>
      <p:sp>
        <p:nvSpPr>
          <p:cNvPr id="57349" name="Rectangle 3">
            <a:extLst>
              <a:ext uri="{FF2B5EF4-FFF2-40B4-BE49-F238E27FC236}">
                <a16:creationId xmlns:a16="http://schemas.microsoft.com/office/drawing/2014/main" id="{41FFDA70-3D75-4042-BB4D-A6C1AD47C54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0564716-B25B-4C2D-A24C-597B0FCCF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9C4D0E93-20A8-42B4-8443-ACF7866BC443}" type="slidenum">
              <a:rPr lang="en-GB" altLang="en-US" sz="1200">
                <a:solidFill>
                  <a:schemeClr val="tx1"/>
                </a:solidFill>
              </a:rPr>
              <a:pPr eaLnBrk="1" hangingPunct="1"/>
              <a:t>16</a:t>
            </a:fld>
            <a:endParaRPr lang="en-GB" altLang="en-US" sz="1200">
              <a:solidFill>
                <a:schemeClr val="tx1"/>
              </a:solidFill>
            </a:endParaRPr>
          </a:p>
        </p:txBody>
      </p:sp>
      <p:sp>
        <p:nvSpPr>
          <p:cNvPr id="58371" name="Rectangle 10">
            <a:extLst>
              <a:ext uri="{FF2B5EF4-FFF2-40B4-BE49-F238E27FC236}">
                <a16:creationId xmlns:a16="http://schemas.microsoft.com/office/drawing/2014/main" id="{08BB4B68-F3D2-4621-B51F-7BBCE68E72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8372" name="Rectangle 2">
            <a:extLst>
              <a:ext uri="{FF2B5EF4-FFF2-40B4-BE49-F238E27FC236}">
                <a16:creationId xmlns:a16="http://schemas.microsoft.com/office/drawing/2014/main" id="{C0890572-D527-4070-83E2-ED3A31A4D9D2}"/>
              </a:ext>
            </a:extLst>
          </p:cNvPr>
          <p:cNvSpPr>
            <a:spLocks noRot="1" noChangeArrowheads="1" noTextEdit="1"/>
          </p:cNvSpPr>
          <p:nvPr>
            <p:ph type="sldImg"/>
          </p:nvPr>
        </p:nvSpPr>
        <p:spPr>
          <a:ln/>
        </p:spPr>
      </p:sp>
      <p:sp>
        <p:nvSpPr>
          <p:cNvPr id="58373" name="Rectangle 3">
            <a:extLst>
              <a:ext uri="{FF2B5EF4-FFF2-40B4-BE49-F238E27FC236}">
                <a16:creationId xmlns:a16="http://schemas.microsoft.com/office/drawing/2014/main" id="{23483401-A6A3-4238-AFB9-23D70CC9EDE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31A7AA1-0551-4D71-ACF9-C193CFC63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7F20C48D-795C-48FB-B394-A4227FC51E37}" type="slidenum">
              <a:rPr lang="en-GB" altLang="en-US" sz="1200">
                <a:solidFill>
                  <a:schemeClr val="tx1"/>
                </a:solidFill>
              </a:rPr>
              <a:pPr eaLnBrk="1" hangingPunct="1"/>
              <a:t>17</a:t>
            </a:fld>
            <a:endParaRPr lang="en-GB" altLang="en-US" sz="1200">
              <a:solidFill>
                <a:schemeClr val="tx1"/>
              </a:solidFill>
            </a:endParaRPr>
          </a:p>
        </p:txBody>
      </p:sp>
      <p:sp>
        <p:nvSpPr>
          <p:cNvPr id="59395" name="Rectangle 10">
            <a:extLst>
              <a:ext uri="{FF2B5EF4-FFF2-40B4-BE49-F238E27FC236}">
                <a16:creationId xmlns:a16="http://schemas.microsoft.com/office/drawing/2014/main" id="{049F3925-3FE4-4747-AC47-CE0C4499906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9396" name="Rectangle 2">
            <a:extLst>
              <a:ext uri="{FF2B5EF4-FFF2-40B4-BE49-F238E27FC236}">
                <a16:creationId xmlns:a16="http://schemas.microsoft.com/office/drawing/2014/main" id="{0C8D3276-D18D-4B3D-B4FD-BB224EE36555}"/>
              </a:ext>
            </a:extLst>
          </p:cNvPr>
          <p:cNvSpPr>
            <a:spLocks noRot="1" noChangeArrowheads="1" noTextEdit="1"/>
          </p:cNvSpPr>
          <p:nvPr>
            <p:ph type="sldImg"/>
          </p:nvPr>
        </p:nvSpPr>
        <p:spPr>
          <a:ln/>
        </p:spPr>
      </p:sp>
      <p:sp>
        <p:nvSpPr>
          <p:cNvPr id="59397" name="Rectangle 3">
            <a:extLst>
              <a:ext uri="{FF2B5EF4-FFF2-40B4-BE49-F238E27FC236}">
                <a16:creationId xmlns:a16="http://schemas.microsoft.com/office/drawing/2014/main" id="{428456D5-8712-4590-BC3E-373315ABB3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F53213-8DCC-42E2-90BC-B11FC2062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2544B1DD-9338-44DB-8A70-AD3D663FC415}" type="slidenum">
              <a:rPr lang="en-GB" altLang="en-US" sz="1200">
                <a:solidFill>
                  <a:schemeClr val="tx1"/>
                </a:solidFill>
              </a:rPr>
              <a:pPr eaLnBrk="1" hangingPunct="1"/>
              <a:t>18</a:t>
            </a:fld>
            <a:endParaRPr lang="en-GB" altLang="en-US" sz="1200">
              <a:solidFill>
                <a:schemeClr val="tx1"/>
              </a:solidFill>
            </a:endParaRPr>
          </a:p>
        </p:txBody>
      </p:sp>
      <p:sp>
        <p:nvSpPr>
          <p:cNvPr id="60419" name="Rectangle 10">
            <a:extLst>
              <a:ext uri="{FF2B5EF4-FFF2-40B4-BE49-F238E27FC236}">
                <a16:creationId xmlns:a16="http://schemas.microsoft.com/office/drawing/2014/main" id="{4C110931-7C8E-4244-A844-B3A158C2FA7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0420" name="Rectangle 2">
            <a:extLst>
              <a:ext uri="{FF2B5EF4-FFF2-40B4-BE49-F238E27FC236}">
                <a16:creationId xmlns:a16="http://schemas.microsoft.com/office/drawing/2014/main" id="{8BC9B91F-A1B2-4E3B-821E-6323E61495EA}"/>
              </a:ext>
            </a:extLst>
          </p:cNvPr>
          <p:cNvSpPr>
            <a:spLocks noRot="1" noChangeArrowheads="1" noTextEdit="1"/>
          </p:cNvSpPr>
          <p:nvPr>
            <p:ph type="sldImg"/>
          </p:nvPr>
        </p:nvSpPr>
        <p:spPr>
          <a:ln/>
        </p:spPr>
      </p:sp>
      <p:sp>
        <p:nvSpPr>
          <p:cNvPr id="60421" name="Rectangle 3">
            <a:extLst>
              <a:ext uri="{FF2B5EF4-FFF2-40B4-BE49-F238E27FC236}">
                <a16:creationId xmlns:a16="http://schemas.microsoft.com/office/drawing/2014/main" id="{E02D9A09-9AC9-426E-909B-BFA31601971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simulation illustrates how increasing the temperature increases the number of collisions between particles.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C8DC9FB-C50C-4705-B85F-D9A18EBDC0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AF95C19A-30E6-4A31-B735-D098BEBF5EA0}" type="slidenum">
              <a:rPr lang="en-GB" altLang="en-US" sz="1200">
                <a:solidFill>
                  <a:schemeClr val="tx1"/>
                </a:solidFill>
              </a:rPr>
              <a:pPr eaLnBrk="1" hangingPunct="1"/>
              <a:t>19</a:t>
            </a:fld>
            <a:endParaRPr lang="en-GB" altLang="en-US" sz="1200">
              <a:solidFill>
                <a:schemeClr val="tx1"/>
              </a:solidFill>
            </a:endParaRPr>
          </a:p>
        </p:txBody>
      </p:sp>
      <p:sp>
        <p:nvSpPr>
          <p:cNvPr id="61443" name="Rectangle 10">
            <a:extLst>
              <a:ext uri="{FF2B5EF4-FFF2-40B4-BE49-F238E27FC236}">
                <a16:creationId xmlns:a16="http://schemas.microsoft.com/office/drawing/2014/main" id="{0ED63AB0-7BE4-4F1F-A92B-5B655C833FB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1444" name="Rectangle 2">
            <a:extLst>
              <a:ext uri="{FF2B5EF4-FFF2-40B4-BE49-F238E27FC236}">
                <a16:creationId xmlns:a16="http://schemas.microsoft.com/office/drawing/2014/main" id="{136E1C46-E3EE-4B2D-AA63-E5FFCFD86B1F}"/>
              </a:ext>
            </a:extLst>
          </p:cNvPr>
          <p:cNvSpPr>
            <a:spLocks noRot="1" noChangeArrowheads="1" noTextEdit="1"/>
          </p:cNvSpPr>
          <p:nvPr>
            <p:ph type="sldImg"/>
          </p:nvPr>
        </p:nvSpPr>
        <p:spPr>
          <a:ln/>
        </p:spPr>
      </p:sp>
      <p:sp>
        <p:nvSpPr>
          <p:cNvPr id="61445" name="Rectangle 3">
            <a:extLst>
              <a:ext uri="{FF2B5EF4-FFF2-40B4-BE49-F238E27FC236}">
                <a16:creationId xmlns:a16="http://schemas.microsoft.com/office/drawing/2014/main" id="{01A83FDD-5E38-482D-8FEA-FE9B430765B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Photo credit: </a:t>
            </a:r>
            <a:r>
              <a:rPr lang="en-US" altLang="en-US">
                <a:latin typeface="Arial" panose="020B0604020202020204" pitchFamily="34" charset="0"/>
              </a:rPr>
              <a:t>© 2007 Jupiterimages Corporation</a:t>
            </a:r>
            <a:endParaRPr lang="en-GB" altLang="en-US">
              <a:latin typeface="Arial" panose="020B0604020202020204" pitchFamily="34" charset="0"/>
            </a:endParaRPr>
          </a:p>
          <a:p>
            <a:pPr eaLnBrk="1" hangingPunct="1"/>
            <a:r>
              <a:rPr lang="en-GB" altLang="en-US">
                <a:latin typeface="Arial" panose="020B0604020202020204" pitchFamily="34" charset="0"/>
              </a:rPr>
              <a:t>If a battery is not in use it will discharge more slowly at low temperatures than at higher temperatures. However, if a battery needs to be used at low temperatures then warming it up speeds up the reaction that generates the electric current, giving you more power.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EB8F35D-328D-45F5-8749-C9A064FC3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DF4EC649-85DA-4669-9972-6870E3DE907A}" type="slidenum">
              <a:rPr lang="en-GB" altLang="en-US" sz="1200">
                <a:solidFill>
                  <a:schemeClr val="tx1"/>
                </a:solidFill>
              </a:rPr>
              <a:pPr eaLnBrk="1" hangingPunct="1"/>
              <a:t>2</a:t>
            </a:fld>
            <a:endParaRPr lang="en-GB" altLang="en-US" sz="1200">
              <a:solidFill>
                <a:schemeClr val="tx1"/>
              </a:solidFill>
            </a:endParaRPr>
          </a:p>
        </p:txBody>
      </p:sp>
      <p:sp>
        <p:nvSpPr>
          <p:cNvPr id="44035" name="Rectangle 10">
            <a:extLst>
              <a:ext uri="{FF2B5EF4-FFF2-40B4-BE49-F238E27FC236}">
                <a16:creationId xmlns:a16="http://schemas.microsoft.com/office/drawing/2014/main" id="{F8B31F28-E433-4330-ADC0-BFAB71CE79D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4036" name="Rectangle 2">
            <a:extLst>
              <a:ext uri="{FF2B5EF4-FFF2-40B4-BE49-F238E27FC236}">
                <a16:creationId xmlns:a16="http://schemas.microsoft.com/office/drawing/2014/main" id="{8C8FE0E8-E751-483D-BA81-E27C581B81C2}"/>
              </a:ext>
            </a:extLst>
          </p:cNvPr>
          <p:cNvSpPr>
            <a:spLocks noRot="1" noChangeArrowheads="1" noTextEdit="1"/>
          </p:cNvSpPr>
          <p:nvPr>
            <p:ph type="sldImg"/>
          </p:nvPr>
        </p:nvSpPr>
        <p:spPr>
          <a:ln/>
        </p:spPr>
      </p:sp>
      <p:sp>
        <p:nvSpPr>
          <p:cNvPr id="44037" name="Rectangle 3">
            <a:extLst>
              <a:ext uri="{FF2B5EF4-FFF2-40B4-BE49-F238E27FC236}">
                <a16:creationId xmlns:a16="http://schemas.microsoft.com/office/drawing/2014/main" id="{8FD40825-0A15-4793-8CE3-D35DC1CF2D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1429F75-4307-4BB7-B4B6-4E779B33C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EE41F334-54B6-42C3-9C3C-7DC5166B1F69}" type="slidenum">
              <a:rPr lang="en-GB" altLang="en-US" sz="1200">
                <a:solidFill>
                  <a:schemeClr val="tx1"/>
                </a:solidFill>
              </a:rPr>
              <a:pPr eaLnBrk="1" hangingPunct="1"/>
              <a:t>20</a:t>
            </a:fld>
            <a:endParaRPr lang="en-GB" altLang="en-US" sz="1200">
              <a:solidFill>
                <a:schemeClr val="tx1"/>
              </a:solidFill>
            </a:endParaRPr>
          </a:p>
        </p:txBody>
      </p:sp>
      <p:sp>
        <p:nvSpPr>
          <p:cNvPr id="62467" name="Rectangle 10">
            <a:extLst>
              <a:ext uri="{FF2B5EF4-FFF2-40B4-BE49-F238E27FC236}">
                <a16:creationId xmlns:a16="http://schemas.microsoft.com/office/drawing/2014/main" id="{A90CD1CE-1AD1-4BA7-8684-12CA6B9EA4A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2468" name="Rectangle 2">
            <a:extLst>
              <a:ext uri="{FF2B5EF4-FFF2-40B4-BE49-F238E27FC236}">
                <a16:creationId xmlns:a16="http://schemas.microsoft.com/office/drawing/2014/main" id="{6A3BB12E-4F04-4A6B-81EC-36362A8847F6}"/>
              </a:ext>
            </a:extLst>
          </p:cNvPr>
          <p:cNvSpPr>
            <a:spLocks noRot="1" noChangeArrowheads="1" noTextEdit="1"/>
          </p:cNvSpPr>
          <p:nvPr>
            <p:ph type="sldImg"/>
          </p:nvPr>
        </p:nvSpPr>
        <p:spPr>
          <a:ln/>
        </p:spPr>
      </p:sp>
      <p:sp>
        <p:nvSpPr>
          <p:cNvPr id="62469" name="Rectangle 3">
            <a:extLst>
              <a:ext uri="{FF2B5EF4-FFF2-40B4-BE49-F238E27FC236}">
                <a16:creationId xmlns:a16="http://schemas.microsoft.com/office/drawing/2014/main" id="{BCE31FBA-5780-424E-A87E-FCC3F33994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1A97E34-77CA-4D21-9A94-125CBB30A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11F36D02-6DF7-4314-8D37-3473F1005CA1}" type="slidenum">
              <a:rPr lang="en-GB" altLang="en-US" sz="1200">
                <a:solidFill>
                  <a:schemeClr val="tx1"/>
                </a:solidFill>
              </a:rPr>
              <a:pPr eaLnBrk="1" hangingPunct="1"/>
              <a:t>21</a:t>
            </a:fld>
            <a:endParaRPr lang="en-GB" altLang="en-US" sz="1200">
              <a:solidFill>
                <a:schemeClr val="tx1"/>
              </a:solidFill>
            </a:endParaRPr>
          </a:p>
        </p:txBody>
      </p:sp>
      <p:sp>
        <p:nvSpPr>
          <p:cNvPr id="63491" name="Rectangle 10">
            <a:extLst>
              <a:ext uri="{FF2B5EF4-FFF2-40B4-BE49-F238E27FC236}">
                <a16:creationId xmlns:a16="http://schemas.microsoft.com/office/drawing/2014/main" id="{EA85918C-2DEE-4B65-8C16-689EF4E669A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3492" name="Rectangle 2">
            <a:extLst>
              <a:ext uri="{FF2B5EF4-FFF2-40B4-BE49-F238E27FC236}">
                <a16:creationId xmlns:a16="http://schemas.microsoft.com/office/drawing/2014/main" id="{21EF255B-FCBB-4C20-95B7-F13EC25F7270}"/>
              </a:ext>
            </a:extLst>
          </p:cNvPr>
          <p:cNvSpPr>
            <a:spLocks noRot="1" noChangeArrowheads="1" noTextEdit="1"/>
          </p:cNvSpPr>
          <p:nvPr>
            <p:ph type="sldImg"/>
          </p:nvPr>
        </p:nvSpPr>
        <p:spPr>
          <a:ln/>
        </p:spPr>
      </p:sp>
      <p:sp>
        <p:nvSpPr>
          <p:cNvPr id="63493" name="Rectangle 3">
            <a:extLst>
              <a:ext uri="{FF2B5EF4-FFF2-40B4-BE49-F238E27FC236}">
                <a16:creationId xmlns:a16="http://schemas.microsoft.com/office/drawing/2014/main" id="{7B1DD6E5-62E7-4E3E-99B1-60E19D0AA5D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animation can be used to introduce the reaction between sodium thiosulfate and hydrochloric acid as a way of measuring the effect of temperature on rate of reaction. It could be shown as precursor to running the experiment in the lab, or as a revision exercise.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92F098C-D4D1-4DAC-8302-4CD9D3ADE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A52D3133-1B82-46F2-9743-EECB1294B086}" type="slidenum">
              <a:rPr lang="en-GB" altLang="en-US" sz="1200">
                <a:solidFill>
                  <a:schemeClr val="tx1"/>
                </a:solidFill>
              </a:rPr>
              <a:pPr eaLnBrk="1" hangingPunct="1"/>
              <a:t>22</a:t>
            </a:fld>
            <a:endParaRPr lang="en-GB" altLang="en-US" sz="1200">
              <a:solidFill>
                <a:schemeClr val="tx1"/>
              </a:solidFill>
            </a:endParaRPr>
          </a:p>
        </p:txBody>
      </p:sp>
      <p:sp>
        <p:nvSpPr>
          <p:cNvPr id="64515" name="Rectangle 10">
            <a:extLst>
              <a:ext uri="{FF2B5EF4-FFF2-40B4-BE49-F238E27FC236}">
                <a16:creationId xmlns:a16="http://schemas.microsoft.com/office/drawing/2014/main" id="{BDBE4D85-323E-4E20-8CD2-99A2222AD31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4516" name="Rectangle 2">
            <a:extLst>
              <a:ext uri="{FF2B5EF4-FFF2-40B4-BE49-F238E27FC236}">
                <a16:creationId xmlns:a16="http://schemas.microsoft.com/office/drawing/2014/main" id="{551D1DCB-3D77-45FD-908B-947BCAFD56C6}"/>
              </a:ext>
            </a:extLst>
          </p:cNvPr>
          <p:cNvSpPr>
            <a:spLocks noRot="1" noChangeArrowheads="1" noTextEdit="1"/>
          </p:cNvSpPr>
          <p:nvPr>
            <p:ph type="sldImg"/>
          </p:nvPr>
        </p:nvSpPr>
        <p:spPr>
          <a:ln/>
        </p:spPr>
      </p:sp>
      <p:sp>
        <p:nvSpPr>
          <p:cNvPr id="64517" name="Rectangle 3">
            <a:extLst>
              <a:ext uri="{FF2B5EF4-FFF2-40B4-BE49-F238E27FC236}">
                <a16:creationId xmlns:a16="http://schemas.microsoft.com/office/drawing/2014/main" id="{18023A5E-09D8-4D10-B4C6-0656FA6917D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9B1440B-7665-49E8-A6BA-7A362B875F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02F75B5B-4A0B-474C-B372-B62ED04102B0}" type="slidenum">
              <a:rPr lang="en-GB" altLang="en-US" sz="1200">
                <a:solidFill>
                  <a:schemeClr val="tx1"/>
                </a:solidFill>
              </a:rPr>
              <a:pPr eaLnBrk="1" hangingPunct="1"/>
              <a:t>23</a:t>
            </a:fld>
            <a:endParaRPr lang="en-GB" altLang="en-US" sz="1200">
              <a:solidFill>
                <a:schemeClr val="tx1"/>
              </a:solidFill>
            </a:endParaRPr>
          </a:p>
        </p:txBody>
      </p:sp>
      <p:sp>
        <p:nvSpPr>
          <p:cNvPr id="65539" name="Rectangle 10">
            <a:extLst>
              <a:ext uri="{FF2B5EF4-FFF2-40B4-BE49-F238E27FC236}">
                <a16:creationId xmlns:a16="http://schemas.microsoft.com/office/drawing/2014/main" id="{FB81FD89-0096-4AA6-9DB0-81EE4F810B4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5540" name="Rectangle 2">
            <a:extLst>
              <a:ext uri="{FF2B5EF4-FFF2-40B4-BE49-F238E27FC236}">
                <a16:creationId xmlns:a16="http://schemas.microsoft.com/office/drawing/2014/main" id="{84996442-7D58-4E26-BD00-EC4CCE8E16B0}"/>
              </a:ext>
            </a:extLst>
          </p:cNvPr>
          <p:cNvSpPr>
            <a:spLocks noRot="1" noChangeArrowheads="1" noTextEdit="1"/>
          </p:cNvSpPr>
          <p:nvPr>
            <p:ph type="sldImg"/>
          </p:nvPr>
        </p:nvSpPr>
        <p:spPr>
          <a:ln/>
        </p:spPr>
      </p:sp>
      <p:sp>
        <p:nvSpPr>
          <p:cNvPr id="65541" name="Rectangle 3">
            <a:extLst>
              <a:ext uri="{FF2B5EF4-FFF2-40B4-BE49-F238E27FC236}">
                <a16:creationId xmlns:a16="http://schemas.microsoft.com/office/drawing/2014/main" id="{B6E70270-275E-407A-9F72-922B133F1F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51B1391-764F-4999-ACC1-2C75DEB0FF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B5AF8E78-2DF1-4F81-931D-A2AFE4716D69}" type="slidenum">
              <a:rPr lang="en-GB" altLang="en-US" sz="1200">
                <a:solidFill>
                  <a:schemeClr val="tx1"/>
                </a:solidFill>
              </a:rPr>
              <a:pPr eaLnBrk="1" hangingPunct="1"/>
              <a:t>24</a:t>
            </a:fld>
            <a:endParaRPr lang="en-GB" altLang="en-US" sz="1200">
              <a:solidFill>
                <a:schemeClr val="tx1"/>
              </a:solidFill>
            </a:endParaRPr>
          </a:p>
        </p:txBody>
      </p:sp>
      <p:sp>
        <p:nvSpPr>
          <p:cNvPr id="66563" name="Rectangle 10">
            <a:extLst>
              <a:ext uri="{FF2B5EF4-FFF2-40B4-BE49-F238E27FC236}">
                <a16:creationId xmlns:a16="http://schemas.microsoft.com/office/drawing/2014/main" id="{D804E52E-270D-44C1-80D0-69C94CEB3A3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6564" name="Rectangle 2">
            <a:extLst>
              <a:ext uri="{FF2B5EF4-FFF2-40B4-BE49-F238E27FC236}">
                <a16:creationId xmlns:a16="http://schemas.microsoft.com/office/drawing/2014/main" id="{B3AB8288-6061-4235-A010-DEAFEDA285C9}"/>
              </a:ext>
            </a:extLst>
          </p:cNvPr>
          <p:cNvSpPr>
            <a:spLocks noRot="1" noChangeArrowheads="1" noTextEdit="1"/>
          </p:cNvSpPr>
          <p:nvPr>
            <p:ph type="sldImg"/>
          </p:nvPr>
        </p:nvSpPr>
        <p:spPr>
          <a:ln/>
        </p:spPr>
      </p:sp>
      <p:sp>
        <p:nvSpPr>
          <p:cNvPr id="66565" name="Rectangle 3">
            <a:extLst>
              <a:ext uri="{FF2B5EF4-FFF2-40B4-BE49-F238E27FC236}">
                <a16:creationId xmlns:a16="http://schemas.microsoft.com/office/drawing/2014/main" id="{E1B8142C-9165-4285-B0B3-293D8FE2488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simulation illustrates how increasing the concentration increases the number of collisions between particles.</a:t>
            </a:r>
          </a:p>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78B2BFF-5B5C-40C7-B0DE-6E738631A0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454E9467-81FD-44D7-84F0-F0F5AF710465}" type="slidenum">
              <a:rPr lang="en-GB" altLang="en-US" sz="1200">
                <a:solidFill>
                  <a:schemeClr val="tx1"/>
                </a:solidFill>
              </a:rPr>
              <a:pPr eaLnBrk="1" hangingPunct="1"/>
              <a:t>25</a:t>
            </a:fld>
            <a:endParaRPr lang="en-GB" altLang="en-US" sz="1200">
              <a:solidFill>
                <a:schemeClr val="tx1"/>
              </a:solidFill>
            </a:endParaRPr>
          </a:p>
        </p:txBody>
      </p:sp>
      <p:sp>
        <p:nvSpPr>
          <p:cNvPr id="67587" name="Rectangle 10">
            <a:extLst>
              <a:ext uri="{FF2B5EF4-FFF2-40B4-BE49-F238E27FC236}">
                <a16:creationId xmlns:a16="http://schemas.microsoft.com/office/drawing/2014/main" id="{2AA599CA-B6F7-4F89-AF4D-956825809EF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7588" name="Rectangle 2">
            <a:extLst>
              <a:ext uri="{FF2B5EF4-FFF2-40B4-BE49-F238E27FC236}">
                <a16:creationId xmlns:a16="http://schemas.microsoft.com/office/drawing/2014/main" id="{25F25A39-369E-4E05-BD13-3313FFFD988A}"/>
              </a:ext>
            </a:extLst>
          </p:cNvPr>
          <p:cNvSpPr>
            <a:spLocks noRot="1" noChangeArrowheads="1" noTextEdit="1"/>
          </p:cNvSpPr>
          <p:nvPr>
            <p:ph type="sldImg"/>
          </p:nvPr>
        </p:nvSpPr>
        <p:spPr>
          <a:ln/>
        </p:spPr>
      </p:sp>
      <p:sp>
        <p:nvSpPr>
          <p:cNvPr id="67589" name="Rectangle 3">
            <a:extLst>
              <a:ext uri="{FF2B5EF4-FFF2-40B4-BE49-F238E27FC236}">
                <a16:creationId xmlns:a16="http://schemas.microsoft.com/office/drawing/2014/main" id="{7DB0B513-B05B-48A2-8FCB-E1A231C4CB0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animation can be used to introduce the reaction between magnesium and hydrochloric acid as a way of measuring the effect of concentration on rate of reaction. It could be shown as precursor to running the experiment in the lab, or as a revision exercise.</a:t>
            </a:r>
          </a:p>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F697C58-1CE4-445C-80B5-8698CCAD1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E18E239C-8FDF-4C0B-9E3B-7D0E2092C1A1}" type="slidenum">
              <a:rPr lang="en-GB" altLang="en-US" sz="1200">
                <a:solidFill>
                  <a:schemeClr val="tx1"/>
                </a:solidFill>
              </a:rPr>
              <a:pPr eaLnBrk="1" hangingPunct="1"/>
              <a:t>26</a:t>
            </a:fld>
            <a:endParaRPr lang="en-GB" altLang="en-US" sz="1200">
              <a:solidFill>
                <a:schemeClr val="tx1"/>
              </a:solidFill>
            </a:endParaRPr>
          </a:p>
        </p:txBody>
      </p:sp>
      <p:sp>
        <p:nvSpPr>
          <p:cNvPr id="68611" name="Rectangle 10">
            <a:extLst>
              <a:ext uri="{FF2B5EF4-FFF2-40B4-BE49-F238E27FC236}">
                <a16:creationId xmlns:a16="http://schemas.microsoft.com/office/drawing/2014/main" id="{7AE754F8-A09A-41F8-BE81-25811EE07D2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8612" name="Rectangle 2">
            <a:extLst>
              <a:ext uri="{FF2B5EF4-FFF2-40B4-BE49-F238E27FC236}">
                <a16:creationId xmlns:a16="http://schemas.microsoft.com/office/drawing/2014/main" id="{F19F5283-8D96-496B-AFA5-1A4BCE8A2950}"/>
              </a:ext>
            </a:extLst>
          </p:cNvPr>
          <p:cNvSpPr>
            <a:spLocks noRot="1" noChangeArrowheads="1" noTextEdit="1"/>
          </p:cNvSpPr>
          <p:nvPr>
            <p:ph type="sldImg"/>
          </p:nvPr>
        </p:nvSpPr>
        <p:spPr>
          <a:ln/>
        </p:spPr>
      </p:sp>
      <p:sp>
        <p:nvSpPr>
          <p:cNvPr id="68613" name="Rectangle 3">
            <a:extLst>
              <a:ext uri="{FF2B5EF4-FFF2-40B4-BE49-F238E27FC236}">
                <a16:creationId xmlns:a16="http://schemas.microsoft.com/office/drawing/2014/main" id="{8DB76370-558B-41F7-9B70-3F81F173B24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FD33702-37AC-47F3-825E-CC3AC3708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7AD2D73B-5847-4DB7-A9DD-70BDFEFC974A}" type="slidenum">
              <a:rPr lang="en-GB" altLang="en-US" sz="1200">
                <a:solidFill>
                  <a:schemeClr val="tx1"/>
                </a:solidFill>
              </a:rPr>
              <a:pPr eaLnBrk="1" hangingPunct="1"/>
              <a:t>27</a:t>
            </a:fld>
            <a:endParaRPr lang="en-GB" altLang="en-US" sz="1200">
              <a:solidFill>
                <a:schemeClr val="tx1"/>
              </a:solidFill>
            </a:endParaRPr>
          </a:p>
        </p:txBody>
      </p:sp>
      <p:sp>
        <p:nvSpPr>
          <p:cNvPr id="69635" name="Rectangle 10">
            <a:extLst>
              <a:ext uri="{FF2B5EF4-FFF2-40B4-BE49-F238E27FC236}">
                <a16:creationId xmlns:a16="http://schemas.microsoft.com/office/drawing/2014/main" id="{A35338D0-10D5-4913-B2E9-ECE89DA7ED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69636" name="Rectangle 2">
            <a:extLst>
              <a:ext uri="{FF2B5EF4-FFF2-40B4-BE49-F238E27FC236}">
                <a16:creationId xmlns:a16="http://schemas.microsoft.com/office/drawing/2014/main" id="{819242FB-5890-4CD4-ACAF-535AE74FCB22}"/>
              </a:ext>
            </a:extLst>
          </p:cNvPr>
          <p:cNvSpPr>
            <a:spLocks noRot="1" noChangeArrowheads="1" noTextEdit="1"/>
          </p:cNvSpPr>
          <p:nvPr>
            <p:ph type="sldImg"/>
          </p:nvPr>
        </p:nvSpPr>
        <p:spPr>
          <a:ln/>
        </p:spPr>
      </p:sp>
      <p:sp>
        <p:nvSpPr>
          <p:cNvPr id="69637" name="Rectangle 3">
            <a:extLst>
              <a:ext uri="{FF2B5EF4-FFF2-40B4-BE49-F238E27FC236}">
                <a16:creationId xmlns:a16="http://schemas.microsoft.com/office/drawing/2014/main" id="{EB89B4B4-8DEB-47E4-B051-75B045972E1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C133B3D-9B00-4AB9-962D-953EEFA66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F75FBE3E-2C45-4BFA-9EC3-CF7378B6C7FF}" type="slidenum">
              <a:rPr lang="en-GB" altLang="en-US" sz="1200">
                <a:solidFill>
                  <a:schemeClr val="tx1"/>
                </a:solidFill>
              </a:rPr>
              <a:pPr eaLnBrk="1" hangingPunct="1"/>
              <a:t>28</a:t>
            </a:fld>
            <a:endParaRPr lang="en-GB" altLang="en-US" sz="1200">
              <a:solidFill>
                <a:schemeClr val="tx1"/>
              </a:solidFill>
            </a:endParaRPr>
          </a:p>
        </p:txBody>
      </p:sp>
      <p:sp>
        <p:nvSpPr>
          <p:cNvPr id="70659" name="Rectangle 10">
            <a:extLst>
              <a:ext uri="{FF2B5EF4-FFF2-40B4-BE49-F238E27FC236}">
                <a16:creationId xmlns:a16="http://schemas.microsoft.com/office/drawing/2014/main" id="{AF33C1C8-002F-49C2-A5F9-A542DC2063F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0660" name="Rectangle 2">
            <a:extLst>
              <a:ext uri="{FF2B5EF4-FFF2-40B4-BE49-F238E27FC236}">
                <a16:creationId xmlns:a16="http://schemas.microsoft.com/office/drawing/2014/main" id="{C57CAEB7-376C-4E9B-9FA4-EE765727FB11}"/>
              </a:ext>
            </a:extLst>
          </p:cNvPr>
          <p:cNvSpPr>
            <a:spLocks noRot="1" noChangeArrowheads="1" noTextEdit="1"/>
          </p:cNvSpPr>
          <p:nvPr>
            <p:ph type="sldImg"/>
          </p:nvPr>
        </p:nvSpPr>
        <p:spPr>
          <a:ln/>
        </p:spPr>
      </p:sp>
      <p:sp>
        <p:nvSpPr>
          <p:cNvPr id="70661" name="Rectangle 3">
            <a:extLst>
              <a:ext uri="{FF2B5EF4-FFF2-40B4-BE49-F238E27FC236}">
                <a16:creationId xmlns:a16="http://schemas.microsoft.com/office/drawing/2014/main" id="{8262567F-B9E2-43AC-BA74-021769E219D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C4E6390-EDFD-45E9-9B72-345E7D29D2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027FED1B-CFF4-4702-8B2F-996E8B409736}" type="slidenum">
              <a:rPr lang="en-GB" altLang="en-US" sz="1200">
                <a:solidFill>
                  <a:schemeClr val="tx1"/>
                </a:solidFill>
              </a:rPr>
              <a:pPr eaLnBrk="1" hangingPunct="1"/>
              <a:t>29</a:t>
            </a:fld>
            <a:endParaRPr lang="en-GB" altLang="en-US" sz="1200">
              <a:solidFill>
                <a:schemeClr val="tx1"/>
              </a:solidFill>
            </a:endParaRPr>
          </a:p>
        </p:txBody>
      </p:sp>
      <p:sp>
        <p:nvSpPr>
          <p:cNvPr id="71683" name="Rectangle 10">
            <a:extLst>
              <a:ext uri="{FF2B5EF4-FFF2-40B4-BE49-F238E27FC236}">
                <a16:creationId xmlns:a16="http://schemas.microsoft.com/office/drawing/2014/main" id="{8900CF16-78C6-4327-8126-51EBD366588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1684" name="Rectangle 2">
            <a:extLst>
              <a:ext uri="{FF2B5EF4-FFF2-40B4-BE49-F238E27FC236}">
                <a16:creationId xmlns:a16="http://schemas.microsoft.com/office/drawing/2014/main" id="{4CCE7D14-9093-4083-A0E2-E0056611FE73}"/>
              </a:ext>
            </a:extLst>
          </p:cNvPr>
          <p:cNvSpPr>
            <a:spLocks noRot="1" noChangeArrowheads="1" noTextEdit="1"/>
          </p:cNvSpPr>
          <p:nvPr>
            <p:ph type="sldImg"/>
          </p:nvPr>
        </p:nvSpPr>
        <p:spPr>
          <a:ln/>
        </p:spPr>
      </p:sp>
      <p:sp>
        <p:nvSpPr>
          <p:cNvPr id="71685" name="Rectangle 3">
            <a:extLst>
              <a:ext uri="{FF2B5EF4-FFF2-40B4-BE49-F238E27FC236}">
                <a16:creationId xmlns:a16="http://schemas.microsoft.com/office/drawing/2014/main" id="{65106AE3-B234-4B16-A8F7-79C98954C55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simulation illustrates how increasing the surface area increases the number of collisions between particles and solid reactants</a:t>
            </a: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32C030F-1E20-45A4-BDE7-B1ABF6347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917E72E1-B179-468D-9654-5AF4E65D798A}" type="slidenum">
              <a:rPr lang="en-GB" altLang="en-US" sz="1200">
                <a:solidFill>
                  <a:schemeClr val="tx1"/>
                </a:solidFill>
              </a:rPr>
              <a:pPr eaLnBrk="1" hangingPunct="1"/>
              <a:t>3</a:t>
            </a:fld>
            <a:endParaRPr lang="en-GB" altLang="en-US" sz="1200">
              <a:solidFill>
                <a:schemeClr val="tx1"/>
              </a:solidFill>
            </a:endParaRPr>
          </a:p>
        </p:txBody>
      </p:sp>
      <p:sp>
        <p:nvSpPr>
          <p:cNvPr id="45059" name="Rectangle 10">
            <a:extLst>
              <a:ext uri="{FF2B5EF4-FFF2-40B4-BE49-F238E27FC236}">
                <a16:creationId xmlns:a16="http://schemas.microsoft.com/office/drawing/2014/main" id="{78BEEA8D-61AA-4065-B3F6-DDD7226C138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5060" name="Rectangle 2">
            <a:extLst>
              <a:ext uri="{FF2B5EF4-FFF2-40B4-BE49-F238E27FC236}">
                <a16:creationId xmlns:a16="http://schemas.microsoft.com/office/drawing/2014/main" id="{F9908930-A746-4866-9523-BD5BB2C1EB13}"/>
              </a:ext>
            </a:extLst>
          </p:cNvPr>
          <p:cNvSpPr>
            <a:spLocks noRot="1" noChangeArrowheads="1" noTextEdit="1"/>
          </p:cNvSpPr>
          <p:nvPr>
            <p:ph type="sldImg"/>
          </p:nvPr>
        </p:nvSpPr>
        <p:spPr>
          <a:ln/>
        </p:spPr>
      </p:sp>
      <p:sp>
        <p:nvSpPr>
          <p:cNvPr id="45061" name="Rectangle 3">
            <a:extLst>
              <a:ext uri="{FF2B5EF4-FFF2-40B4-BE49-F238E27FC236}">
                <a16:creationId xmlns:a16="http://schemas.microsoft.com/office/drawing/2014/main" id="{47379419-945E-450C-8698-8C8E0B3AA23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Photo credit: </a:t>
            </a:r>
            <a:r>
              <a:rPr lang="en-US" altLang="en-US">
                <a:latin typeface="Arial" panose="020B0604020202020204" pitchFamily="34" charset="0"/>
              </a:rPr>
              <a:t>© 2007 Jupiterimages Corporation</a:t>
            </a:r>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20E918B-B180-4C6F-9CCB-B182A14C3D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6E41E847-1221-41F0-833F-DA0C04F8FE3F}" type="slidenum">
              <a:rPr lang="en-GB" altLang="en-US" sz="1200">
                <a:solidFill>
                  <a:schemeClr val="tx1"/>
                </a:solidFill>
              </a:rPr>
              <a:pPr eaLnBrk="1" hangingPunct="1"/>
              <a:t>30</a:t>
            </a:fld>
            <a:endParaRPr lang="en-GB" altLang="en-US" sz="1200">
              <a:solidFill>
                <a:schemeClr val="tx1"/>
              </a:solidFill>
            </a:endParaRPr>
          </a:p>
        </p:txBody>
      </p:sp>
      <p:sp>
        <p:nvSpPr>
          <p:cNvPr id="72707" name="Rectangle 10">
            <a:extLst>
              <a:ext uri="{FF2B5EF4-FFF2-40B4-BE49-F238E27FC236}">
                <a16:creationId xmlns:a16="http://schemas.microsoft.com/office/drawing/2014/main" id="{C634520F-768F-4816-BBF7-6EF7C9D77AE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2708" name="Rectangle 2">
            <a:extLst>
              <a:ext uri="{FF2B5EF4-FFF2-40B4-BE49-F238E27FC236}">
                <a16:creationId xmlns:a16="http://schemas.microsoft.com/office/drawing/2014/main" id="{E4F70160-B1E7-4F54-8737-D52DBC8BB51E}"/>
              </a:ext>
            </a:extLst>
          </p:cNvPr>
          <p:cNvSpPr>
            <a:spLocks noRot="1" noChangeArrowheads="1" noTextEdit="1"/>
          </p:cNvSpPr>
          <p:nvPr>
            <p:ph type="sldImg"/>
          </p:nvPr>
        </p:nvSpPr>
        <p:spPr>
          <a:ln/>
        </p:spPr>
      </p:sp>
      <p:sp>
        <p:nvSpPr>
          <p:cNvPr id="72709" name="Rectangle 3">
            <a:extLst>
              <a:ext uri="{FF2B5EF4-FFF2-40B4-BE49-F238E27FC236}">
                <a16:creationId xmlns:a16="http://schemas.microsoft.com/office/drawing/2014/main" id="{393A73ED-3144-4042-9589-72DF9A1328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C5E009A-8E01-4241-8C88-06112559B5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51A147C2-9C90-4ECE-A000-C75347F17331}" type="slidenum">
              <a:rPr lang="en-GB" altLang="en-US" sz="1200">
                <a:solidFill>
                  <a:schemeClr val="tx1"/>
                </a:solidFill>
              </a:rPr>
              <a:pPr eaLnBrk="1" hangingPunct="1"/>
              <a:t>31</a:t>
            </a:fld>
            <a:endParaRPr lang="en-GB" altLang="en-US" sz="1200">
              <a:solidFill>
                <a:schemeClr val="tx1"/>
              </a:solidFill>
            </a:endParaRPr>
          </a:p>
        </p:txBody>
      </p:sp>
      <p:sp>
        <p:nvSpPr>
          <p:cNvPr id="73731" name="Rectangle 10">
            <a:extLst>
              <a:ext uri="{FF2B5EF4-FFF2-40B4-BE49-F238E27FC236}">
                <a16:creationId xmlns:a16="http://schemas.microsoft.com/office/drawing/2014/main" id="{CA588FE0-A25C-4055-926C-DFC92F4F969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3732" name="Rectangle 2">
            <a:extLst>
              <a:ext uri="{FF2B5EF4-FFF2-40B4-BE49-F238E27FC236}">
                <a16:creationId xmlns:a16="http://schemas.microsoft.com/office/drawing/2014/main" id="{7000ED9D-5F6D-43D5-805E-E56F56D62B3B}"/>
              </a:ext>
            </a:extLst>
          </p:cNvPr>
          <p:cNvSpPr>
            <a:spLocks noRot="1" noChangeArrowheads="1" noTextEdit="1"/>
          </p:cNvSpPr>
          <p:nvPr>
            <p:ph type="sldImg"/>
          </p:nvPr>
        </p:nvSpPr>
        <p:spPr>
          <a:ln/>
        </p:spPr>
      </p:sp>
      <p:sp>
        <p:nvSpPr>
          <p:cNvPr id="73733" name="Rectangle 3">
            <a:extLst>
              <a:ext uri="{FF2B5EF4-FFF2-40B4-BE49-F238E27FC236}">
                <a16:creationId xmlns:a16="http://schemas.microsoft.com/office/drawing/2014/main" id="{B94DC1D1-CD53-4647-92E5-78561E73EF6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animation can be used to introduce the reaction between marble chips (calcium carbonate) and hydrochloric acid as a way of measuring the effect of surface on rate of reaction. It could be shown as precursor to running the experiment in the lab, or as a revision exercise.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7811A07-B103-405D-849E-59BAE4AE88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EE0D591B-5439-4D97-90A5-05FD78A507A7}" type="slidenum">
              <a:rPr lang="en-GB" altLang="en-US" sz="1200">
                <a:solidFill>
                  <a:schemeClr val="tx1"/>
                </a:solidFill>
              </a:rPr>
              <a:pPr eaLnBrk="1" hangingPunct="1"/>
              <a:t>32</a:t>
            </a:fld>
            <a:endParaRPr lang="en-GB" altLang="en-US" sz="1200">
              <a:solidFill>
                <a:schemeClr val="tx1"/>
              </a:solidFill>
            </a:endParaRPr>
          </a:p>
        </p:txBody>
      </p:sp>
      <p:sp>
        <p:nvSpPr>
          <p:cNvPr id="74755" name="Rectangle 10">
            <a:extLst>
              <a:ext uri="{FF2B5EF4-FFF2-40B4-BE49-F238E27FC236}">
                <a16:creationId xmlns:a16="http://schemas.microsoft.com/office/drawing/2014/main" id="{92412F02-7157-47B1-A5C8-C002175F0C8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4756" name="Rectangle 2">
            <a:extLst>
              <a:ext uri="{FF2B5EF4-FFF2-40B4-BE49-F238E27FC236}">
                <a16:creationId xmlns:a16="http://schemas.microsoft.com/office/drawing/2014/main" id="{3E274D20-B96D-4DD3-B0D2-A17C6F1254B1}"/>
              </a:ext>
            </a:extLst>
          </p:cNvPr>
          <p:cNvSpPr>
            <a:spLocks noRot="1" noChangeArrowheads="1" noTextEdit="1"/>
          </p:cNvSpPr>
          <p:nvPr>
            <p:ph type="sldImg"/>
          </p:nvPr>
        </p:nvSpPr>
        <p:spPr>
          <a:ln/>
        </p:spPr>
      </p:sp>
      <p:sp>
        <p:nvSpPr>
          <p:cNvPr id="74757" name="Rectangle 3">
            <a:extLst>
              <a:ext uri="{FF2B5EF4-FFF2-40B4-BE49-F238E27FC236}">
                <a16:creationId xmlns:a16="http://schemas.microsoft.com/office/drawing/2014/main" id="{33DD29AD-05C7-42D5-9383-97495EFA4A1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See the ‘</a:t>
            </a:r>
            <a:r>
              <a:rPr lang="en-GB" altLang="en-US" b="1">
                <a:latin typeface="Arial" panose="020B0604020202020204" pitchFamily="34" charset="0"/>
              </a:rPr>
              <a:t>Energy Transfer</a:t>
            </a:r>
            <a:r>
              <a:rPr lang="en-GB" altLang="en-US">
                <a:latin typeface="Arial" panose="020B0604020202020204" pitchFamily="34" charset="0"/>
              </a:rPr>
              <a:t>’ presentation for more information on activation energy.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8384F56-5466-441D-A6E9-80EBF72843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A0738CA8-2086-4298-A83A-3E0425A52A1E}" type="slidenum">
              <a:rPr lang="en-GB" altLang="en-US" sz="1200">
                <a:solidFill>
                  <a:schemeClr val="tx1"/>
                </a:solidFill>
              </a:rPr>
              <a:pPr eaLnBrk="1" hangingPunct="1"/>
              <a:t>33</a:t>
            </a:fld>
            <a:endParaRPr lang="en-GB" altLang="en-US" sz="1200">
              <a:solidFill>
                <a:schemeClr val="tx1"/>
              </a:solidFill>
            </a:endParaRPr>
          </a:p>
        </p:txBody>
      </p:sp>
      <p:sp>
        <p:nvSpPr>
          <p:cNvPr id="75779" name="Rectangle 10">
            <a:extLst>
              <a:ext uri="{FF2B5EF4-FFF2-40B4-BE49-F238E27FC236}">
                <a16:creationId xmlns:a16="http://schemas.microsoft.com/office/drawing/2014/main" id="{FA53CC1C-E39E-43A9-85E8-6770EFD0EFF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5780" name="Rectangle 2">
            <a:extLst>
              <a:ext uri="{FF2B5EF4-FFF2-40B4-BE49-F238E27FC236}">
                <a16:creationId xmlns:a16="http://schemas.microsoft.com/office/drawing/2014/main" id="{7329FD8A-5E41-4308-A34C-683038847C3C}"/>
              </a:ext>
            </a:extLst>
          </p:cNvPr>
          <p:cNvSpPr>
            <a:spLocks noRot="1" noChangeArrowheads="1" noTextEdit="1"/>
          </p:cNvSpPr>
          <p:nvPr>
            <p:ph type="sldImg"/>
          </p:nvPr>
        </p:nvSpPr>
        <p:spPr>
          <a:ln/>
        </p:spPr>
      </p:sp>
      <p:sp>
        <p:nvSpPr>
          <p:cNvPr id="75781" name="Rectangle 3">
            <a:extLst>
              <a:ext uri="{FF2B5EF4-FFF2-40B4-BE49-F238E27FC236}">
                <a16:creationId xmlns:a16="http://schemas.microsoft.com/office/drawing/2014/main" id="{805158FD-8528-43E6-BE2A-4D85616AD10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Photo credit: </a:t>
            </a:r>
            <a:r>
              <a:rPr lang="en-US" altLang="en-US">
                <a:latin typeface="Arial" panose="020B0604020202020204" pitchFamily="34" charset="0"/>
              </a:rPr>
              <a:t>© 2007 Jupiterimages Corporation</a:t>
            </a:r>
            <a:endParaRPr lang="en-GB" altLang="en-US">
              <a:latin typeface="Arial" panose="020B0604020202020204" pitchFamily="34" charset="0"/>
            </a:endParaRPr>
          </a:p>
          <a:p>
            <a:pPr eaLnBrk="1" hangingPunct="1"/>
            <a:endParaRPr lang="en-GB" altLang="en-US" b="1">
              <a:latin typeface="Arial" panose="020B0604020202020204" pitchFamily="34" charset="0"/>
            </a:endParaRPr>
          </a:p>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See the ‘</a:t>
            </a:r>
            <a:r>
              <a:rPr lang="en-GB" altLang="en-US" b="1">
                <a:latin typeface="Arial" panose="020B0604020202020204" pitchFamily="34" charset="0"/>
              </a:rPr>
              <a:t>Reversible Reactions</a:t>
            </a:r>
            <a:r>
              <a:rPr lang="en-GB" altLang="en-US">
                <a:latin typeface="Arial" panose="020B0604020202020204" pitchFamily="34" charset="0"/>
              </a:rPr>
              <a:t>’ presentation for more information on the Haber process.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299DFD1-444A-4AA3-9A03-16DA0A77C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09152A9C-50AF-4403-A30D-5BF0B75AAFB8}" type="slidenum">
              <a:rPr lang="en-GB" altLang="en-US" sz="1200">
                <a:solidFill>
                  <a:schemeClr val="tx1"/>
                </a:solidFill>
              </a:rPr>
              <a:pPr eaLnBrk="1" hangingPunct="1"/>
              <a:t>34</a:t>
            </a:fld>
            <a:endParaRPr lang="en-GB" altLang="en-US" sz="1200">
              <a:solidFill>
                <a:schemeClr val="tx1"/>
              </a:solidFill>
            </a:endParaRPr>
          </a:p>
        </p:txBody>
      </p:sp>
      <p:sp>
        <p:nvSpPr>
          <p:cNvPr id="76803" name="Rectangle 10">
            <a:extLst>
              <a:ext uri="{FF2B5EF4-FFF2-40B4-BE49-F238E27FC236}">
                <a16:creationId xmlns:a16="http://schemas.microsoft.com/office/drawing/2014/main" id="{CE437A65-9495-4FC0-8974-DAE1B51EE7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6804" name="Rectangle 2">
            <a:extLst>
              <a:ext uri="{FF2B5EF4-FFF2-40B4-BE49-F238E27FC236}">
                <a16:creationId xmlns:a16="http://schemas.microsoft.com/office/drawing/2014/main" id="{ABB500C3-E11C-4889-8BEA-43B0379F48CA}"/>
              </a:ext>
            </a:extLst>
          </p:cNvPr>
          <p:cNvSpPr>
            <a:spLocks noRot="1" noChangeArrowheads="1" noTextEdit="1"/>
          </p:cNvSpPr>
          <p:nvPr>
            <p:ph type="sldImg"/>
          </p:nvPr>
        </p:nvSpPr>
        <p:spPr>
          <a:ln/>
        </p:spPr>
      </p:sp>
      <p:sp>
        <p:nvSpPr>
          <p:cNvPr id="76805" name="Rectangle 3">
            <a:extLst>
              <a:ext uri="{FF2B5EF4-FFF2-40B4-BE49-F238E27FC236}">
                <a16:creationId xmlns:a16="http://schemas.microsoft.com/office/drawing/2014/main" id="{7604CB42-FC95-45B3-9D86-DE997984E3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See the ‘</a:t>
            </a:r>
            <a:r>
              <a:rPr lang="en-GB" altLang="en-US" b="1">
                <a:latin typeface="Arial" panose="020B0604020202020204" pitchFamily="34" charset="0"/>
              </a:rPr>
              <a:t>Enzymes</a:t>
            </a:r>
            <a:r>
              <a:rPr lang="en-GB" altLang="en-US">
                <a:latin typeface="Arial" panose="020B0604020202020204" pitchFamily="34" charset="0"/>
              </a:rPr>
              <a:t>’ Biology presentation for more information on enzymes as catalysts and their use in industrial processes.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101F8A6-CEDA-40B9-80F3-94D15ADC1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2AE79C58-9160-4E1F-921D-93DB14E9A6DF}" type="slidenum">
              <a:rPr lang="en-GB" altLang="en-US" sz="1200">
                <a:solidFill>
                  <a:schemeClr val="tx1"/>
                </a:solidFill>
              </a:rPr>
              <a:pPr eaLnBrk="1" hangingPunct="1"/>
              <a:t>35</a:t>
            </a:fld>
            <a:endParaRPr lang="en-GB" altLang="en-US" sz="1200">
              <a:solidFill>
                <a:schemeClr val="tx1"/>
              </a:solidFill>
            </a:endParaRPr>
          </a:p>
        </p:txBody>
      </p:sp>
      <p:sp>
        <p:nvSpPr>
          <p:cNvPr id="77827" name="Rectangle 10">
            <a:extLst>
              <a:ext uri="{FF2B5EF4-FFF2-40B4-BE49-F238E27FC236}">
                <a16:creationId xmlns:a16="http://schemas.microsoft.com/office/drawing/2014/main" id="{B4CE0D66-E8ED-442A-A1B6-49419EB25E9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7828" name="Rectangle 2">
            <a:extLst>
              <a:ext uri="{FF2B5EF4-FFF2-40B4-BE49-F238E27FC236}">
                <a16:creationId xmlns:a16="http://schemas.microsoft.com/office/drawing/2014/main" id="{9248F602-D1B6-4D78-A190-E0242571E08D}"/>
              </a:ext>
            </a:extLst>
          </p:cNvPr>
          <p:cNvSpPr>
            <a:spLocks noRot="1" noChangeArrowheads="1" noTextEdit="1"/>
          </p:cNvSpPr>
          <p:nvPr>
            <p:ph type="sldImg"/>
          </p:nvPr>
        </p:nvSpPr>
        <p:spPr>
          <a:ln/>
        </p:spPr>
      </p:sp>
      <p:sp>
        <p:nvSpPr>
          <p:cNvPr id="77829" name="Rectangle 3">
            <a:extLst>
              <a:ext uri="{FF2B5EF4-FFF2-40B4-BE49-F238E27FC236}">
                <a16:creationId xmlns:a16="http://schemas.microsoft.com/office/drawing/2014/main" id="{3769B73F-22F8-4F3E-A7CB-F826EFF19EA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1F416C0-44B7-4005-8FCA-09861ECE9E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F607BC75-63BE-4F87-B41E-CBCA54583FCD}" type="slidenum">
              <a:rPr lang="en-GB" altLang="en-US" sz="1200">
                <a:solidFill>
                  <a:schemeClr val="tx1"/>
                </a:solidFill>
              </a:rPr>
              <a:pPr eaLnBrk="1" hangingPunct="1"/>
              <a:t>36</a:t>
            </a:fld>
            <a:endParaRPr lang="en-GB" altLang="en-US" sz="1200">
              <a:solidFill>
                <a:schemeClr val="tx1"/>
              </a:solidFill>
            </a:endParaRPr>
          </a:p>
        </p:txBody>
      </p:sp>
      <p:sp>
        <p:nvSpPr>
          <p:cNvPr id="78851" name="Rectangle 10">
            <a:extLst>
              <a:ext uri="{FF2B5EF4-FFF2-40B4-BE49-F238E27FC236}">
                <a16:creationId xmlns:a16="http://schemas.microsoft.com/office/drawing/2014/main" id="{C1A20D4D-0E36-480E-93D6-5F01269676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8852" name="Rectangle 2">
            <a:extLst>
              <a:ext uri="{FF2B5EF4-FFF2-40B4-BE49-F238E27FC236}">
                <a16:creationId xmlns:a16="http://schemas.microsoft.com/office/drawing/2014/main" id="{338C9FEA-5C30-4A36-8781-899BD8C55299}"/>
              </a:ext>
            </a:extLst>
          </p:cNvPr>
          <p:cNvSpPr>
            <a:spLocks noRot="1" noChangeArrowheads="1" noTextEdit="1"/>
          </p:cNvSpPr>
          <p:nvPr>
            <p:ph type="sldImg"/>
          </p:nvPr>
        </p:nvSpPr>
        <p:spPr>
          <a:ln/>
        </p:spPr>
      </p:sp>
      <p:sp>
        <p:nvSpPr>
          <p:cNvPr id="78853" name="Rectangle 3">
            <a:extLst>
              <a:ext uri="{FF2B5EF4-FFF2-40B4-BE49-F238E27FC236}">
                <a16:creationId xmlns:a16="http://schemas.microsoft.com/office/drawing/2014/main" id="{68F98D99-4482-4A41-8628-2FFD4242C98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D28716F-4129-478D-92DF-A6A503367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4891EF23-1DAE-49B7-8412-925CABA22279}" type="slidenum">
              <a:rPr lang="en-GB" altLang="en-US" sz="1200">
                <a:solidFill>
                  <a:schemeClr val="tx1"/>
                </a:solidFill>
              </a:rPr>
              <a:pPr eaLnBrk="1" hangingPunct="1"/>
              <a:t>37</a:t>
            </a:fld>
            <a:endParaRPr lang="en-GB" altLang="en-US" sz="1200">
              <a:solidFill>
                <a:schemeClr val="tx1"/>
              </a:solidFill>
            </a:endParaRPr>
          </a:p>
        </p:txBody>
      </p:sp>
      <p:sp>
        <p:nvSpPr>
          <p:cNvPr id="79875" name="Rectangle 10">
            <a:extLst>
              <a:ext uri="{FF2B5EF4-FFF2-40B4-BE49-F238E27FC236}">
                <a16:creationId xmlns:a16="http://schemas.microsoft.com/office/drawing/2014/main" id="{BA33E2AC-C66D-45CB-8672-FD94CB50D8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79876" name="Rectangle 2">
            <a:extLst>
              <a:ext uri="{FF2B5EF4-FFF2-40B4-BE49-F238E27FC236}">
                <a16:creationId xmlns:a16="http://schemas.microsoft.com/office/drawing/2014/main" id="{C176A862-02B8-4CFA-B1AD-91B19D281EB1}"/>
              </a:ext>
            </a:extLst>
          </p:cNvPr>
          <p:cNvSpPr>
            <a:spLocks noRot="1" noChangeArrowheads="1" noTextEdit="1"/>
          </p:cNvSpPr>
          <p:nvPr>
            <p:ph type="sldImg"/>
          </p:nvPr>
        </p:nvSpPr>
        <p:spPr>
          <a:ln/>
        </p:spPr>
      </p:sp>
      <p:sp>
        <p:nvSpPr>
          <p:cNvPr id="79877" name="Rectangle 3">
            <a:extLst>
              <a:ext uri="{FF2B5EF4-FFF2-40B4-BE49-F238E27FC236}">
                <a16:creationId xmlns:a16="http://schemas.microsoft.com/office/drawing/2014/main" id="{57182EC9-3F80-4B47-AA14-533B71880F4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5F2F9C6-6848-46EC-ACFF-CD33BB78E6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B11A6D3D-FCC5-401A-A43A-A47BBDC594AA}" type="slidenum">
              <a:rPr lang="en-GB" altLang="en-US" sz="1200">
                <a:solidFill>
                  <a:schemeClr val="tx1"/>
                </a:solidFill>
              </a:rPr>
              <a:pPr eaLnBrk="1" hangingPunct="1"/>
              <a:t>38</a:t>
            </a:fld>
            <a:endParaRPr lang="en-GB" altLang="en-US" sz="1200">
              <a:solidFill>
                <a:schemeClr val="tx1"/>
              </a:solidFill>
            </a:endParaRPr>
          </a:p>
        </p:txBody>
      </p:sp>
      <p:sp>
        <p:nvSpPr>
          <p:cNvPr id="80899" name="Rectangle 10">
            <a:extLst>
              <a:ext uri="{FF2B5EF4-FFF2-40B4-BE49-F238E27FC236}">
                <a16:creationId xmlns:a16="http://schemas.microsoft.com/office/drawing/2014/main" id="{C3B155C4-F76F-4226-A525-CE4BCA3EAA5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80900" name="Rectangle 2">
            <a:extLst>
              <a:ext uri="{FF2B5EF4-FFF2-40B4-BE49-F238E27FC236}">
                <a16:creationId xmlns:a16="http://schemas.microsoft.com/office/drawing/2014/main" id="{C330CB9A-2025-443D-841E-33468A548AAE}"/>
              </a:ext>
            </a:extLst>
          </p:cNvPr>
          <p:cNvSpPr>
            <a:spLocks noRot="1" noChangeArrowheads="1" noTextEdit="1"/>
          </p:cNvSpPr>
          <p:nvPr>
            <p:ph type="sldImg"/>
          </p:nvPr>
        </p:nvSpPr>
        <p:spPr>
          <a:ln/>
        </p:spPr>
      </p:sp>
      <p:sp>
        <p:nvSpPr>
          <p:cNvPr id="80901" name="Rectangle 3">
            <a:extLst>
              <a:ext uri="{FF2B5EF4-FFF2-40B4-BE49-F238E27FC236}">
                <a16:creationId xmlns:a16="http://schemas.microsoft.com/office/drawing/2014/main" id="{3645EE8C-E0F8-462A-AFD1-0792DB7EF8E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This completing sentences activity provides the opportunity for some informal assessment of students’ understanding of rates of reaction.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4D0DED1-47B9-438A-AD49-D5D0015AE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D50687F7-A9E1-47C0-BE25-43BAA434C66E}" type="slidenum">
              <a:rPr lang="en-GB" altLang="en-US" sz="1200">
                <a:solidFill>
                  <a:schemeClr val="tx1"/>
                </a:solidFill>
              </a:rPr>
              <a:pPr eaLnBrk="1" hangingPunct="1"/>
              <a:t>39</a:t>
            </a:fld>
            <a:endParaRPr lang="en-GB" altLang="en-US" sz="1200">
              <a:solidFill>
                <a:schemeClr val="tx1"/>
              </a:solidFill>
            </a:endParaRPr>
          </a:p>
        </p:txBody>
      </p:sp>
      <p:sp>
        <p:nvSpPr>
          <p:cNvPr id="81923" name="Rectangle 10">
            <a:extLst>
              <a:ext uri="{FF2B5EF4-FFF2-40B4-BE49-F238E27FC236}">
                <a16:creationId xmlns:a16="http://schemas.microsoft.com/office/drawing/2014/main" id="{3D3A843A-79D0-424C-AECD-A8FE61665A4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81924" name="Rectangle 2">
            <a:extLst>
              <a:ext uri="{FF2B5EF4-FFF2-40B4-BE49-F238E27FC236}">
                <a16:creationId xmlns:a16="http://schemas.microsoft.com/office/drawing/2014/main" id="{642F523E-C874-41AF-BE82-4319EB5CCE85}"/>
              </a:ext>
            </a:extLst>
          </p:cNvPr>
          <p:cNvSpPr>
            <a:spLocks noRot="1" noChangeArrowheads="1" noTextEdit="1"/>
          </p:cNvSpPr>
          <p:nvPr>
            <p:ph type="sldImg"/>
          </p:nvPr>
        </p:nvSpPr>
        <p:spPr>
          <a:ln/>
        </p:spPr>
      </p:sp>
      <p:sp>
        <p:nvSpPr>
          <p:cNvPr id="81925" name="Rectangle 3">
            <a:extLst>
              <a:ext uri="{FF2B5EF4-FFF2-40B4-BE49-F238E27FC236}">
                <a16:creationId xmlns:a16="http://schemas.microsoft.com/office/drawing/2014/main" id="{99FD049C-D8A6-4CED-BEAA-0AE922E240A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This multiple-choice quiz could be used as a plenary activity to assess students’ understanding of rates of reaction. The questions can be skipped through without answering by clicking “</a:t>
            </a:r>
            <a:r>
              <a:rPr lang="en-GB" altLang="en-US" b="1">
                <a:latin typeface="Arial" panose="020B0604020202020204" pitchFamily="34" charset="0"/>
              </a:rPr>
              <a:t>next</a:t>
            </a:r>
            <a:r>
              <a:rPr lang="en-GB" altLang="en-US">
                <a:latin typeface="Arial" panose="020B0604020202020204" pitchFamily="34" charset="0"/>
              </a:rPr>
              <a:t>”. Students could be asked to complete the questions in their books and the activity could be concluded by the completion on the IWB.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4D7CE5E-EABF-4FCF-97A3-0EB91E75C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83E93D70-B029-417D-8D37-D2BFD7D6C758}" type="slidenum">
              <a:rPr lang="en-GB" altLang="en-US" sz="1200">
                <a:solidFill>
                  <a:schemeClr val="tx1"/>
                </a:solidFill>
              </a:rPr>
              <a:pPr eaLnBrk="1" hangingPunct="1"/>
              <a:t>4</a:t>
            </a:fld>
            <a:endParaRPr lang="en-GB" altLang="en-US" sz="1200">
              <a:solidFill>
                <a:schemeClr val="tx1"/>
              </a:solidFill>
            </a:endParaRPr>
          </a:p>
        </p:txBody>
      </p:sp>
      <p:sp>
        <p:nvSpPr>
          <p:cNvPr id="46083" name="Rectangle 10">
            <a:extLst>
              <a:ext uri="{FF2B5EF4-FFF2-40B4-BE49-F238E27FC236}">
                <a16:creationId xmlns:a16="http://schemas.microsoft.com/office/drawing/2014/main" id="{F72E9B64-086A-4719-B50E-D569AA75AEA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6084" name="Rectangle 2">
            <a:extLst>
              <a:ext uri="{FF2B5EF4-FFF2-40B4-BE49-F238E27FC236}">
                <a16:creationId xmlns:a16="http://schemas.microsoft.com/office/drawing/2014/main" id="{87B0D60D-0732-4EDC-AFFC-9FAB00424385}"/>
              </a:ext>
            </a:extLst>
          </p:cNvPr>
          <p:cNvSpPr>
            <a:spLocks noRot="1" noChangeArrowheads="1" noTextEdit="1"/>
          </p:cNvSpPr>
          <p:nvPr>
            <p:ph type="sldImg"/>
          </p:nvPr>
        </p:nvSpPr>
        <p:spPr>
          <a:ln/>
        </p:spPr>
      </p:sp>
      <p:sp>
        <p:nvSpPr>
          <p:cNvPr id="46085" name="Rectangle 3">
            <a:extLst>
              <a:ext uri="{FF2B5EF4-FFF2-40B4-BE49-F238E27FC236}">
                <a16:creationId xmlns:a16="http://schemas.microsoft.com/office/drawing/2014/main" id="{FFCE7641-379C-462B-A6F5-BDB47D0C206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This illustration contains several discussion points relating to rates of reaction, including:</a:t>
            </a:r>
            <a:endParaRPr lang="en-GB" altLang="en-US" b="1">
              <a:latin typeface="Arial" panose="020B0604020202020204" pitchFamily="34" charset="0"/>
            </a:endParaRPr>
          </a:p>
          <a:p>
            <a:pPr eaLnBrk="1" hangingPunct="1"/>
            <a:endParaRPr lang="en-GB" altLang="en-US">
              <a:latin typeface="Arial" panose="020B0604020202020204" pitchFamily="34" charset="0"/>
            </a:endParaRPr>
          </a:p>
          <a:p>
            <a:pPr eaLnBrk="1" hangingPunct="1">
              <a:buFontTx/>
              <a:buChar char="•"/>
            </a:pPr>
            <a:r>
              <a:rPr lang="en-GB" altLang="en-US" b="1">
                <a:latin typeface="Arial" panose="020B0604020202020204" pitchFamily="34" charset="0"/>
              </a:rPr>
              <a:t> Red characters: </a:t>
            </a:r>
            <a:r>
              <a:rPr lang="en-GB" altLang="en-US">
                <a:latin typeface="Arial" panose="020B0604020202020204" pitchFamily="34" charset="0"/>
              </a:rPr>
              <a:t>these represent particles that have a large amount of kinetic energy and are therefore likely to react.</a:t>
            </a:r>
          </a:p>
          <a:p>
            <a:pPr eaLnBrk="1" hangingPunct="1">
              <a:buFontTx/>
              <a:buChar char="•"/>
            </a:pPr>
            <a:r>
              <a:rPr lang="en-GB" altLang="en-US" b="1">
                <a:latin typeface="Arial" panose="020B0604020202020204" pitchFamily="34" charset="0"/>
              </a:rPr>
              <a:t> Blue characters : </a:t>
            </a:r>
            <a:r>
              <a:rPr lang="en-GB" altLang="en-US">
                <a:latin typeface="Arial" panose="020B0604020202020204" pitchFamily="34" charset="0"/>
              </a:rPr>
              <a:t>these represent particles that have a small amount of kinetic energy and are therefore unlikely to react (hence why some are asleep).</a:t>
            </a:r>
          </a:p>
          <a:p>
            <a:pPr eaLnBrk="1" hangingPunct="1">
              <a:buFontTx/>
              <a:buChar char="•"/>
            </a:pPr>
            <a:r>
              <a:rPr lang="en-GB" altLang="en-US" b="1">
                <a:latin typeface="Arial" panose="020B0604020202020204" pitchFamily="34" charset="0"/>
              </a:rPr>
              <a:t> Bumper cars: </a:t>
            </a:r>
            <a:r>
              <a:rPr lang="en-GB" altLang="en-US">
                <a:latin typeface="Arial" panose="020B0604020202020204" pitchFamily="34" charset="0"/>
              </a:rPr>
              <a:t>the collision between two bumper cars represents the large amount of energy released during a reaction.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89972F8-3E02-45C2-9B64-FF017E3CFC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8CA23066-75FF-4ED0-976F-1CCE66A9DC09}" type="slidenum">
              <a:rPr lang="en-GB" altLang="en-US" sz="1200">
                <a:solidFill>
                  <a:schemeClr val="tx1"/>
                </a:solidFill>
              </a:rPr>
              <a:pPr eaLnBrk="1" hangingPunct="1"/>
              <a:t>5</a:t>
            </a:fld>
            <a:endParaRPr lang="en-GB" altLang="en-US" sz="1200">
              <a:solidFill>
                <a:schemeClr val="tx1"/>
              </a:solidFill>
            </a:endParaRPr>
          </a:p>
        </p:txBody>
      </p:sp>
      <p:sp>
        <p:nvSpPr>
          <p:cNvPr id="47107" name="Rectangle 10">
            <a:extLst>
              <a:ext uri="{FF2B5EF4-FFF2-40B4-BE49-F238E27FC236}">
                <a16:creationId xmlns:a16="http://schemas.microsoft.com/office/drawing/2014/main" id="{81A2C026-A644-4945-BA99-8F60709EB70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7108" name="Rectangle 2">
            <a:extLst>
              <a:ext uri="{FF2B5EF4-FFF2-40B4-BE49-F238E27FC236}">
                <a16:creationId xmlns:a16="http://schemas.microsoft.com/office/drawing/2014/main" id="{B109E3EA-0427-4C22-B136-C5653BE2D6D2}"/>
              </a:ext>
            </a:extLst>
          </p:cNvPr>
          <p:cNvSpPr>
            <a:spLocks noRot="1" noChangeArrowheads="1" noTextEdit="1"/>
          </p:cNvSpPr>
          <p:nvPr>
            <p:ph type="sldImg"/>
          </p:nvPr>
        </p:nvSpPr>
        <p:spPr>
          <a:ln/>
        </p:spPr>
      </p:sp>
      <p:sp>
        <p:nvSpPr>
          <p:cNvPr id="47109" name="Rectangle 3">
            <a:extLst>
              <a:ext uri="{FF2B5EF4-FFF2-40B4-BE49-F238E27FC236}">
                <a16:creationId xmlns:a16="http://schemas.microsoft.com/office/drawing/2014/main" id="{325307C8-ADB4-4493-A6C0-A5DACB7A19E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endParaRPr lang="en-GB" altLang="en-US">
              <a:latin typeface="Arial" panose="020B0604020202020204" pitchFamily="34" charset="0"/>
            </a:endParaRPr>
          </a:p>
          <a:p>
            <a:pPr eaLnBrk="1" hangingPunct="1"/>
            <a:r>
              <a:rPr lang="en-GB" altLang="en-US">
                <a:latin typeface="Arial" panose="020B0604020202020204" pitchFamily="34" charset="0"/>
              </a:rPr>
              <a:t>See the ‘</a:t>
            </a:r>
            <a:r>
              <a:rPr lang="en-GB" altLang="en-US" b="1">
                <a:latin typeface="Arial" panose="020B0604020202020204" pitchFamily="34" charset="0"/>
              </a:rPr>
              <a:t>Energy Transfer</a:t>
            </a:r>
            <a:r>
              <a:rPr lang="en-GB" altLang="en-US">
                <a:latin typeface="Arial" panose="020B0604020202020204" pitchFamily="34" charset="0"/>
              </a:rPr>
              <a:t>’ presentation for more information on activation energy.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813EB89-8BDD-4DC9-ABC6-0294B51AF7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77565A36-4B87-4E0A-94A0-E13CC45222BA}" type="slidenum">
              <a:rPr lang="en-GB" altLang="en-US" sz="1200">
                <a:solidFill>
                  <a:schemeClr val="tx1"/>
                </a:solidFill>
              </a:rPr>
              <a:pPr eaLnBrk="1" hangingPunct="1"/>
              <a:t>6</a:t>
            </a:fld>
            <a:endParaRPr lang="en-GB" altLang="en-US" sz="1200">
              <a:solidFill>
                <a:schemeClr val="tx1"/>
              </a:solidFill>
            </a:endParaRPr>
          </a:p>
        </p:txBody>
      </p:sp>
      <p:sp>
        <p:nvSpPr>
          <p:cNvPr id="48131" name="Rectangle 10">
            <a:extLst>
              <a:ext uri="{FF2B5EF4-FFF2-40B4-BE49-F238E27FC236}">
                <a16:creationId xmlns:a16="http://schemas.microsoft.com/office/drawing/2014/main" id="{A4310E15-7D69-4FDA-9FDA-EB6F1F0C8C2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8132" name="Rectangle 2">
            <a:extLst>
              <a:ext uri="{FF2B5EF4-FFF2-40B4-BE49-F238E27FC236}">
                <a16:creationId xmlns:a16="http://schemas.microsoft.com/office/drawing/2014/main" id="{6411AC41-DCD4-4362-BCB5-2B6F575AEA4A}"/>
              </a:ext>
            </a:extLst>
          </p:cNvPr>
          <p:cNvSpPr>
            <a:spLocks noRot="1" noChangeArrowheads="1" noTextEdit="1"/>
          </p:cNvSpPr>
          <p:nvPr>
            <p:ph type="sldImg"/>
          </p:nvPr>
        </p:nvSpPr>
        <p:spPr>
          <a:ln/>
        </p:spPr>
      </p:sp>
      <p:sp>
        <p:nvSpPr>
          <p:cNvPr id="48133" name="Rectangle 3">
            <a:extLst>
              <a:ext uri="{FF2B5EF4-FFF2-40B4-BE49-F238E27FC236}">
                <a16:creationId xmlns:a16="http://schemas.microsoft.com/office/drawing/2014/main" id="{51A2AB6F-995D-4161-8ACD-A60D2EE71E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5597133-641B-47DD-BAB9-EC0918A70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CD601B95-6005-468D-B8B0-155201ED98B6}" type="slidenum">
              <a:rPr lang="en-GB" altLang="en-US" sz="1200">
                <a:solidFill>
                  <a:schemeClr val="tx1"/>
                </a:solidFill>
              </a:rPr>
              <a:pPr eaLnBrk="1" hangingPunct="1"/>
              <a:t>7</a:t>
            </a:fld>
            <a:endParaRPr lang="en-GB" altLang="en-US" sz="1200">
              <a:solidFill>
                <a:schemeClr val="tx1"/>
              </a:solidFill>
            </a:endParaRPr>
          </a:p>
        </p:txBody>
      </p:sp>
      <p:sp>
        <p:nvSpPr>
          <p:cNvPr id="49155" name="Rectangle 10">
            <a:extLst>
              <a:ext uri="{FF2B5EF4-FFF2-40B4-BE49-F238E27FC236}">
                <a16:creationId xmlns:a16="http://schemas.microsoft.com/office/drawing/2014/main" id="{EFFE6AEF-97E2-43CB-A8FB-C7872BD23EA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49156" name="Rectangle 2">
            <a:extLst>
              <a:ext uri="{FF2B5EF4-FFF2-40B4-BE49-F238E27FC236}">
                <a16:creationId xmlns:a16="http://schemas.microsoft.com/office/drawing/2014/main" id="{3262D25B-9E21-42D4-A02F-E0237DE338CB}"/>
              </a:ext>
            </a:extLst>
          </p:cNvPr>
          <p:cNvSpPr>
            <a:spLocks noRot="1" noChangeArrowheads="1" noTextEdit="1"/>
          </p:cNvSpPr>
          <p:nvPr>
            <p:ph type="sldImg"/>
          </p:nvPr>
        </p:nvSpPr>
        <p:spPr>
          <a:ln/>
        </p:spPr>
      </p:sp>
      <p:sp>
        <p:nvSpPr>
          <p:cNvPr id="49157" name="Rectangle 3">
            <a:extLst>
              <a:ext uri="{FF2B5EF4-FFF2-40B4-BE49-F238E27FC236}">
                <a16:creationId xmlns:a16="http://schemas.microsoft.com/office/drawing/2014/main" id="{C18E79CA-245C-4CE0-8585-C94EA811E78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3ACBE4B-8D30-49C1-9548-E544A3EF0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F2ED3FFC-DA64-4DDE-9DC7-9830C884AC81}" type="slidenum">
              <a:rPr lang="en-GB" altLang="en-US" sz="1200">
                <a:solidFill>
                  <a:schemeClr val="tx1"/>
                </a:solidFill>
              </a:rPr>
              <a:pPr eaLnBrk="1" hangingPunct="1"/>
              <a:t>8</a:t>
            </a:fld>
            <a:endParaRPr lang="en-GB" altLang="en-US" sz="1200">
              <a:solidFill>
                <a:schemeClr val="tx1"/>
              </a:solidFill>
            </a:endParaRPr>
          </a:p>
        </p:txBody>
      </p:sp>
      <p:sp>
        <p:nvSpPr>
          <p:cNvPr id="50179" name="Rectangle 10">
            <a:extLst>
              <a:ext uri="{FF2B5EF4-FFF2-40B4-BE49-F238E27FC236}">
                <a16:creationId xmlns:a16="http://schemas.microsoft.com/office/drawing/2014/main" id="{285DBD2A-4BAF-4F5B-B68E-013DE094E21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0180" name="Rectangle 2">
            <a:extLst>
              <a:ext uri="{FF2B5EF4-FFF2-40B4-BE49-F238E27FC236}">
                <a16:creationId xmlns:a16="http://schemas.microsoft.com/office/drawing/2014/main" id="{4EF5A204-B333-450F-8AE2-C055E85AF04C}"/>
              </a:ext>
            </a:extLst>
          </p:cNvPr>
          <p:cNvSpPr>
            <a:spLocks noRot="1" noChangeArrowheads="1" noTextEdit="1"/>
          </p:cNvSpPr>
          <p:nvPr>
            <p:ph type="sldImg"/>
          </p:nvPr>
        </p:nvSpPr>
        <p:spPr>
          <a:ln/>
        </p:spPr>
      </p:sp>
      <p:sp>
        <p:nvSpPr>
          <p:cNvPr id="50181" name="Rectangle 3">
            <a:extLst>
              <a:ext uri="{FF2B5EF4-FFF2-40B4-BE49-F238E27FC236}">
                <a16:creationId xmlns:a16="http://schemas.microsoft.com/office/drawing/2014/main" id="{1A08A957-44F2-45CF-98E9-174976579E2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animated graph summarizes the qualitative information provided by the gradient of a graph that plots amount of product in a reaction against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DC7F714-6F87-46D9-8B6A-C01EF5BAF0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50C4157C-3DB7-47EB-93AD-4667F00BA977}" type="slidenum">
              <a:rPr lang="en-GB" altLang="en-US" sz="1200">
                <a:solidFill>
                  <a:schemeClr val="tx1"/>
                </a:solidFill>
              </a:rPr>
              <a:pPr eaLnBrk="1" hangingPunct="1"/>
              <a:t>9</a:t>
            </a:fld>
            <a:endParaRPr lang="en-GB" altLang="en-US" sz="1200">
              <a:solidFill>
                <a:schemeClr val="tx1"/>
              </a:solidFill>
            </a:endParaRPr>
          </a:p>
        </p:txBody>
      </p:sp>
      <p:sp>
        <p:nvSpPr>
          <p:cNvPr id="51203" name="Rectangle 10">
            <a:extLst>
              <a:ext uri="{FF2B5EF4-FFF2-40B4-BE49-F238E27FC236}">
                <a16:creationId xmlns:a16="http://schemas.microsoft.com/office/drawing/2014/main" id="{42053566-81FB-4582-94BF-5D71FE607B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1200">
                <a:solidFill>
                  <a:schemeClr val="tx1"/>
                </a:solidFill>
              </a:rPr>
              <a:t>Boardworks GCSE Additional Science: Chemistry </a:t>
            </a:r>
          </a:p>
          <a:p>
            <a:r>
              <a:rPr lang="en-GB" altLang="en-US" sz="1200">
                <a:solidFill>
                  <a:schemeClr val="tx1"/>
                </a:solidFill>
              </a:rPr>
              <a:t>Rates of Reaction</a:t>
            </a:r>
          </a:p>
        </p:txBody>
      </p:sp>
      <p:sp>
        <p:nvSpPr>
          <p:cNvPr id="51204" name="Rectangle 2">
            <a:extLst>
              <a:ext uri="{FF2B5EF4-FFF2-40B4-BE49-F238E27FC236}">
                <a16:creationId xmlns:a16="http://schemas.microsoft.com/office/drawing/2014/main" id="{311DA1AA-52A3-4491-85D2-E456EF446868}"/>
              </a:ext>
            </a:extLst>
          </p:cNvPr>
          <p:cNvSpPr>
            <a:spLocks noRot="1" noChangeArrowheads="1" noTextEdit="1"/>
          </p:cNvSpPr>
          <p:nvPr>
            <p:ph type="sldImg"/>
          </p:nvPr>
        </p:nvSpPr>
        <p:spPr>
          <a:ln/>
        </p:spPr>
      </p:sp>
      <p:sp>
        <p:nvSpPr>
          <p:cNvPr id="51205" name="Rectangle 3">
            <a:extLst>
              <a:ext uri="{FF2B5EF4-FFF2-40B4-BE49-F238E27FC236}">
                <a16:creationId xmlns:a16="http://schemas.microsoft.com/office/drawing/2014/main" id="{6B77FE77-6E96-4C4D-9078-5B3EF4BC37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This animated graph follows-on from the graph on the previous slide, and illustrates how the change in the rate of a reaction can be explained in terms of changing amounts of reactants and product.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7" descr="CA9_title_slide_chem_add">
            <a:extLst>
              <a:ext uri="{FF2B5EF4-FFF2-40B4-BE49-F238E27FC236}">
                <a16:creationId xmlns:a16="http://schemas.microsoft.com/office/drawing/2014/main" id="{93DC1D92-8D56-461E-AF6A-1870680B4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9">
            <a:extLst>
              <a:ext uri="{FF2B5EF4-FFF2-40B4-BE49-F238E27FC236}">
                <a16:creationId xmlns:a16="http://schemas.microsoft.com/office/drawing/2014/main" id="{5A1455B2-2D12-4420-AC52-29C8A53A79ED}"/>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90EFAFEF-4F3F-4F2D-AA14-AB471FD22A70}"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sp>
        <p:nvSpPr>
          <p:cNvPr id="4" name="Text Box 20">
            <a:extLst>
              <a:ext uri="{FF2B5EF4-FFF2-40B4-BE49-F238E27FC236}">
                <a16:creationId xmlns:a16="http://schemas.microsoft.com/office/drawing/2014/main" id="{B5FA6D76-50DE-4E97-AE79-3ABFD916F564}"/>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5" name="Picture 21" descr="forward_arrow_colour">
            <a:hlinkClick r:id="" action="ppaction://hlinkshowjump?jump=nextslide"/>
            <a:extLst>
              <a:ext uri="{FF2B5EF4-FFF2-40B4-BE49-F238E27FC236}">
                <a16:creationId xmlns:a16="http://schemas.microsoft.com/office/drawing/2014/main" id="{DC823300-4915-4D14-BA8A-F3DAB097D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30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90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42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94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1538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00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524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34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23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7522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14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59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8441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1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408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786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522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2327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619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050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804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1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5084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3395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808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9653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314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971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94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505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92824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16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2829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292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473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7155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96636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429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341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1577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570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5795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863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440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4728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803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5719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463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873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25251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29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857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3772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992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74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3287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631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45200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097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10737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376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485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29281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1729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2029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134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0161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236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522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99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898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789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2.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6.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47" descr="slide_background">
            <a:extLst>
              <a:ext uri="{FF2B5EF4-FFF2-40B4-BE49-F238E27FC236}">
                <a16:creationId xmlns:a16="http://schemas.microsoft.com/office/drawing/2014/main" id="{9FA67222-CB81-4B5A-B02F-81745EFBC59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Text Box 49">
            <a:extLst>
              <a:ext uri="{FF2B5EF4-FFF2-40B4-BE49-F238E27FC236}">
                <a16:creationId xmlns:a16="http://schemas.microsoft.com/office/drawing/2014/main" id="{0E698D2E-0A66-4F4C-B695-5F233F788F6C}"/>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14340" name="Picture 50" descr="back_arrow_trans">
            <a:hlinkClick r:id="" action="ppaction://hlinkshowjump?jump=previousslide"/>
            <a:extLst>
              <a:ext uri="{FF2B5EF4-FFF2-40B4-BE49-F238E27FC236}">
                <a16:creationId xmlns:a16="http://schemas.microsoft.com/office/drawing/2014/main" id="{42B87B38-9E47-453F-A3E9-5B8EAF0994B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3">
            <a:extLst>
              <a:ext uri="{FF2B5EF4-FFF2-40B4-BE49-F238E27FC236}">
                <a16:creationId xmlns:a16="http://schemas.microsoft.com/office/drawing/2014/main" id="{0EF3FA4A-1B99-4D25-96E9-894DAAC418B1}"/>
              </a:ext>
            </a:extLst>
          </p:cNvPr>
          <p:cNvSpPr>
            <a:spLocks noGrp="1" noChangeArrowheads="1"/>
          </p:cNvSpPr>
          <p:nvPr>
            <p:ph type="title"/>
          </p:nvPr>
        </p:nvSpPr>
        <p:spPr bwMode="auto">
          <a:xfrm>
            <a:off x="557213" y="53975"/>
            <a:ext cx="7240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4342" name="Picture 60" descr="forward_arrow_grey">
            <a:hlinkClick r:id="" action="ppaction://hlinkshowjump?jump=nextslide"/>
            <a:extLst>
              <a:ext uri="{FF2B5EF4-FFF2-40B4-BE49-F238E27FC236}">
                <a16:creationId xmlns:a16="http://schemas.microsoft.com/office/drawing/2014/main" id="{BB1E03D3-800E-4F41-8202-11982A13F09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 name="Text Box 63">
            <a:extLst>
              <a:ext uri="{FF2B5EF4-FFF2-40B4-BE49-F238E27FC236}">
                <a16:creationId xmlns:a16="http://schemas.microsoft.com/office/drawing/2014/main" id="{43D533A1-5106-465E-9FC4-31A22A15AB90}"/>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7DE0A82D-45D6-49FA-88D5-BA5EA3FD02F5}"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grpSp>
        <p:nvGrpSpPr>
          <p:cNvPr id="14344" name="Group 65">
            <a:extLst>
              <a:ext uri="{FF2B5EF4-FFF2-40B4-BE49-F238E27FC236}">
                <a16:creationId xmlns:a16="http://schemas.microsoft.com/office/drawing/2014/main" id="{E55B755A-9CEE-4146-A256-8600D04B51BB}"/>
              </a:ext>
            </a:extLst>
          </p:cNvPr>
          <p:cNvGrpSpPr>
            <a:grpSpLocks/>
          </p:cNvGrpSpPr>
          <p:nvPr userDrawn="1"/>
        </p:nvGrpSpPr>
        <p:grpSpPr bwMode="auto">
          <a:xfrm>
            <a:off x="222250" y="146050"/>
            <a:ext cx="360363" cy="360363"/>
            <a:chOff x="140" y="92"/>
            <a:chExt cx="227" cy="227"/>
          </a:xfrm>
        </p:grpSpPr>
        <p:sp>
          <p:nvSpPr>
            <p:cNvPr id="1078" name="Oval 54">
              <a:extLst>
                <a:ext uri="{FF2B5EF4-FFF2-40B4-BE49-F238E27FC236}">
                  <a16:creationId xmlns:a16="http://schemas.microsoft.com/office/drawing/2014/main" id="{855CD074-CDF3-4DEF-A299-ED2DA64B30A8}"/>
                </a:ext>
              </a:extLst>
            </p:cNvPr>
            <p:cNvSpPr>
              <a:spLocks noChangeArrowheads="1"/>
            </p:cNvSpPr>
            <p:nvPr userDrawn="1"/>
          </p:nvSpPr>
          <p:spPr bwMode="auto">
            <a:xfrm>
              <a:off x="140" y="92"/>
              <a:ext cx="227" cy="227"/>
            </a:xfrm>
            <a:prstGeom prst="ellipse">
              <a:avLst/>
            </a:prstGeom>
            <a:solidFill>
              <a:srgbClr val="FF6600"/>
            </a:solidFill>
            <a:ln w="9525">
              <a:solidFill>
                <a:srgbClr val="000066"/>
              </a:solidFill>
              <a:round/>
              <a:headEnd/>
              <a:tailEnd/>
            </a:ln>
            <a:effectLst/>
          </p:spPr>
          <p:txBody>
            <a:bodyPr wrap="none" anchor="ctr"/>
            <a:lstStyle/>
            <a:p>
              <a:pPr>
                <a:defRPr/>
              </a:pPr>
              <a:endParaRPr lang="en-US">
                <a:latin typeface="Arial" charset="0"/>
              </a:endParaRPr>
            </a:p>
          </p:txBody>
        </p:sp>
        <p:pic>
          <p:nvPicPr>
            <p:cNvPr id="14346" name="Picture 64" descr="CA9_small circle">
              <a:extLst>
                <a:ext uri="{FF2B5EF4-FFF2-40B4-BE49-F238E27FC236}">
                  <a16:creationId xmlns:a16="http://schemas.microsoft.com/office/drawing/2014/main" id="{7D7DA611-82B0-455A-991D-7B62013C3F4A}"/>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54" y="106"/>
              <a:ext cx="19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44"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CA9_CC_contents_5_a">
            <a:extLst>
              <a:ext uri="{FF2B5EF4-FFF2-40B4-BE49-F238E27FC236}">
                <a16:creationId xmlns:a16="http://schemas.microsoft.com/office/drawing/2014/main" id="{94E4BEE2-E633-4CAE-A342-6C485499A10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75" name="Text Box 3">
            <a:extLst>
              <a:ext uri="{FF2B5EF4-FFF2-40B4-BE49-F238E27FC236}">
                <a16:creationId xmlns:a16="http://schemas.microsoft.com/office/drawing/2014/main" id="{D13AA008-1859-4D97-B3C4-ECCCF7182C40}"/>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15364" name="Picture 4" descr="forward_arrow_colour">
            <a:hlinkClick r:id="" action="ppaction://hlinkshowjump?jump=nextslide"/>
            <a:extLst>
              <a:ext uri="{FF2B5EF4-FFF2-40B4-BE49-F238E27FC236}">
                <a16:creationId xmlns:a16="http://schemas.microsoft.com/office/drawing/2014/main" id="{856EFF11-0328-4718-8820-573D8F5E15C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back_arrow_trans">
            <a:hlinkClick r:id="" action="ppaction://hlinkshowjump?jump=previousslide"/>
            <a:extLst>
              <a:ext uri="{FF2B5EF4-FFF2-40B4-BE49-F238E27FC236}">
                <a16:creationId xmlns:a16="http://schemas.microsoft.com/office/drawing/2014/main" id="{55197CA6-A677-4045-9C59-C704F7BB8FC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82" name="Text Box 10">
            <a:extLst>
              <a:ext uri="{FF2B5EF4-FFF2-40B4-BE49-F238E27FC236}">
                <a16:creationId xmlns:a16="http://schemas.microsoft.com/office/drawing/2014/main" id="{F3C36F15-69D1-4F8E-8410-B0890F22ECC7}"/>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BA5E14BA-D879-41F2-9823-EAEBF7FDFC08}"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descr="CA9_CC_contents_5_b">
            <a:extLst>
              <a:ext uri="{FF2B5EF4-FFF2-40B4-BE49-F238E27FC236}">
                <a16:creationId xmlns:a16="http://schemas.microsoft.com/office/drawing/2014/main" id="{0B735DA2-DF0B-47B5-BE77-B6B49B80BE5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27" name="Text Box 3">
            <a:extLst>
              <a:ext uri="{FF2B5EF4-FFF2-40B4-BE49-F238E27FC236}">
                <a16:creationId xmlns:a16="http://schemas.microsoft.com/office/drawing/2014/main" id="{D3028FCF-804D-4D9F-B5E9-174AA930ED0F}"/>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16388" name="Picture 4" descr="forward_arrow_colour">
            <a:hlinkClick r:id="" action="ppaction://hlinkshowjump?jump=nextslide"/>
            <a:extLst>
              <a:ext uri="{FF2B5EF4-FFF2-40B4-BE49-F238E27FC236}">
                <a16:creationId xmlns:a16="http://schemas.microsoft.com/office/drawing/2014/main" id="{C11D6362-2646-472E-859C-42DFE2CB4A8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back_arrow_trans">
            <a:hlinkClick r:id="" action="ppaction://hlinkshowjump?jump=previousslide"/>
            <a:extLst>
              <a:ext uri="{FF2B5EF4-FFF2-40B4-BE49-F238E27FC236}">
                <a16:creationId xmlns:a16="http://schemas.microsoft.com/office/drawing/2014/main" id="{B0A75F86-8CED-4E2C-A61B-1A7D0D122E3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34" name="Text Box 10">
            <a:extLst>
              <a:ext uri="{FF2B5EF4-FFF2-40B4-BE49-F238E27FC236}">
                <a16:creationId xmlns:a16="http://schemas.microsoft.com/office/drawing/2014/main" id="{9C610790-D14C-495D-A03A-A8697081D80C}"/>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FC2CBB72-6F65-4E6F-B521-1332A9723380}"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7" descr="CA9_CC_contents_5_c">
            <a:extLst>
              <a:ext uri="{FF2B5EF4-FFF2-40B4-BE49-F238E27FC236}">
                <a16:creationId xmlns:a16="http://schemas.microsoft.com/office/drawing/2014/main" id="{117807E7-34C5-4BA4-BC38-5A38ED225C5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51" name="Text Box 3">
            <a:extLst>
              <a:ext uri="{FF2B5EF4-FFF2-40B4-BE49-F238E27FC236}">
                <a16:creationId xmlns:a16="http://schemas.microsoft.com/office/drawing/2014/main" id="{BFA1983A-9D65-44F0-9E47-C729AE450BB3}"/>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17412" name="Picture 4" descr="forward_arrow_colour">
            <a:hlinkClick r:id="" action="ppaction://hlinkshowjump?jump=nextslide"/>
            <a:extLst>
              <a:ext uri="{FF2B5EF4-FFF2-40B4-BE49-F238E27FC236}">
                <a16:creationId xmlns:a16="http://schemas.microsoft.com/office/drawing/2014/main" id="{03DA77D2-D6D2-492B-8F38-BADA7D8BA1C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back_arrow_trans">
            <a:hlinkClick r:id="" action="ppaction://hlinkshowjump?jump=previousslide"/>
            <a:extLst>
              <a:ext uri="{FF2B5EF4-FFF2-40B4-BE49-F238E27FC236}">
                <a16:creationId xmlns:a16="http://schemas.microsoft.com/office/drawing/2014/main" id="{0B4409B3-6BB1-431B-86F7-6F1CE14527A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58" name="Text Box 10">
            <a:extLst>
              <a:ext uri="{FF2B5EF4-FFF2-40B4-BE49-F238E27FC236}">
                <a16:creationId xmlns:a16="http://schemas.microsoft.com/office/drawing/2014/main" id="{F4F58E29-9A79-409A-B65A-BDD0972D1F34}"/>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A58276BC-B917-4E5C-B9F3-D326ECBCE30C}"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7" descr="CA9_CC_contents_5_d">
            <a:extLst>
              <a:ext uri="{FF2B5EF4-FFF2-40B4-BE49-F238E27FC236}">
                <a16:creationId xmlns:a16="http://schemas.microsoft.com/office/drawing/2014/main" id="{373427B7-2704-49A9-BBCD-FD8C7EAC8F0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699" name="Text Box 3">
            <a:extLst>
              <a:ext uri="{FF2B5EF4-FFF2-40B4-BE49-F238E27FC236}">
                <a16:creationId xmlns:a16="http://schemas.microsoft.com/office/drawing/2014/main" id="{F18E47C7-866F-449D-A102-2E1661432210}"/>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18436" name="Picture 4" descr="forward_arrow_colour">
            <a:hlinkClick r:id="" action="ppaction://hlinkshowjump?jump=nextslide"/>
            <a:extLst>
              <a:ext uri="{FF2B5EF4-FFF2-40B4-BE49-F238E27FC236}">
                <a16:creationId xmlns:a16="http://schemas.microsoft.com/office/drawing/2014/main" id="{F2D832D0-13AD-46CC-B84D-CE8E59B8745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ack_arrow_trans">
            <a:hlinkClick r:id="" action="ppaction://hlinkshowjump?jump=previousslide"/>
            <a:extLst>
              <a:ext uri="{FF2B5EF4-FFF2-40B4-BE49-F238E27FC236}">
                <a16:creationId xmlns:a16="http://schemas.microsoft.com/office/drawing/2014/main" id="{C4DF2ED7-993C-419E-A875-3DCE954C1D8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706" name="Text Box 10">
            <a:extLst>
              <a:ext uri="{FF2B5EF4-FFF2-40B4-BE49-F238E27FC236}">
                <a16:creationId xmlns:a16="http://schemas.microsoft.com/office/drawing/2014/main" id="{D8C0C9E4-929C-4782-A135-8DFAC7DD7834}"/>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B033B073-2674-42F1-A34A-E3364C189C78}"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12" descr="CA9_CC_contents_5_e">
            <a:extLst>
              <a:ext uri="{FF2B5EF4-FFF2-40B4-BE49-F238E27FC236}">
                <a16:creationId xmlns:a16="http://schemas.microsoft.com/office/drawing/2014/main" id="{73748E9C-1C74-4A39-A5A6-F5E08837E64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08" name="Text Box 8">
            <a:extLst>
              <a:ext uri="{FF2B5EF4-FFF2-40B4-BE49-F238E27FC236}">
                <a16:creationId xmlns:a16="http://schemas.microsoft.com/office/drawing/2014/main" id="{6CA1AEB8-B6E0-415D-A01A-F0DAC202BE8B}"/>
              </a:ext>
            </a:extLst>
          </p:cNvPr>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defRPr/>
            </a:pPr>
            <a:r>
              <a:rPr lang="en-GB" sz="1000">
                <a:solidFill>
                  <a:srgbClr val="5B0091"/>
                </a:solidFill>
                <a:latin typeface="Arial" charset="0"/>
                <a:cs typeface="Arial" charset="0"/>
              </a:rPr>
              <a:t>© Boardworks Ltd 2007</a:t>
            </a:r>
          </a:p>
        </p:txBody>
      </p:sp>
      <p:pic>
        <p:nvPicPr>
          <p:cNvPr id="19460" name="Picture 9" descr="forward_arrow_colour">
            <a:hlinkClick r:id="" action="ppaction://hlinkshowjump?jump=nextslide"/>
            <a:extLst>
              <a:ext uri="{FF2B5EF4-FFF2-40B4-BE49-F238E27FC236}">
                <a16:creationId xmlns:a16="http://schemas.microsoft.com/office/drawing/2014/main" id="{83226306-3B4B-415A-B300-F7314902811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back_arrow_trans">
            <a:hlinkClick r:id="" action="ppaction://hlinkshowjump?jump=previousslide"/>
            <a:extLst>
              <a:ext uri="{FF2B5EF4-FFF2-40B4-BE49-F238E27FC236}">
                <a16:creationId xmlns:a16="http://schemas.microsoft.com/office/drawing/2014/main" id="{822CFD20-AB77-4069-B4A1-240A2D6554B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19" name="Text Box 19">
            <a:extLst>
              <a:ext uri="{FF2B5EF4-FFF2-40B4-BE49-F238E27FC236}">
                <a16:creationId xmlns:a16="http://schemas.microsoft.com/office/drawing/2014/main" id="{4352090D-46E6-4219-9AC0-C061939F184A}"/>
              </a:ext>
            </a:extLst>
          </p:cNvPr>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fld id="{FB4DCDAC-DC62-43CB-969D-DA739F9C1DA5}" type="slidenum">
              <a:rPr lang="en-GB" altLang="en-US" sz="1000">
                <a:solidFill>
                  <a:srgbClr val="5B0091"/>
                </a:solidFill>
                <a:cs typeface="Arial" panose="020B0604020202020204" pitchFamily="34" charset="0"/>
              </a:rPr>
              <a:pPr algn="ctr" eaLnBrk="1" hangingPunct="1"/>
              <a:t>‹#›</a:t>
            </a:fld>
            <a:r>
              <a:rPr lang="en-GB" altLang="en-US" sz="1000">
                <a:solidFill>
                  <a:srgbClr val="5B0091"/>
                </a:solidFill>
                <a:cs typeface="Arial" panose="020B0604020202020204" pitchFamily="34" charset="0"/>
              </a:rPr>
              <a:t> of 39</a:t>
            </a:r>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3.wmf"/><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5.wmf"/><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E4FD2F5-AC2B-43B5-84B5-3655D9971CA6}"/>
              </a:ext>
            </a:extLst>
          </p:cNvPr>
          <p:cNvSpPr>
            <a:spLocks noGrp="1" noChangeArrowheads="1"/>
          </p:cNvSpPr>
          <p:nvPr>
            <p:ph type="title" idx="4294967295"/>
          </p:nvPr>
        </p:nvSpPr>
        <p:spPr/>
        <p:txBody>
          <a:bodyPr/>
          <a:lstStyle/>
          <a:p>
            <a:pPr eaLnBrk="1" hangingPunct="1"/>
            <a:r>
              <a:rPr lang="en-GB" altLang="en-US"/>
              <a:t>How can rate of reaction be measured?</a:t>
            </a:r>
          </a:p>
        </p:txBody>
      </p:sp>
      <p:sp>
        <p:nvSpPr>
          <p:cNvPr id="26627" name="Text Box 3">
            <a:extLst>
              <a:ext uri="{FF2B5EF4-FFF2-40B4-BE49-F238E27FC236}">
                <a16:creationId xmlns:a16="http://schemas.microsoft.com/office/drawing/2014/main" id="{F5D6C908-7F65-4642-8085-7E98A43D119C}"/>
              </a:ext>
            </a:extLst>
          </p:cNvPr>
          <p:cNvSpPr txBox="1">
            <a:spLocks noChangeArrowheads="1"/>
          </p:cNvSpPr>
          <p:nvPr/>
        </p:nvSpPr>
        <p:spPr bwMode="auto">
          <a:xfrm>
            <a:off x="563563" y="784225"/>
            <a:ext cx="79295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Measuring the rate of a reaction means measuring the change in the amount of a reactant or the amount of a product.</a:t>
            </a:r>
          </a:p>
        </p:txBody>
      </p:sp>
      <p:sp>
        <p:nvSpPr>
          <p:cNvPr id="966661" name="Text Box 5">
            <a:extLst>
              <a:ext uri="{FF2B5EF4-FFF2-40B4-BE49-F238E27FC236}">
                <a16:creationId xmlns:a16="http://schemas.microsoft.com/office/drawing/2014/main" id="{D2B7D9F2-52B5-4D82-836D-901A47ECE60C}"/>
              </a:ext>
            </a:extLst>
          </p:cNvPr>
          <p:cNvSpPr txBox="1">
            <a:spLocks noChangeArrowheads="1"/>
          </p:cNvSpPr>
          <p:nvPr/>
        </p:nvSpPr>
        <p:spPr bwMode="auto">
          <a:xfrm>
            <a:off x="563563" y="2222500"/>
            <a:ext cx="7686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t>What can be measured to calculate the rate of reaction between magnesium and hydrochloric acid?</a:t>
            </a:r>
          </a:p>
        </p:txBody>
      </p:sp>
      <p:sp>
        <p:nvSpPr>
          <p:cNvPr id="966664" name="Text Box 8">
            <a:extLst>
              <a:ext uri="{FF2B5EF4-FFF2-40B4-BE49-F238E27FC236}">
                <a16:creationId xmlns:a16="http://schemas.microsoft.com/office/drawing/2014/main" id="{9B56303F-57AB-4750-8291-31D99D2E7D00}"/>
              </a:ext>
            </a:extLst>
          </p:cNvPr>
          <p:cNvSpPr txBox="1">
            <a:spLocks noChangeArrowheads="1"/>
          </p:cNvSpPr>
          <p:nvPr/>
        </p:nvSpPr>
        <p:spPr bwMode="auto">
          <a:xfrm>
            <a:off x="563563" y="4578350"/>
            <a:ext cx="79184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00066"/>
                </a:solidFill>
              </a:rPr>
              <a:t>The amount of hydrochloric acid used up (cm</a:t>
            </a:r>
            <a:r>
              <a:rPr lang="en-GB" altLang="en-US" baseline="30000">
                <a:solidFill>
                  <a:srgbClr val="000066"/>
                </a:solidFill>
              </a:rPr>
              <a:t>3</a:t>
            </a:r>
            <a:r>
              <a:rPr lang="en-GB" altLang="en-US">
                <a:solidFill>
                  <a:srgbClr val="000066"/>
                </a:solidFill>
              </a:rPr>
              <a:t>/min).</a:t>
            </a:r>
          </a:p>
          <a:p>
            <a:pPr>
              <a:buClr>
                <a:srgbClr val="FF6600"/>
              </a:buClr>
              <a:buFont typeface="Wingdings" panose="05000000000000000000" pitchFamily="2" charset="2"/>
              <a:buChar char="l"/>
            </a:pPr>
            <a:r>
              <a:rPr lang="en-GB" altLang="en-US">
                <a:solidFill>
                  <a:srgbClr val="000066"/>
                </a:solidFill>
              </a:rPr>
              <a:t>The amount of magnesium chloride produced (g/min).</a:t>
            </a:r>
          </a:p>
          <a:p>
            <a:pPr>
              <a:buClr>
                <a:srgbClr val="FF6600"/>
              </a:buClr>
              <a:buFont typeface="Wingdings" panose="05000000000000000000" pitchFamily="2" charset="2"/>
              <a:buChar char="l"/>
            </a:pPr>
            <a:r>
              <a:rPr lang="en-GB" altLang="en-US">
                <a:solidFill>
                  <a:srgbClr val="000066"/>
                </a:solidFill>
              </a:rPr>
              <a:t>The amount of hydrogen product (cm</a:t>
            </a:r>
            <a:r>
              <a:rPr lang="en-GB" altLang="en-US" baseline="30000">
                <a:solidFill>
                  <a:srgbClr val="000066"/>
                </a:solidFill>
              </a:rPr>
              <a:t>3</a:t>
            </a:r>
            <a:r>
              <a:rPr lang="en-GB" altLang="en-US">
                <a:solidFill>
                  <a:srgbClr val="000066"/>
                </a:solidFill>
              </a:rPr>
              <a:t>/min).</a:t>
            </a:r>
          </a:p>
        </p:txBody>
      </p:sp>
      <p:grpSp>
        <p:nvGrpSpPr>
          <p:cNvPr id="2" name="Group 22">
            <a:extLst>
              <a:ext uri="{FF2B5EF4-FFF2-40B4-BE49-F238E27FC236}">
                <a16:creationId xmlns:a16="http://schemas.microsoft.com/office/drawing/2014/main" id="{91784535-DD5A-4CE1-B971-352D02D17C26}"/>
              </a:ext>
            </a:extLst>
          </p:cNvPr>
          <p:cNvGrpSpPr>
            <a:grpSpLocks/>
          </p:cNvGrpSpPr>
          <p:nvPr/>
        </p:nvGrpSpPr>
        <p:grpSpPr bwMode="auto">
          <a:xfrm>
            <a:off x="185738" y="3295650"/>
            <a:ext cx="8770937" cy="1031875"/>
            <a:chOff x="117" y="2076"/>
            <a:chExt cx="5525" cy="650"/>
          </a:xfrm>
        </p:grpSpPr>
        <p:sp>
          <p:nvSpPr>
            <p:cNvPr id="26632" name="AutoShape 17">
              <a:extLst>
                <a:ext uri="{FF2B5EF4-FFF2-40B4-BE49-F238E27FC236}">
                  <a16:creationId xmlns:a16="http://schemas.microsoft.com/office/drawing/2014/main" id="{02DBAFB7-93F9-4479-9E5F-DA402E323AD7}"/>
                </a:ext>
              </a:extLst>
            </p:cNvPr>
            <p:cNvSpPr>
              <a:spLocks noChangeArrowheads="1"/>
            </p:cNvSpPr>
            <p:nvPr/>
          </p:nvSpPr>
          <p:spPr bwMode="auto">
            <a:xfrm>
              <a:off x="117" y="2076"/>
              <a:ext cx="5525" cy="650"/>
            </a:xfrm>
            <a:prstGeom prst="roundRect">
              <a:avLst>
                <a:gd name="adj" fmla="val 16667"/>
              </a:avLst>
            </a:prstGeom>
            <a:solidFill>
              <a:srgbClr val="FFFFCC"/>
            </a:solidFill>
            <a:ln w="38100">
              <a:solidFill>
                <a:srgbClr val="FF6600"/>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US" altLang="en-US"/>
            </a:p>
          </p:txBody>
        </p:sp>
        <p:grpSp>
          <p:nvGrpSpPr>
            <p:cNvPr id="26633" name="Group 21">
              <a:extLst>
                <a:ext uri="{FF2B5EF4-FFF2-40B4-BE49-F238E27FC236}">
                  <a16:creationId xmlns:a16="http://schemas.microsoft.com/office/drawing/2014/main" id="{A29859ED-BFEE-4E63-B454-FC5AADA72E12}"/>
                </a:ext>
              </a:extLst>
            </p:cNvPr>
            <p:cNvGrpSpPr>
              <a:grpSpLocks/>
            </p:cNvGrpSpPr>
            <p:nvPr/>
          </p:nvGrpSpPr>
          <p:grpSpPr bwMode="auto">
            <a:xfrm>
              <a:off x="169" y="2142"/>
              <a:ext cx="5442" cy="518"/>
              <a:chOff x="169" y="2142"/>
              <a:chExt cx="5442" cy="518"/>
            </a:xfrm>
          </p:grpSpPr>
          <p:sp>
            <p:nvSpPr>
              <p:cNvPr id="26634" name="Text Box 10">
                <a:extLst>
                  <a:ext uri="{FF2B5EF4-FFF2-40B4-BE49-F238E27FC236}">
                    <a16:creationId xmlns:a16="http://schemas.microsoft.com/office/drawing/2014/main" id="{B02F64B1-5137-485F-9722-C905338E68FF}"/>
                  </a:ext>
                </a:extLst>
              </p:cNvPr>
              <p:cNvSpPr txBox="1">
                <a:spLocks noChangeArrowheads="1"/>
              </p:cNvSpPr>
              <p:nvPr/>
            </p:nvSpPr>
            <p:spPr bwMode="auto">
              <a:xfrm>
                <a:off x="1364" y="2228"/>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3000" b="1">
                    <a:solidFill>
                      <a:srgbClr val="000066"/>
                    </a:solidFill>
                  </a:rPr>
                  <a:t>+</a:t>
                </a:r>
              </a:p>
            </p:txBody>
          </p:sp>
          <p:sp>
            <p:nvSpPr>
              <p:cNvPr id="26635" name="Text Box 11">
                <a:extLst>
                  <a:ext uri="{FF2B5EF4-FFF2-40B4-BE49-F238E27FC236}">
                    <a16:creationId xmlns:a16="http://schemas.microsoft.com/office/drawing/2014/main" id="{87658963-BC45-4BFD-A30E-20F61302279E}"/>
                  </a:ext>
                </a:extLst>
              </p:cNvPr>
              <p:cNvSpPr txBox="1">
                <a:spLocks noChangeArrowheads="1"/>
              </p:cNvSpPr>
              <p:nvPr/>
            </p:nvSpPr>
            <p:spPr bwMode="auto">
              <a:xfrm>
                <a:off x="169" y="2257"/>
                <a:ext cx="11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t>magnesium</a:t>
                </a:r>
              </a:p>
            </p:txBody>
          </p:sp>
          <p:sp>
            <p:nvSpPr>
              <p:cNvPr id="26636" name="Text Box 12">
                <a:extLst>
                  <a:ext uri="{FF2B5EF4-FFF2-40B4-BE49-F238E27FC236}">
                    <a16:creationId xmlns:a16="http://schemas.microsoft.com/office/drawing/2014/main" id="{EB0ECCA7-2025-4EF3-AE28-7FA61D2429F9}"/>
                  </a:ext>
                </a:extLst>
              </p:cNvPr>
              <p:cNvSpPr txBox="1">
                <a:spLocks noChangeArrowheads="1"/>
              </p:cNvSpPr>
              <p:nvPr/>
            </p:nvSpPr>
            <p:spPr bwMode="auto">
              <a:xfrm>
                <a:off x="1629" y="2142"/>
                <a:ext cx="13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t>hydrochloric</a:t>
                </a:r>
                <a:br>
                  <a:rPr lang="en-GB" altLang="en-US" b="1"/>
                </a:br>
                <a:r>
                  <a:rPr lang="en-GB" altLang="en-US" b="1"/>
                  <a:t>acid</a:t>
                </a:r>
              </a:p>
            </p:txBody>
          </p:sp>
          <p:sp>
            <p:nvSpPr>
              <p:cNvPr id="26637" name="Text Box 13">
                <a:extLst>
                  <a:ext uri="{FF2B5EF4-FFF2-40B4-BE49-F238E27FC236}">
                    <a16:creationId xmlns:a16="http://schemas.microsoft.com/office/drawing/2014/main" id="{A52F117C-BF7D-4F65-B5FF-707F2A8D152D}"/>
                  </a:ext>
                </a:extLst>
              </p:cNvPr>
              <p:cNvSpPr txBox="1">
                <a:spLocks noChangeArrowheads="1"/>
              </p:cNvSpPr>
              <p:nvPr/>
            </p:nvSpPr>
            <p:spPr bwMode="auto">
              <a:xfrm>
                <a:off x="4381" y="2228"/>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sz="3000" b="1">
                    <a:solidFill>
                      <a:srgbClr val="000066"/>
                    </a:solidFill>
                  </a:rPr>
                  <a:t>+</a:t>
                </a:r>
              </a:p>
            </p:txBody>
          </p:sp>
          <p:sp>
            <p:nvSpPr>
              <p:cNvPr id="26638" name="Text Box 14">
                <a:extLst>
                  <a:ext uri="{FF2B5EF4-FFF2-40B4-BE49-F238E27FC236}">
                    <a16:creationId xmlns:a16="http://schemas.microsoft.com/office/drawing/2014/main" id="{BE21FBE5-FE94-4E01-AD02-8FD3CFBA13AC}"/>
                  </a:ext>
                </a:extLst>
              </p:cNvPr>
              <p:cNvSpPr txBox="1">
                <a:spLocks noChangeArrowheads="1"/>
              </p:cNvSpPr>
              <p:nvPr/>
            </p:nvSpPr>
            <p:spPr bwMode="auto">
              <a:xfrm>
                <a:off x="2882" y="2257"/>
                <a:ext cx="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a:solidFill>
                      <a:srgbClr val="000066"/>
                    </a:solidFill>
                    <a:sym typeface="Monotype Sorts" pitchFamily="2" charset="2"/>
                  </a:rPr>
                  <a:t></a:t>
                </a:r>
              </a:p>
            </p:txBody>
          </p:sp>
          <p:sp>
            <p:nvSpPr>
              <p:cNvPr id="26639" name="Text Box 15">
                <a:extLst>
                  <a:ext uri="{FF2B5EF4-FFF2-40B4-BE49-F238E27FC236}">
                    <a16:creationId xmlns:a16="http://schemas.microsoft.com/office/drawing/2014/main" id="{3A379643-D7B5-4C30-B889-A1FD0EF075F0}"/>
                  </a:ext>
                </a:extLst>
              </p:cNvPr>
              <p:cNvSpPr txBox="1">
                <a:spLocks noChangeArrowheads="1"/>
              </p:cNvSpPr>
              <p:nvPr/>
            </p:nvSpPr>
            <p:spPr bwMode="auto">
              <a:xfrm>
                <a:off x="3188" y="2142"/>
                <a:ext cx="119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t>magnesium</a:t>
                </a:r>
                <a:br>
                  <a:rPr lang="en-GB" altLang="en-US" b="1"/>
                </a:br>
                <a:r>
                  <a:rPr lang="en-GB" altLang="en-US" b="1"/>
                  <a:t>chloride</a:t>
                </a:r>
              </a:p>
            </p:txBody>
          </p:sp>
          <p:sp>
            <p:nvSpPr>
              <p:cNvPr id="26640" name="Text Box 16">
                <a:extLst>
                  <a:ext uri="{FF2B5EF4-FFF2-40B4-BE49-F238E27FC236}">
                    <a16:creationId xmlns:a16="http://schemas.microsoft.com/office/drawing/2014/main" id="{B78F8C0F-EF27-4817-8272-71875E831CD0}"/>
                  </a:ext>
                </a:extLst>
              </p:cNvPr>
              <p:cNvSpPr txBox="1">
                <a:spLocks noChangeArrowheads="1"/>
              </p:cNvSpPr>
              <p:nvPr/>
            </p:nvSpPr>
            <p:spPr bwMode="auto">
              <a:xfrm>
                <a:off x="4592" y="2257"/>
                <a:ext cx="10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t>hydrogen</a:t>
                </a:r>
              </a:p>
            </p:txBody>
          </p:sp>
        </p:grpSp>
      </p:grpSp>
      <p:pic>
        <p:nvPicPr>
          <p:cNvPr id="966675" name="Picture 19" descr="forward_arrow_colour">
            <a:hlinkClick r:id="" action="ppaction://hlinkshowjump?jump=nextslide"/>
            <a:extLst>
              <a:ext uri="{FF2B5EF4-FFF2-40B4-BE49-F238E27FC236}">
                <a16:creationId xmlns:a16="http://schemas.microsoft.com/office/drawing/2014/main" id="{889976A2-D3A2-48A3-823A-73453EF23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6661"/>
                                        </p:tgtEl>
                                        <p:attrNameLst>
                                          <p:attrName>style.visibility</p:attrName>
                                        </p:attrNameLst>
                                      </p:cBhvr>
                                      <p:to>
                                        <p:strVal val="visible"/>
                                      </p:to>
                                    </p:set>
                                    <p:animEffect transition="in" filter="dissolve">
                                      <p:cBhvr>
                                        <p:cTn id="7" dur="500"/>
                                        <p:tgtEl>
                                          <p:spTgt spid="96666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966664">
                                            <p:txEl>
                                              <p:pRg st="0" end="0"/>
                                            </p:txEl>
                                          </p:spTgt>
                                        </p:tgtEl>
                                        <p:attrNameLst>
                                          <p:attrName>style.visibility</p:attrName>
                                        </p:attrNameLst>
                                      </p:cBhvr>
                                      <p:to>
                                        <p:strVal val="visible"/>
                                      </p:to>
                                    </p:set>
                                    <p:animEffect transition="in" filter="dissolve">
                                      <p:cBhvr>
                                        <p:cTn id="16" dur="500"/>
                                        <p:tgtEl>
                                          <p:spTgt spid="96666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66664">
                                            <p:txEl>
                                              <p:pRg st="1" end="1"/>
                                            </p:txEl>
                                          </p:spTgt>
                                        </p:tgtEl>
                                        <p:attrNameLst>
                                          <p:attrName>style.visibility</p:attrName>
                                        </p:attrNameLst>
                                      </p:cBhvr>
                                      <p:to>
                                        <p:strVal val="visible"/>
                                      </p:to>
                                    </p:set>
                                    <p:animEffect transition="in" filter="dissolve">
                                      <p:cBhvr>
                                        <p:cTn id="21" dur="500"/>
                                        <p:tgtEl>
                                          <p:spTgt spid="96666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966664">
                                            <p:txEl>
                                              <p:pRg st="2" end="2"/>
                                            </p:txEl>
                                          </p:spTgt>
                                        </p:tgtEl>
                                        <p:attrNameLst>
                                          <p:attrName>style.visibility</p:attrName>
                                        </p:attrNameLst>
                                      </p:cBhvr>
                                      <p:to>
                                        <p:strVal val="visible"/>
                                      </p:to>
                                    </p:set>
                                    <p:animEffect transition="in" filter="dissolve">
                                      <p:cBhvr>
                                        <p:cTn id="26" dur="500"/>
                                        <p:tgtEl>
                                          <p:spTgt spid="966664">
                                            <p:txEl>
                                              <p:pRg st="2" end="2"/>
                                            </p:txEl>
                                          </p:spTgt>
                                        </p:tgtEl>
                                      </p:cBhvr>
                                    </p:animEffec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966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2B3B2FA-2167-436C-9B62-EC973BDBCF45}"/>
              </a:ext>
            </a:extLst>
          </p:cNvPr>
          <p:cNvSpPr>
            <a:spLocks noGrp="1" noChangeArrowheads="1"/>
          </p:cNvSpPr>
          <p:nvPr>
            <p:ph type="title" idx="4294967295"/>
          </p:nvPr>
        </p:nvSpPr>
        <p:spPr/>
        <p:txBody>
          <a:bodyPr/>
          <a:lstStyle/>
          <a:p>
            <a:pPr eaLnBrk="1" hangingPunct="1"/>
            <a:r>
              <a:rPr lang="en-GB" altLang="en-US"/>
              <a:t>Setting up rate experiments</a:t>
            </a:r>
          </a:p>
        </p:txBody>
      </p:sp>
      <p:sp>
        <p:nvSpPr>
          <p:cNvPr id="27651" name="Text Box 49">
            <a:extLst>
              <a:ext uri="{FF2B5EF4-FFF2-40B4-BE49-F238E27FC236}">
                <a16:creationId xmlns:a16="http://schemas.microsoft.com/office/drawing/2014/main" id="{B828ED24-9234-4C3B-A79A-0720E308CCBC}"/>
              </a:ext>
            </a:extLst>
          </p:cNvPr>
          <p:cNvSpPr txBox="1">
            <a:spLocks noChangeArrowheads="1"/>
          </p:cNvSpPr>
          <p:nvPr/>
        </p:nvSpPr>
        <p:spPr bwMode="auto">
          <a:xfrm>
            <a:off x="563563" y="784225"/>
            <a:ext cx="7577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solidFill>
                  <a:srgbClr val="000066"/>
                </a:solidFill>
              </a:rPr>
              <a:t>What equipment is needed to investigate the rate of hydrogen production?</a:t>
            </a:r>
          </a:p>
        </p:txBody>
      </p:sp>
      <p:grpSp>
        <p:nvGrpSpPr>
          <p:cNvPr id="27652" name="Group 78">
            <a:extLst>
              <a:ext uri="{FF2B5EF4-FFF2-40B4-BE49-F238E27FC236}">
                <a16:creationId xmlns:a16="http://schemas.microsoft.com/office/drawing/2014/main" id="{0DE90D6D-8414-486A-B7D9-100E7E0F4CD9}"/>
              </a:ext>
            </a:extLst>
          </p:cNvPr>
          <p:cNvGrpSpPr>
            <a:grpSpLocks/>
          </p:cNvGrpSpPr>
          <p:nvPr/>
        </p:nvGrpSpPr>
        <p:grpSpPr bwMode="auto">
          <a:xfrm>
            <a:off x="406400" y="1620838"/>
            <a:ext cx="8458200" cy="4899025"/>
            <a:chOff x="216" y="1053"/>
            <a:chExt cx="5328" cy="3086"/>
          </a:xfrm>
        </p:grpSpPr>
        <p:pic>
          <p:nvPicPr>
            <p:cNvPr id="27654" name="Picture 55" descr="gas syringe set up">
              <a:extLst>
                <a:ext uri="{FF2B5EF4-FFF2-40B4-BE49-F238E27FC236}">
                  <a16:creationId xmlns:a16="http://schemas.microsoft.com/office/drawing/2014/main" id="{D8931B86-81AD-47E9-B666-510228C7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 y="1370"/>
              <a:ext cx="3985"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34">
              <a:extLst>
                <a:ext uri="{FF2B5EF4-FFF2-40B4-BE49-F238E27FC236}">
                  <a16:creationId xmlns:a16="http://schemas.microsoft.com/office/drawing/2014/main" id="{19AD33D7-44F8-469A-87E7-63FB9EFC0B0F}"/>
                </a:ext>
              </a:extLst>
            </p:cNvPr>
            <p:cNvSpPr txBox="1">
              <a:spLocks noChangeArrowheads="1"/>
            </p:cNvSpPr>
            <p:nvPr/>
          </p:nvSpPr>
          <p:spPr bwMode="auto">
            <a:xfrm>
              <a:off x="4361" y="1053"/>
              <a:ext cx="11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gas syringe</a:t>
              </a:r>
            </a:p>
          </p:txBody>
        </p:sp>
        <p:sp>
          <p:nvSpPr>
            <p:cNvPr id="27656" name="Text Box 35">
              <a:extLst>
                <a:ext uri="{FF2B5EF4-FFF2-40B4-BE49-F238E27FC236}">
                  <a16:creationId xmlns:a16="http://schemas.microsoft.com/office/drawing/2014/main" id="{4E0E8A2C-E7E9-4D3B-A630-DCBAA787D401}"/>
                </a:ext>
              </a:extLst>
            </p:cNvPr>
            <p:cNvSpPr txBox="1">
              <a:spLocks noChangeArrowheads="1"/>
            </p:cNvSpPr>
            <p:nvPr/>
          </p:nvSpPr>
          <p:spPr bwMode="auto">
            <a:xfrm>
              <a:off x="2423" y="2085"/>
              <a:ext cx="12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rubber bung</a:t>
              </a:r>
            </a:p>
          </p:txBody>
        </p:sp>
        <p:sp>
          <p:nvSpPr>
            <p:cNvPr id="27657" name="Text Box 37">
              <a:extLst>
                <a:ext uri="{FF2B5EF4-FFF2-40B4-BE49-F238E27FC236}">
                  <a16:creationId xmlns:a16="http://schemas.microsoft.com/office/drawing/2014/main" id="{2505F14D-9DB7-43D1-AC4D-5A5B33D01249}"/>
                </a:ext>
              </a:extLst>
            </p:cNvPr>
            <p:cNvSpPr txBox="1">
              <a:spLocks noChangeArrowheads="1"/>
            </p:cNvSpPr>
            <p:nvPr/>
          </p:nvSpPr>
          <p:spPr bwMode="auto">
            <a:xfrm>
              <a:off x="1973" y="1053"/>
              <a:ext cx="1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rubber connecter</a:t>
              </a:r>
            </a:p>
          </p:txBody>
        </p:sp>
        <p:sp>
          <p:nvSpPr>
            <p:cNvPr id="27658" name="Text Box 38">
              <a:extLst>
                <a:ext uri="{FF2B5EF4-FFF2-40B4-BE49-F238E27FC236}">
                  <a16:creationId xmlns:a16="http://schemas.microsoft.com/office/drawing/2014/main" id="{4DB7269F-1670-4A48-959A-302C01E12643}"/>
                </a:ext>
              </a:extLst>
            </p:cNvPr>
            <p:cNvSpPr txBox="1">
              <a:spLocks noChangeArrowheads="1"/>
            </p:cNvSpPr>
            <p:nvPr/>
          </p:nvSpPr>
          <p:spPr bwMode="auto">
            <a:xfrm>
              <a:off x="216" y="1053"/>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glass tube</a:t>
              </a:r>
            </a:p>
          </p:txBody>
        </p:sp>
        <p:sp>
          <p:nvSpPr>
            <p:cNvPr id="27659" name="Text Box 52">
              <a:extLst>
                <a:ext uri="{FF2B5EF4-FFF2-40B4-BE49-F238E27FC236}">
                  <a16:creationId xmlns:a16="http://schemas.microsoft.com/office/drawing/2014/main" id="{9888D0DD-4A5B-49F3-9142-DEB296E12FA7}"/>
                </a:ext>
              </a:extLst>
            </p:cNvPr>
            <p:cNvSpPr txBox="1">
              <a:spLocks noChangeArrowheads="1"/>
            </p:cNvSpPr>
            <p:nvPr/>
          </p:nvSpPr>
          <p:spPr bwMode="auto">
            <a:xfrm>
              <a:off x="216" y="2085"/>
              <a:ext cx="7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0"/>
                </a:spcBef>
              </a:pPr>
              <a:r>
                <a:rPr lang="en-GB" altLang="en-US" b="1">
                  <a:solidFill>
                    <a:srgbClr val="FF6600"/>
                  </a:solidFill>
                </a:rPr>
                <a:t>conical</a:t>
              </a:r>
            </a:p>
            <a:p>
              <a:pPr algn="ctr" eaLnBrk="1" hangingPunct="1">
                <a:spcBef>
                  <a:spcPct val="0"/>
                </a:spcBef>
              </a:pPr>
              <a:r>
                <a:rPr lang="en-GB" altLang="en-US" b="1">
                  <a:solidFill>
                    <a:srgbClr val="FF6600"/>
                  </a:solidFill>
                </a:rPr>
                <a:t>flask</a:t>
              </a:r>
            </a:p>
          </p:txBody>
        </p:sp>
        <p:sp>
          <p:nvSpPr>
            <p:cNvPr id="27660" name="Text Box 56">
              <a:extLst>
                <a:ext uri="{FF2B5EF4-FFF2-40B4-BE49-F238E27FC236}">
                  <a16:creationId xmlns:a16="http://schemas.microsoft.com/office/drawing/2014/main" id="{27FCBCDC-1DEA-4C3C-89BE-4C848C0AA899}"/>
                </a:ext>
              </a:extLst>
            </p:cNvPr>
            <p:cNvSpPr txBox="1">
              <a:spLocks noChangeArrowheads="1"/>
            </p:cNvSpPr>
            <p:nvPr/>
          </p:nvSpPr>
          <p:spPr bwMode="auto">
            <a:xfrm>
              <a:off x="2485" y="3593"/>
              <a:ext cx="11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magnesium</a:t>
              </a:r>
            </a:p>
          </p:txBody>
        </p:sp>
        <p:sp>
          <p:nvSpPr>
            <p:cNvPr id="27661" name="Text Box 57">
              <a:extLst>
                <a:ext uri="{FF2B5EF4-FFF2-40B4-BE49-F238E27FC236}">
                  <a16:creationId xmlns:a16="http://schemas.microsoft.com/office/drawing/2014/main" id="{E5DC6A68-F7E2-4579-B2EE-CDC764C8FEDC}"/>
                </a:ext>
              </a:extLst>
            </p:cNvPr>
            <p:cNvSpPr txBox="1">
              <a:spLocks noChangeArrowheads="1"/>
            </p:cNvSpPr>
            <p:nvPr/>
          </p:nvSpPr>
          <p:spPr bwMode="auto">
            <a:xfrm>
              <a:off x="2390" y="2724"/>
              <a:ext cx="127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0"/>
                </a:spcBef>
              </a:pPr>
              <a:r>
                <a:rPr lang="en-GB" altLang="en-US" b="1">
                  <a:solidFill>
                    <a:srgbClr val="FF6600"/>
                  </a:solidFill>
                </a:rPr>
                <a:t>hydrochloric</a:t>
              </a:r>
            </a:p>
            <a:p>
              <a:pPr algn="ctr" eaLnBrk="1" hangingPunct="1">
                <a:spcBef>
                  <a:spcPct val="0"/>
                </a:spcBef>
              </a:pPr>
              <a:r>
                <a:rPr lang="en-GB" altLang="en-US" b="1">
                  <a:solidFill>
                    <a:srgbClr val="FF6600"/>
                  </a:solidFill>
                </a:rPr>
                <a:t>acid</a:t>
              </a:r>
            </a:p>
          </p:txBody>
        </p:sp>
        <p:sp>
          <p:nvSpPr>
            <p:cNvPr id="27662" name="Line 61">
              <a:extLst>
                <a:ext uri="{FF2B5EF4-FFF2-40B4-BE49-F238E27FC236}">
                  <a16:creationId xmlns:a16="http://schemas.microsoft.com/office/drawing/2014/main" id="{64FC6B76-A43D-49E3-B5D4-E98D29E8B47A}"/>
                </a:ext>
              </a:extLst>
            </p:cNvPr>
            <p:cNvSpPr>
              <a:spLocks noChangeShapeType="1"/>
            </p:cNvSpPr>
            <p:nvPr/>
          </p:nvSpPr>
          <p:spPr bwMode="auto">
            <a:xfrm>
              <a:off x="805" y="1343"/>
              <a:ext cx="679" cy="31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63" name="Line 70">
              <a:extLst>
                <a:ext uri="{FF2B5EF4-FFF2-40B4-BE49-F238E27FC236}">
                  <a16:creationId xmlns:a16="http://schemas.microsoft.com/office/drawing/2014/main" id="{3B56EB7F-22A4-4060-B3C3-D8DE0F903C0B}"/>
                </a:ext>
              </a:extLst>
            </p:cNvPr>
            <p:cNvSpPr>
              <a:spLocks noChangeShapeType="1"/>
            </p:cNvSpPr>
            <p:nvPr/>
          </p:nvSpPr>
          <p:spPr bwMode="auto">
            <a:xfrm>
              <a:off x="917" y="2400"/>
              <a:ext cx="423" cy="416"/>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64" name="Line 71">
              <a:extLst>
                <a:ext uri="{FF2B5EF4-FFF2-40B4-BE49-F238E27FC236}">
                  <a16:creationId xmlns:a16="http://schemas.microsoft.com/office/drawing/2014/main" id="{903CF919-38E8-469F-8FF1-5F1D2B45B365}"/>
                </a:ext>
              </a:extLst>
            </p:cNvPr>
            <p:cNvSpPr>
              <a:spLocks noChangeShapeType="1"/>
            </p:cNvSpPr>
            <p:nvPr/>
          </p:nvSpPr>
          <p:spPr bwMode="auto">
            <a:xfrm flipH="1">
              <a:off x="1741" y="3055"/>
              <a:ext cx="983" cy="51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65" name="Line 72">
              <a:extLst>
                <a:ext uri="{FF2B5EF4-FFF2-40B4-BE49-F238E27FC236}">
                  <a16:creationId xmlns:a16="http://schemas.microsoft.com/office/drawing/2014/main" id="{C2773E58-9CAB-475A-B403-88E5AAC47C27}"/>
                </a:ext>
              </a:extLst>
            </p:cNvPr>
            <p:cNvSpPr>
              <a:spLocks noChangeShapeType="1"/>
            </p:cNvSpPr>
            <p:nvPr/>
          </p:nvSpPr>
          <p:spPr bwMode="auto">
            <a:xfrm flipH="1">
              <a:off x="1613" y="3737"/>
              <a:ext cx="839" cy="187"/>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66" name="Line 73">
              <a:extLst>
                <a:ext uri="{FF2B5EF4-FFF2-40B4-BE49-F238E27FC236}">
                  <a16:creationId xmlns:a16="http://schemas.microsoft.com/office/drawing/2014/main" id="{E41A969F-062F-4B69-B431-661E0919996D}"/>
                </a:ext>
              </a:extLst>
            </p:cNvPr>
            <p:cNvSpPr>
              <a:spLocks noChangeShapeType="1"/>
            </p:cNvSpPr>
            <p:nvPr/>
          </p:nvSpPr>
          <p:spPr bwMode="auto">
            <a:xfrm flipH="1">
              <a:off x="1573" y="2229"/>
              <a:ext cx="839"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67" name="Line 74">
              <a:extLst>
                <a:ext uri="{FF2B5EF4-FFF2-40B4-BE49-F238E27FC236}">
                  <a16:creationId xmlns:a16="http://schemas.microsoft.com/office/drawing/2014/main" id="{A2E4B631-3140-4080-9CE0-A6052A9E32F3}"/>
                </a:ext>
              </a:extLst>
            </p:cNvPr>
            <p:cNvSpPr>
              <a:spLocks noChangeShapeType="1"/>
            </p:cNvSpPr>
            <p:nvPr/>
          </p:nvSpPr>
          <p:spPr bwMode="auto">
            <a:xfrm flipH="1">
              <a:off x="2061" y="1345"/>
              <a:ext cx="327" cy="296"/>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68" name="Line 76">
              <a:extLst>
                <a:ext uri="{FF2B5EF4-FFF2-40B4-BE49-F238E27FC236}">
                  <a16:creationId xmlns:a16="http://schemas.microsoft.com/office/drawing/2014/main" id="{E149555C-3E99-4C4F-8E3B-D27C4465C08E}"/>
                </a:ext>
              </a:extLst>
            </p:cNvPr>
            <p:cNvSpPr>
              <a:spLocks noChangeShapeType="1"/>
            </p:cNvSpPr>
            <p:nvPr/>
          </p:nvSpPr>
          <p:spPr bwMode="auto">
            <a:xfrm rot="16200000" flipH="1">
              <a:off x="4431" y="1535"/>
              <a:ext cx="383" cy="4"/>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pic>
        <p:nvPicPr>
          <p:cNvPr id="1011791" name="Picture 79" descr="forward_arrow_colour">
            <a:hlinkClick r:id="" action="ppaction://hlinkshowjump?jump=nextslide"/>
            <a:extLst>
              <a:ext uri="{FF2B5EF4-FFF2-40B4-BE49-F238E27FC236}">
                <a16:creationId xmlns:a16="http://schemas.microsoft.com/office/drawing/2014/main" id="{CC1B5E5F-DC8B-4B5A-A78B-5E00AB7BB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011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6" descr="graph - calculating rate of reaction">
            <a:extLst>
              <a:ext uri="{FF2B5EF4-FFF2-40B4-BE49-F238E27FC236}">
                <a16:creationId xmlns:a16="http://schemas.microsoft.com/office/drawing/2014/main" id="{62F0963C-C2BB-4B9B-AE23-CC8FE518A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1487488"/>
            <a:ext cx="59848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2">
            <a:extLst>
              <a:ext uri="{FF2B5EF4-FFF2-40B4-BE49-F238E27FC236}">
                <a16:creationId xmlns:a16="http://schemas.microsoft.com/office/drawing/2014/main" id="{8EB81F72-10F7-4CBE-A347-84D7940E8E47}"/>
              </a:ext>
            </a:extLst>
          </p:cNvPr>
          <p:cNvSpPr txBox="1">
            <a:spLocks noChangeArrowheads="1"/>
          </p:cNvSpPr>
          <p:nvPr/>
        </p:nvSpPr>
        <p:spPr bwMode="auto">
          <a:xfrm rot="-5400000">
            <a:off x="-640556" y="2826544"/>
            <a:ext cx="362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solidFill>
                  <a:srgbClr val="000066"/>
                </a:solidFill>
              </a:rPr>
              <a:t>hydrogen produced (cm</a:t>
            </a:r>
            <a:r>
              <a:rPr lang="en-GB" altLang="en-US" baseline="30000">
                <a:solidFill>
                  <a:srgbClr val="000066"/>
                </a:solidFill>
              </a:rPr>
              <a:t>3</a:t>
            </a:r>
            <a:r>
              <a:rPr lang="en-GB" altLang="en-US">
                <a:solidFill>
                  <a:srgbClr val="000066"/>
                </a:solidFill>
              </a:rPr>
              <a:t>)</a:t>
            </a:r>
          </a:p>
        </p:txBody>
      </p:sp>
      <p:sp>
        <p:nvSpPr>
          <p:cNvPr id="28676" name="Text Box 23">
            <a:extLst>
              <a:ext uri="{FF2B5EF4-FFF2-40B4-BE49-F238E27FC236}">
                <a16:creationId xmlns:a16="http://schemas.microsoft.com/office/drawing/2014/main" id="{D16F0143-6B17-4454-82F2-131120B4F734}"/>
              </a:ext>
            </a:extLst>
          </p:cNvPr>
          <p:cNvSpPr txBox="1">
            <a:spLocks noChangeArrowheads="1"/>
          </p:cNvSpPr>
          <p:nvPr/>
        </p:nvSpPr>
        <p:spPr bwMode="auto">
          <a:xfrm>
            <a:off x="3773488" y="4594225"/>
            <a:ext cx="218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solidFill>
                  <a:srgbClr val="000066"/>
                </a:solidFill>
              </a:rPr>
              <a:t>time (seconds)</a:t>
            </a:r>
          </a:p>
        </p:txBody>
      </p:sp>
      <p:sp>
        <p:nvSpPr>
          <p:cNvPr id="28677" name="Text Box 24">
            <a:extLst>
              <a:ext uri="{FF2B5EF4-FFF2-40B4-BE49-F238E27FC236}">
                <a16:creationId xmlns:a16="http://schemas.microsoft.com/office/drawing/2014/main" id="{657FA1EF-564C-42B3-9CE1-F01DF3619F68}"/>
              </a:ext>
            </a:extLst>
          </p:cNvPr>
          <p:cNvSpPr txBox="1">
            <a:spLocks noChangeArrowheads="1"/>
          </p:cNvSpPr>
          <p:nvPr/>
        </p:nvSpPr>
        <p:spPr bwMode="auto">
          <a:xfrm>
            <a:off x="303847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10</a:t>
            </a:r>
          </a:p>
        </p:txBody>
      </p:sp>
      <p:sp>
        <p:nvSpPr>
          <p:cNvPr id="28678" name="Text Box 25">
            <a:extLst>
              <a:ext uri="{FF2B5EF4-FFF2-40B4-BE49-F238E27FC236}">
                <a16:creationId xmlns:a16="http://schemas.microsoft.com/office/drawing/2014/main" id="{2FC8BC3E-A54B-4CCF-92DD-E3F0609F4ED1}"/>
              </a:ext>
            </a:extLst>
          </p:cNvPr>
          <p:cNvSpPr txBox="1">
            <a:spLocks noChangeArrowheads="1"/>
          </p:cNvSpPr>
          <p:nvPr/>
        </p:nvSpPr>
        <p:spPr bwMode="auto">
          <a:xfrm>
            <a:off x="420052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20</a:t>
            </a:r>
          </a:p>
        </p:txBody>
      </p:sp>
      <p:sp>
        <p:nvSpPr>
          <p:cNvPr id="28679" name="Text Box 26">
            <a:extLst>
              <a:ext uri="{FF2B5EF4-FFF2-40B4-BE49-F238E27FC236}">
                <a16:creationId xmlns:a16="http://schemas.microsoft.com/office/drawing/2014/main" id="{5F769FE1-7876-4F41-A1E4-4B99F4164554}"/>
              </a:ext>
            </a:extLst>
          </p:cNvPr>
          <p:cNvSpPr txBox="1">
            <a:spLocks noChangeArrowheads="1"/>
          </p:cNvSpPr>
          <p:nvPr/>
        </p:nvSpPr>
        <p:spPr bwMode="auto">
          <a:xfrm>
            <a:off x="536257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30</a:t>
            </a:r>
          </a:p>
        </p:txBody>
      </p:sp>
      <p:sp>
        <p:nvSpPr>
          <p:cNvPr id="28680" name="Text Box 27">
            <a:extLst>
              <a:ext uri="{FF2B5EF4-FFF2-40B4-BE49-F238E27FC236}">
                <a16:creationId xmlns:a16="http://schemas.microsoft.com/office/drawing/2014/main" id="{73AC328E-6A92-49AE-A9FF-2602E657DFDD}"/>
              </a:ext>
            </a:extLst>
          </p:cNvPr>
          <p:cNvSpPr txBox="1">
            <a:spLocks noChangeArrowheads="1"/>
          </p:cNvSpPr>
          <p:nvPr/>
        </p:nvSpPr>
        <p:spPr bwMode="auto">
          <a:xfrm>
            <a:off x="652462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40</a:t>
            </a:r>
          </a:p>
        </p:txBody>
      </p:sp>
      <p:sp>
        <p:nvSpPr>
          <p:cNvPr id="28681" name="Text Box 28">
            <a:extLst>
              <a:ext uri="{FF2B5EF4-FFF2-40B4-BE49-F238E27FC236}">
                <a16:creationId xmlns:a16="http://schemas.microsoft.com/office/drawing/2014/main" id="{9F117360-EBC6-4E9E-B8C7-7A37BAF9ED0E}"/>
              </a:ext>
            </a:extLst>
          </p:cNvPr>
          <p:cNvSpPr txBox="1">
            <a:spLocks noChangeArrowheads="1"/>
          </p:cNvSpPr>
          <p:nvPr/>
        </p:nvSpPr>
        <p:spPr bwMode="auto">
          <a:xfrm>
            <a:off x="7688263"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50</a:t>
            </a:r>
          </a:p>
        </p:txBody>
      </p:sp>
      <p:sp>
        <p:nvSpPr>
          <p:cNvPr id="28682" name="Text Box 31">
            <a:extLst>
              <a:ext uri="{FF2B5EF4-FFF2-40B4-BE49-F238E27FC236}">
                <a16:creationId xmlns:a16="http://schemas.microsoft.com/office/drawing/2014/main" id="{66971B8C-D5B4-41D8-A977-8DDBB5AA543C}"/>
              </a:ext>
            </a:extLst>
          </p:cNvPr>
          <p:cNvSpPr txBox="1">
            <a:spLocks noChangeArrowheads="1"/>
          </p:cNvSpPr>
          <p:nvPr/>
        </p:nvSpPr>
        <p:spPr bwMode="auto">
          <a:xfrm>
            <a:off x="1535113" y="36798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10</a:t>
            </a:r>
          </a:p>
        </p:txBody>
      </p:sp>
      <p:sp>
        <p:nvSpPr>
          <p:cNvPr id="28683" name="Text Box 32">
            <a:extLst>
              <a:ext uri="{FF2B5EF4-FFF2-40B4-BE49-F238E27FC236}">
                <a16:creationId xmlns:a16="http://schemas.microsoft.com/office/drawing/2014/main" id="{BDC2B656-F46D-4590-8C1A-365201D61979}"/>
              </a:ext>
            </a:extLst>
          </p:cNvPr>
          <p:cNvSpPr txBox="1">
            <a:spLocks noChangeArrowheads="1"/>
          </p:cNvSpPr>
          <p:nvPr/>
        </p:nvSpPr>
        <p:spPr bwMode="auto">
          <a:xfrm>
            <a:off x="1535113" y="32893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20</a:t>
            </a:r>
          </a:p>
        </p:txBody>
      </p:sp>
      <p:sp>
        <p:nvSpPr>
          <p:cNvPr id="28684" name="Text Box 33">
            <a:extLst>
              <a:ext uri="{FF2B5EF4-FFF2-40B4-BE49-F238E27FC236}">
                <a16:creationId xmlns:a16="http://schemas.microsoft.com/office/drawing/2014/main" id="{4561E014-49CF-42B6-9867-9C5E5681A673}"/>
              </a:ext>
            </a:extLst>
          </p:cNvPr>
          <p:cNvSpPr txBox="1">
            <a:spLocks noChangeArrowheads="1"/>
          </p:cNvSpPr>
          <p:nvPr/>
        </p:nvSpPr>
        <p:spPr bwMode="auto">
          <a:xfrm>
            <a:off x="1535113" y="28987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30</a:t>
            </a:r>
          </a:p>
        </p:txBody>
      </p:sp>
      <p:sp>
        <p:nvSpPr>
          <p:cNvPr id="28685" name="Text Box 34">
            <a:extLst>
              <a:ext uri="{FF2B5EF4-FFF2-40B4-BE49-F238E27FC236}">
                <a16:creationId xmlns:a16="http://schemas.microsoft.com/office/drawing/2014/main" id="{55475B86-CCBD-4C4F-8720-167BB921B310}"/>
              </a:ext>
            </a:extLst>
          </p:cNvPr>
          <p:cNvSpPr txBox="1">
            <a:spLocks noChangeArrowheads="1"/>
          </p:cNvSpPr>
          <p:nvPr/>
        </p:nvSpPr>
        <p:spPr bwMode="auto">
          <a:xfrm>
            <a:off x="1535113" y="250983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40</a:t>
            </a:r>
          </a:p>
        </p:txBody>
      </p:sp>
      <p:sp>
        <p:nvSpPr>
          <p:cNvPr id="28686" name="Text Box 35">
            <a:extLst>
              <a:ext uri="{FF2B5EF4-FFF2-40B4-BE49-F238E27FC236}">
                <a16:creationId xmlns:a16="http://schemas.microsoft.com/office/drawing/2014/main" id="{6D8ED611-DE76-42FE-A54A-28283ABF2A82}"/>
              </a:ext>
            </a:extLst>
          </p:cNvPr>
          <p:cNvSpPr txBox="1">
            <a:spLocks noChangeArrowheads="1"/>
          </p:cNvSpPr>
          <p:nvPr/>
        </p:nvSpPr>
        <p:spPr bwMode="auto">
          <a:xfrm>
            <a:off x="1535113" y="21193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50</a:t>
            </a:r>
          </a:p>
        </p:txBody>
      </p:sp>
      <p:sp>
        <p:nvSpPr>
          <p:cNvPr id="28687" name="Text Box 36">
            <a:extLst>
              <a:ext uri="{FF2B5EF4-FFF2-40B4-BE49-F238E27FC236}">
                <a16:creationId xmlns:a16="http://schemas.microsoft.com/office/drawing/2014/main" id="{5B813021-B0F9-4880-84E6-156A8A094FF4}"/>
              </a:ext>
            </a:extLst>
          </p:cNvPr>
          <p:cNvSpPr txBox="1">
            <a:spLocks noChangeArrowheads="1"/>
          </p:cNvSpPr>
          <p:nvPr/>
        </p:nvSpPr>
        <p:spPr bwMode="auto">
          <a:xfrm>
            <a:off x="1535113" y="17287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60</a:t>
            </a:r>
          </a:p>
        </p:txBody>
      </p:sp>
      <p:sp>
        <p:nvSpPr>
          <p:cNvPr id="28688" name="Text Box 37">
            <a:extLst>
              <a:ext uri="{FF2B5EF4-FFF2-40B4-BE49-F238E27FC236}">
                <a16:creationId xmlns:a16="http://schemas.microsoft.com/office/drawing/2014/main" id="{604DD173-FC2B-46A6-89DD-2443C4C8511E}"/>
              </a:ext>
            </a:extLst>
          </p:cNvPr>
          <p:cNvSpPr txBox="1">
            <a:spLocks noChangeArrowheads="1"/>
          </p:cNvSpPr>
          <p:nvPr/>
        </p:nvSpPr>
        <p:spPr bwMode="auto">
          <a:xfrm>
            <a:off x="1535113" y="133826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70</a:t>
            </a:r>
          </a:p>
        </p:txBody>
      </p:sp>
      <p:sp>
        <p:nvSpPr>
          <p:cNvPr id="28689" name="Text Box 38">
            <a:extLst>
              <a:ext uri="{FF2B5EF4-FFF2-40B4-BE49-F238E27FC236}">
                <a16:creationId xmlns:a16="http://schemas.microsoft.com/office/drawing/2014/main" id="{E12F2228-9030-4F1D-8C4A-3D8EEA91C46F}"/>
              </a:ext>
            </a:extLst>
          </p:cNvPr>
          <p:cNvSpPr txBox="1">
            <a:spLocks noChangeArrowheads="1"/>
          </p:cNvSpPr>
          <p:nvPr/>
        </p:nvSpPr>
        <p:spPr bwMode="auto">
          <a:xfrm>
            <a:off x="1970088" y="43688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0</a:t>
            </a:r>
          </a:p>
        </p:txBody>
      </p:sp>
      <p:sp>
        <p:nvSpPr>
          <p:cNvPr id="28690" name="Text Box 39">
            <a:extLst>
              <a:ext uri="{FF2B5EF4-FFF2-40B4-BE49-F238E27FC236}">
                <a16:creationId xmlns:a16="http://schemas.microsoft.com/office/drawing/2014/main" id="{1C5F4CBB-0B3D-45DF-9D09-D01A24F479A8}"/>
              </a:ext>
            </a:extLst>
          </p:cNvPr>
          <p:cNvSpPr txBox="1">
            <a:spLocks noChangeArrowheads="1"/>
          </p:cNvSpPr>
          <p:nvPr/>
        </p:nvSpPr>
        <p:spPr bwMode="auto">
          <a:xfrm>
            <a:off x="1704975" y="40687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a:solidFill>
                  <a:schemeClr val="tx1"/>
                </a:solidFill>
              </a:rPr>
              <a:t>0</a:t>
            </a:r>
          </a:p>
        </p:txBody>
      </p:sp>
      <p:sp>
        <p:nvSpPr>
          <p:cNvPr id="1007661" name="Text Box 45">
            <a:extLst>
              <a:ext uri="{FF2B5EF4-FFF2-40B4-BE49-F238E27FC236}">
                <a16:creationId xmlns:a16="http://schemas.microsoft.com/office/drawing/2014/main" id="{493601CA-34AA-4EA2-93F2-28A4C91BB2D7}"/>
              </a:ext>
            </a:extLst>
          </p:cNvPr>
          <p:cNvSpPr txBox="1">
            <a:spLocks noChangeArrowheads="1"/>
          </p:cNvSpPr>
          <p:nvPr/>
        </p:nvSpPr>
        <p:spPr bwMode="auto">
          <a:xfrm>
            <a:off x="3100388" y="20955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b="1">
                <a:solidFill>
                  <a:srgbClr val="CC0000"/>
                </a:solidFill>
              </a:rPr>
              <a:t>x</a:t>
            </a:r>
          </a:p>
        </p:txBody>
      </p:sp>
      <p:sp>
        <p:nvSpPr>
          <p:cNvPr id="1007662" name="Text Box 46">
            <a:extLst>
              <a:ext uri="{FF2B5EF4-FFF2-40B4-BE49-F238E27FC236}">
                <a16:creationId xmlns:a16="http://schemas.microsoft.com/office/drawing/2014/main" id="{06C80A46-6BC1-42FB-8929-4C746D79384B}"/>
              </a:ext>
            </a:extLst>
          </p:cNvPr>
          <p:cNvSpPr txBox="1">
            <a:spLocks noChangeArrowheads="1"/>
          </p:cNvSpPr>
          <p:nvPr/>
        </p:nvSpPr>
        <p:spPr bwMode="auto">
          <a:xfrm>
            <a:off x="4454525" y="31813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000" b="1">
                <a:solidFill>
                  <a:srgbClr val="CC0000"/>
                </a:solidFill>
              </a:rPr>
              <a:t>y</a:t>
            </a:r>
          </a:p>
        </p:txBody>
      </p:sp>
      <p:sp>
        <p:nvSpPr>
          <p:cNvPr id="28693" name="Rectangle 2">
            <a:extLst>
              <a:ext uri="{FF2B5EF4-FFF2-40B4-BE49-F238E27FC236}">
                <a16:creationId xmlns:a16="http://schemas.microsoft.com/office/drawing/2014/main" id="{37896A1F-C427-45FF-B69A-DA2004861E08}"/>
              </a:ext>
            </a:extLst>
          </p:cNvPr>
          <p:cNvSpPr>
            <a:spLocks noGrp="1" noChangeArrowheads="1"/>
          </p:cNvSpPr>
          <p:nvPr>
            <p:ph type="title" idx="4294967295"/>
          </p:nvPr>
        </p:nvSpPr>
        <p:spPr/>
        <p:txBody>
          <a:bodyPr/>
          <a:lstStyle/>
          <a:p>
            <a:pPr eaLnBrk="1" hangingPunct="1"/>
            <a:r>
              <a:rPr lang="en-GB" altLang="en-US"/>
              <a:t>Calculating rate of reaction from graphs</a:t>
            </a:r>
          </a:p>
        </p:txBody>
      </p:sp>
      <p:sp>
        <p:nvSpPr>
          <p:cNvPr id="1007636" name="Line 20">
            <a:extLst>
              <a:ext uri="{FF2B5EF4-FFF2-40B4-BE49-F238E27FC236}">
                <a16:creationId xmlns:a16="http://schemas.microsoft.com/office/drawing/2014/main" id="{6A516E4E-98F0-480D-8E48-3382B3B8D92A}"/>
              </a:ext>
            </a:extLst>
          </p:cNvPr>
          <p:cNvSpPr>
            <a:spLocks noChangeShapeType="1"/>
          </p:cNvSpPr>
          <p:nvPr/>
        </p:nvSpPr>
        <p:spPr bwMode="auto">
          <a:xfrm flipV="1">
            <a:off x="2136775" y="2487613"/>
            <a:ext cx="2254250" cy="6350"/>
          </a:xfrm>
          <a:prstGeom prst="line">
            <a:avLst/>
          </a:prstGeom>
          <a:noFill/>
          <a:ln w="1905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07637" name="Line 21">
            <a:extLst>
              <a:ext uri="{FF2B5EF4-FFF2-40B4-BE49-F238E27FC236}">
                <a16:creationId xmlns:a16="http://schemas.microsoft.com/office/drawing/2014/main" id="{814CF375-7CE9-4D7E-A956-17EA25C3208E}"/>
              </a:ext>
            </a:extLst>
          </p:cNvPr>
          <p:cNvSpPr>
            <a:spLocks noChangeShapeType="1"/>
          </p:cNvSpPr>
          <p:nvPr/>
        </p:nvSpPr>
        <p:spPr bwMode="auto">
          <a:xfrm rot="16200000" flipV="1">
            <a:off x="3590925" y="3379788"/>
            <a:ext cx="1695450" cy="0"/>
          </a:xfrm>
          <a:prstGeom prst="line">
            <a:avLst/>
          </a:prstGeom>
          <a:noFill/>
          <a:ln w="1905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2" name="Group 71">
            <a:extLst>
              <a:ext uri="{FF2B5EF4-FFF2-40B4-BE49-F238E27FC236}">
                <a16:creationId xmlns:a16="http://schemas.microsoft.com/office/drawing/2014/main" id="{38C5AED7-3771-4771-B139-2C279360E9E1}"/>
              </a:ext>
            </a:extLst>
          </p:cNvPr>
          <p:cNvGrpSpPr>
            <a:grpSpLocks/>
          </p:cNvGrpSpPr>
          <p:nvPr/>
        </p:nvGrpSpPr>
        <p:grpSpPr bwMode="auto">
          <a:xfrm>
            <a:off x="5119688" y="2333625"/>
            <a:ext cx="2805112" cy="906463"/>
            <a:chOff x="3225" y="1470"/>
            <a:chExt cx="1767" cy="571"/>
          </a:xfrm>
        </p:grpSpPr>
        <p:sp>
          <p:nvSpPr>
            <p:cNvPr id="28708" name="Text Box 47">
              <a:extLst>
                <a:ext uri="{FF2B5EF4-FFF2-40B4-BE49-F238E27FC236}">
                  <a16:creationId xmlns:a16="http://schemas.microsoft.com/office/drawing/2014/main" id="{D33E7AB1-63B1-46DC-90FE-450E17E2222A}"/>
                </a:ext>
              </a:extLst>
            </p:cNvPr>
            <p:cNvSpPr txBox="1">
              <a:spLocks noChangeArrowheads="1"/>
            </p:cNvSpPr>
            <p:nvPr/>
          </p:nvSpPr>
          <p:spPr bwMode="auto">
            <a:xfrm>
              <a:off x="3225" y="1470"/>
              <a:ext cx="1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rate of reaction =</a:t>
              </a:r>
            </a:p>
          </p:txBody>
        </p:sp>
        <p:sp>
          <p:nvSpPr>
            <p:cNvPr id="28709" name="Text Box 48">
              <a:extLst>
                <a:ext uri="{FF2B5EF4-FFF2-40B4-BE49-F238E27FC236}">
                  <a16:creationId xmlns:a16="http://schemas.microsoft.com/office/drawing/2014/main" id="{F0CC248A-6AC2-4450-B29D-886138967FCA}"/>
                </a:ext>
              </a:extLst>
            </p:cNvPr>
            <p:cNvSpPr txBox="1">
              <a:spLocks noChangeArrowheads="1"/>
            </p:cNvSpPr>
            <p:nvPr/>
          </p:nvSpPr>
          <p:spPr bwMode="auto">
            <a:xfrm>
              <a:off x="4767" y="175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CC0000"/>
                  </a:solidFill>
                </a:rPr>
                <a:t>x</a:t>
              </a:r>
            </a:p>
          </p:txBody>
        </p:sp>
        <p:sp>
          <p:nvSpPr>
            <p:cNvPr id="28710" name="Text Box 49">
              <a:extLst>
                <a:ext uri="{FF2B5EF4-FFF2-40B4-BE49-F238E27FC236}">
                  <a16:creationId xmlns:a16="http://schemas.microsoft.com/office/drawing/2014/main" id="{6CE53585-63D2-411A-AB9B-172FCD0D5EB4}"/>
                </a:ext>
              </a:extLst>
            </p:cNvPr>
            <p:cNvSpPr txBox="1">
              <a:spLocks noChangeArrowheads="1"/>
            </p:cNvSpPr>
            <p:nvPr/>
          </p:nvSpPr>
          <p:spPr bwMode="auto">
            <a:xfrm>
              <a:off x="4767" y="147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CC0000"/>
                  </a:solidFill>
                </a:rPr>
                <a:t>y</a:t>
              </a:r>
            </a:p>
          </p:txBody>
        </p:sp>
        <p:sp>
          <p:nvSpPr>
            <p:cNvPr id="28711" name="Line 50">
              <a:extLst>
                <a:ext uri="{FF2B5EF4-FFF2-40B4-BE49-F238E27FC236}">
                  <a16:creationId xmlns:a16="http://schemas.microsoft.com/office/drawing/2014/main" id="{C153C2D9-32BF-40BD-85C2-90AF86D9B584}"/>
                </a:ext>
              </a:extLst>
            </p:cNvPr>
            <p:cNvSpPr>
              <a:spLocks noChangeShapeType="1"/>
            </p:cNvSpPr>
            <p:nvPr/>
          </p:nvSpPr>
          <p:spPr bwMode="auto">
            <a:xfrm>
              <a:off x="4766" y="1764"/>
              <a:ext cx="22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72">
            <a:extLst>
              <a:ext uri="{FF2B5EF4-FFF2-40B4-BE49-F238E27FC236}">
                <a16:creationId xmlns:a16="http://schemas.microsoft.com/office/drawing/2014/main" id="{78172548-A6EB-4062-9CA4-59C75558F7D3}"/>
              </a:ext>
            </a:extLst>
          </p:cNvPr>
          <p:cNvGrpSpPr>
            <a:grpSpLocks/>
          </p:cNvGrpSpPr>
          <p:nvPr/>
        </p:nvGrpSpPr>
        <p:grpSpPr bwMode="auto">
          <a:xfrm>
            <a:off x="674688" y="5894388"/>
            <a:ext cx="3505200" cy="906462"/>
            <a:chOff x="425" y="3585"/>
            <a:chExt cx="2208" cy="571"/>
          </a:xfrm>
        </p:grpSpPr>
        <p:sp>
          <p:nvSpPr>
            <p:cNvPr id="28704" name="Text Box 51">
              <a:extLst>
                <a:ext uri="{FF2B5EF4-FFF2-40B4-BE49-F238E27FC236}">
                  <a16:creationId xmlns:a16="http://schemas.microsoft.com/office/drawing/2014/main" id="{BBD288A4-1101-4BEA-A4AF-5A714B536F21}"/>
                </a:ext>
              </a:extLst>
            </p:cNvPr>
            <p:cNvSpPr txBox="1">
              <a:spLocks noChangeArrowheads="1"/>
            </p:cNvSpPr>
            <p:nvPr/>
          </p:nvSpPr>
          <p:spPr bwMode="auto">
            <a:xfrm>
              <a:off x="425" y="3585"/>
              <a:ext cx="1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rate of reaction =</a:t>
              </a:r>
            </a:p>
          </p:txBody>
        </p:sp>
        <p:sp>
          <p:nvSpPr>
            <p:cNvPr id="28705" name="Text Box 52">
              <a:extLst>
                <a:ext uri="{FF2B5EF4-FFF2-40B4-BE49-F238E27FC236}">
                  <a16:creationId xmlns:a16="http://schemas.microsoft.com/office/drawing/2014/main" id="{BBF65CE6-F5C3-4959-88FE-CADD1D02D2C3}"/>
                </a:ext>
              </a:extLst>
            </p:cNvPr>
            <p:cNvSpPr txBox="1">
              <a:spLocks noChangeArrowheads="1"/>
            </p:cNvSpPr>
            <p:nvPr/>
          </p:nvSpPr>
          <p:spPr bwMode="auto">
            <a:xfrm>
              <a:off x="2069" y="3868"/>
              <a:ext cx="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20</a:t>
              </a:r>
              <a:r>
                <a:rPr lang="en-GB" altLang="en-US" sz="1000"/>
                <a:t> </a:t>
              </a:r>
              <a:r>
                <a:rPr lang="en-GB" altLang="en-US"/>
                <a:t>s</a:t>
              </a:r>
              <a:endParaRPr lang="en-GB" altLang="en-US" b="1">
                <a:solidFill>
                  <a:srgbClr val="CC0000"/>
                </a:solidFill>
              </a:endParaRPr>
            </a:p>
          </p:txBody>
        </p:sp>
        <p:sp>
          <p:nvSpPr>
            <p:cNvPr id="28706" name="Text Box 53">
              <a:extLst>
                <a:ext uri="{FF2B5EF4-FFF2-40B4-BE49-F238E27FC236}">
                  <a16:creationId xmlns:a16="http://schemas.microsoft.com/office/drawing/2014/main" id="{7B37F46A-9340-4E21-8B45-F1859451FF12}"/>
                </a:ext>
              </a:extLst>
            </p:cNvPr>
            <p:cNvSpPr txBox="1">
              <a:spLocks noChangeArrowheads="1"/>
            </p:cNvSpPr>
            <p:nvPr/>
          </p:nvSpPr>
          <p:spPr bwMode="auto">
            <a:xfrm>
              <a:off x="1954" y="3585"/>
              <a:ext cx="6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45</a:t>
              </a:r>
              <a:r>
                <a:rPr lang="en-GB" altLang="en-US" sz="1000"/>
                <a:t> </a:t>
              </a:r>
              <a:r>
                <a:rPr lang="en-GB" altLang="en-US"/>
                <a:t>cm</a:t>
              </a:r>
              <a:r>
                <a:rPr lang="en-GB" altLang="en-US" baseline="30000"/>
                <a:t>3</a:t>
              </a:r>
            </a:p>
          </p:txBody>
        </p:sp>
        <p:sp>
          <p:nvSpPr>
            <p:cNvPr id="28707" name="Line 54">
              <a:extLst>
                <a:ext uri="{FF2B5EF4-FFF2-40B4-BE49-F238E27FC236}">
                  <a16:creationId xmlns:a16="http://schemas.microsoft.com/office/drawing/2014/main" id="{345E526A-D024-45F0-AFAD-6E54C62F0C25}"/>
                </a:ext>
              </a:extLst>
            </p:cNvPr>
            <p:cNvSpPr>
              <a:spLocks noChangeShapeType="1"/>
            </p:cNvSpPr>
            <p:nvPr/>
          </p:nvSpPr>
          <p:spPr bwMode="auto">
            <a:xfrm flipV="1">
              <a:off x="2032" y="3879"/>
              <a:ext cx="522"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73">
            <a:extLst>
              <a:ext uri="{FF2B5EF4-FFF2-40B4-BE49-F238E27FC236}">
                <a16:creationId xmlns:a16="http://schemas.microsoft.com/office/drawing/2014/main" id="{B26F8B38-670F-490B-9263-20C5E0A55513}"/>
              </a:ext>
            </a:extLst>
          </p:cNvPr>
          <p:cNvGrpSpPr>
            <a:grpSpLocks/>
          </p:cNvGrpSpPr>
          <p:nvPr/>
        </p:nvGrpSpPr>
        <p:grpSpPr bwMode="auto">
          <a:xfrm>
            <a:off x="4421188" y="5894388"/>
            <a:ext cx="4048125" cy="457200"/>
            <a:chOff x="2785" y="3585"/>
            <a:chExt cx="2550" cy="288"/>
          </a:xfrm>
        </p:grpSpPr>
        <p:sp>
          <p:nvSpPr>
            <p:cNvPr id="28702" name="Text Box 55">
              <a:extLst>
                <a:ext uri="{FF2B5EF4-FFF2-40B4-BE49-F238E27FC236}">
                  <a16:creationId xmlns:a16="http://schemas.microsoft.com/office/drawing/2014/main" id="{28DDCEF1-11B6-481E-9B26-7826D1A49E64}"/>
                </a:ext>
              </a:extLst>
            </p:cNvPr>
            <p:cNvSpPr txBox="1">
              <a:spLocks noChangeArrowheads="1"/>
            </p:cNvSpPr>
            <p:nvPr/>
          </p:nvSpPr>
          <p:spPr bwMode="auto">
            <a:xfrm>
              <a:off x="2785" y="3585"/>
              <a:ext cx="1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rate of reaction =</a:t>
              </a:r>
            </a:p>
          </p:txBody>
        </p:sp>
        <p:sp>
          <p:nvSpPr>
            <p:cNvPr id="28703" name="Text Box 56">
              <a:extLst>
                <a:ext uri="{FF2B5EF4-FFF2-40B4-BE49-F238E27FC236}">
                  <a16:creationId xmlns:a16="http://schemas.microsoft.com/office/drawing/2014/main" id="{04D4B707-77AD-4572-8699-CC601EBCDE3F}"/>
                </a:ext>
              </a:extLst>
            </p:cNvPr>
            <p:cNvSpPr txBox="1">
              <a:spLocks noChangeArrowheads="1"/>
            </p:cNvSpPr>
            <p:nvPr/>
          </p:nvSpPr>
          <p:spPr bwMode="auto">
            <a:xfrm>
              <a:off x="4314" y="3585"/>
              <a:ext cx="10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2.25</a:t>
              </a:r>
              <a:r>
                <a:rPr lang="en-GB" altLang="en-US" sz="1000" b="1">
                  <a:solidFill>
                    <a:srgbClr val="FF6600"/>
                  </a:solidFill>
                </a:rPr>
                <a:t> </a:t>
              </a:r>
              <a:r>
                <a:rPr lang="en-GB" altLang="en-US" b="1">
                  <a:solidFill>
                    <a:srgbClr val="FF6600"/>
                  </a:solidFill>
                </a:rPr>
                <a:t>cm</a:t>
              </a:r>
              <a:r>
                <a:rPr lang="en-GB" altLang="en-US" b="1" baseline="30000">
                  <a:solidFill>
                    <a:srgbClr val="FF6600"/>
                  </a:solidFill>
                </a:rPr>
                <a:t>3</a:t>
              </a:r>
              <a:r>
                <a:rPr lang="en-GB" altLang="en-US" b="1">
                  <a:solidFill>
                    <a:srgbClr val="FF6600"/>
                  </a:solidFill>
                </a:rPr>
                <a:t>/s</a:t>
              </a:r>
            </a:p>
          </p:txBody>
        </p:sp>
      </p:grpSp>
      <p:sp>
        <p:nvSpPr>
          <p:cNvPr id="1007679" name="Text Box 63">
            <a:extLst>
              <a:ext uri="{FF2B5EF4-FFF2-40B4-BE49-F238E27FC236}">
                <a16:creationId xmlns:a16="http://schemas.microsoft.com/office/drawing/2014/main" id="{1A910BBA-797F-4B5E-A2F3-6C5BE56A9715}"/>
              </a:ext>
            </a:extLst>
          </p:cNvPr>
          <p:cNvSpPr txBox="1">
            <a:spLocks noChangeArrowheads="1"/>
          </p:cNvSpPr>
          <p:nvPr/>
        </p:nvSpPr>
        <p:spPr bwMode="auto">
          <a:xfrm>
            <a:off x="563563" y="5135563"/>
            <a:ext cx="7929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The gradient of the graph is equal to the initial rate of reaction at that time</a:t>
            </a:r>
          </a:p>
        </p:txBody>
      </p:sp>
      <p:sp>
        <p:nvSpPr>
          <p:cNvPr id="28700" name="Text Box 65">
            <a:extLst>
              <a:ext uri="{FF2B5EF4-FFF2-40B4-BE49-F238E27FC236}">
                <a16:creationId xmlns:a16="http://schemas.microsoft.com/office/drawing/2014/main" id="{73BE6B76-1700-4274-AEFA-937CE75EC9DC}"/>
              </a:ext>
            </a:extLst>
          </p:cNvPr>
          <p:cNvSpPr txBox="1">
            <a:spLocks noChangeArrowheads="1"/>
          </p:cNvSpPr>
          <p:nvPr/>
        </p:nvSpPr>
        <p:spPr bwMode="auto">
          <a:xfrm>
            <a:off x="563563" y="784225"/>
            <a:ext cx="7929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How can the rate of reaction be calculated from a graph?</a:t>
            </a:r>
          </a:p>
        </p:txBody>
      </p:sp>
      <p:pic>
        <p:nvPicPr>
          <p:cNvPr id="1007690" name="Picture 74" descr="forward_arrow_colour">
            <a:hlinkClick r:id="" action="ppaction://hlinkshowjump?jump=nextslide"/>
            <a:extLst>
              <a:ext uri="{FF2B5EF4-FFF2-40B4-BE49-F238E27FC236}">
                <a16:creationId xmlns:a16="http://schemas.microsoft.com/office/drawing/2014/main" id="{C0413EDC-ACBA-4877-BB87-91BAABEF3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7679"/>
                                        </p:tgtEl>
                                        <p:attrNameLst>
                                          <p:attrName>style.visibility</p:attrName>
                                        </p:attrNameLst>
                                      </p:cBhvr>
                                      <p:to>
                                        <p:strVal val="visible"/>
                                      </p:to>
                                    </p:set>
                                    <p:animEffect transition="in" filter="dissolve">
                                      <p:cBhvr>
                                        <p:cTn id="7" dur="500"/>
                                        <p:tgtEl>
                                          <p:spTgt spid="1007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07637"/>
                                        </p:tgtEl>
                                        <p:attrNameLst>
                                          <p:attrName>style.visibility</p:attrName>
                                        </p:attrNameLst>
                                      </p:cBhvr>
                                      <p:to>
                                        <p:strVal val="visible"/>
                                      </p:to>
                                    </p:set>
                                    <p:animEffect transition="in" filter="wipe(up)">
                                      <p:cBhvr>
                                        <p:cTn id="16" dur="500"/>
                                        <p:tgtEl>
                                          <p:spTgt spid="1007637"/>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07662"/>
                                        </p:tgtEl>
                                        <p:attrNameLst>
                                          <p:attrName>style.visibility</p:attrName>
                                        </p:attrNameLst>
                                      </p:cBhvr>
                                      <p:to>
                                        <p:strVal val="visible"/>
                                      </p:to>
                                    </p:se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1007636"/>
                                        </p:tgtEl>
                                        <p:attrNameLst>
                                          <p:attrName>style.visibility</p:attrName>
                                        </p:attrNameLst>
                                      </p:cBhvr>
                                      <p:to>
                                        <p:strVal val="visible"/>
                                      </p:to>
                                    </p:set>
                                    <p:animEffect transition="in" filter="wipe(left)">
                                      <p:cBhvr>
                                        <p:cTn id="23" dur="500"/>
                                        <p:tgtEl>
                                          <p:spTgt spid="1007636"/>
                                        </p:tgtEl>
                                      </p:cBhvr>
                                    </p:animEffec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0076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1007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61" grpId="0"/>
      <p:bldP spid="1007662" grpId="0"/>
      <p:bldP spid="10076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878FC55-C5EE-48CE-B57B-C34B8F975E64}"/>
              </a:ext>
            </a:extLst>
          </p:cNvPr>
          <p:cNvSpPr>
            <a:spLocks noGrp="1" noChangeArrowheads="1"/>
          </p:cNvSpPr>
          <p:nvPr>
            <p:ph type="title" idx="4294967295"/>
          </p:nvPr>
        </p:nvSpPr>
        <p:spPr/>
        <p:txBody>
          <a:bodyPr/>
          <a:lstStyle/>
          <a:p>
            <a:pPr eaLnBrk="1" hangingPunct="1"/>
            <a:r>
              <a:rPr lang="en-GB" altLang="en-US"/>
              <a:t>The reactant/product mix</a:t>
            </a:r>
          </a:p>
        </p:txBody>
      </p:sp>
      <p:pic>
        <p:nvPicPr>
          <p:cNvPr id="3076" name="Picture 4" descr="flash_icon">
            <a:extLst>
              <a:ext uri="{FF2B5EF4-FFF2-40B4-BE49-F238E27FC236}">
                <a16:creationId xmlns:a16="http://schemas.microsoft.com/office/drawing/2014/main" id="{4465FC5B-3743-49EE-8728-86C1BCBCF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orward_arrow_colour">
            <a:hlinkClick r:id="" action="ppaction://hlinkshowjump?jump=nextslide"/>
            <a:extLst>
              <a:ext uri="{FF2B5EF4-FFF2-40B4-BE49-F238E27FC236}">
                <a16:creationId xmlns:a16="http://schemas.microsoft.com/office/drawing/2014/main" id="{3B597B06-537E-4D2D-8811-1A1665D049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notes_icon">
            <a:extLst>
              <a:ext uri="{FF2B5EF4-FFF2-40B4-BE49-F238E27FC236}">
                <a16:creationId xmlns:a16="http://schemas.microsoft.com/office/drawing/2014/main" id="{6C2AE9B2-1853-4B3B-9D63-89C0823DDC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80" name="ShockwaveFlash1" r:id="rId2" imgW="8699400" imgH="5308560"/>
        </mc:Choice>
        <mc:Fallback>
          <p:control name="ShockwaveFlash1" r:id="rId2" imgW="8699400" imgH="5308560">
            <p:pic>
              <p:nvPicPr>
                <p:cNvPr id="3074" name="ShockwaveFlash1">
                  <a:extLst>
                    <a:ext uri="{FF2B5EF4-FFF2-40B4-BE49-F238E27FC236}">
                      <a16:creationId xmlns:a16="http://schemas.microsoft.com/office/drawing/2014/main" id="{30E84F15-DFED-42AC-BE26-0977E4D0EFF4}"/>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DBC8B65-7F8E-4AF4-A869-A73D7AAE720C}"/>
              </a:ext>
            </a:extLst>
          </p:cNvPr>
          <p:cNvSpPr>
            <a:spLocks noGrp="1" noChangeArrowheads="1"/>
          </p:cNvSpPr>
          <p:nvPr>
            <p:ph type="title" idx="4294967295"/>
          </p:nvPr>
        </p:nvSpPr>
        <p:spPr/>
        <p:txBody>
          <a:bodyPr/>
          <a:lstStyle/>
          <a:p>
            <a:pPr eaLnBrk="1" hangingPunct="1"/>
            <a:r>
              <a:rPr lang="en-GB" altLang="en-US"/>
              <a:t>Collisions and reactions: summary</a:t>
            </a:r>
          </a:p>
        </p:txBody>
      </p:sp>
      <p:pic>
        <p:nvPicPr>
          <p:cNvPr id="4100" name="Picture 6" descr="flash_icon">
            <a:extLst>
              <a:ext uri="{FF2B5EF4-FFF2-40B4-BE49-F238E27FC236}">
                <a16:creationId xmlns:a16="http://schemas.microsoft.com/office/drawing/2014/main" id="{6CE75540-728C-4DD0-ABE3-D09206394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notes_icon">
            <a:extLst>
              <a:ext uri="{FF2B5EF4-FFF2-40B4-BE49-F238E27FC236}">
                <a16:creationId xmlns:a16="http://schemas.microsoft.com/office/drawing/2014/main" id="{DA18529E-7238-477E-8AE3-38878265D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forward_arrow_colour">
            <a:hlinkClick r:id="" action="ppaction://hlinkshowjump?jump=nextslide"/>
            <a:extLst>
              <a:ext uri="{FF2B5EF4-FFF2-40B4-BE49-F238E27FC236}">
                <a16:creationId xmlns:a16="http://schemas.microsoft.com/office/drawing/2014/main" id="{B4F6A568-4DEA-45AC-8B7E-98DBE093F1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104" name="ShockwaveFlash1" r:id="rId2" imgW="8699400" imgH="5308560"/>
        </mc:Choice>
        <mc:Fallback>
          <p:control name="ShockwaveFlash1" r:id="rId2" imgW="8699400" imgH="5308560">
            <p:pic>
              <p:nvPicPr>
                <p:cNvPr id="4098" name="ShockwaveFlash1">
                  <a:extLst>
                    <a:ext uri="{FF2B5EF4-FFF2-40B4-BE49-F238E27FC236}">
                      <a16:creationId xmlns:a16="http://schemas.microsoft.com/office/drawing/2014/main" id="{9E7D0249-0E2E-4363-946E-52C9ED6A860D}"/>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3891F9-A8F2-4B56-B83A-DD2033FCD329}"/>
              </a:ext>
            </a:extLst>
          </p:cNvPr>
          <p:cNvSpPr>
            <a:spLocks noGrp="1" noChangeArrowheads="1"/>
          </p:cNvSpPr>
          <p:nvPr>
            <p:ph type="title" idx="4294967295"/>
          </p:nvPr>
        </p:nvSpPr>
        <p:spPr/>
        <p:txBody>
          <a:bodyPr/>
          <a:lstStyle/>
          <a:p>
            <a:pPr eaLnBrk="1" hangingPunct="1"/>
            <a:r>
              <a:rPr lang="en-GB" altLang="en-US"/>
              <a:t>Temperature and collisions</a:t>
            </a:r>
          </a:p>
        </p:txBody>
      </p:sp>
      <p:sp>
        <p:nvSpPr>
          <p:cNvPr id="29699" name="Text Box 5">
            <a:extLst>
              <a:ext uri="{FF2B5EF4-FFF2-40B4-BE49-F238E27FC236}">
                <a16:creationId xmlns:a16="http://schemas.microsoft.com/office/drawing/2014/main" id="{C0818E6C-CFD3-49FC-89B6-970A93B1E77D}"/>
              </a:ext>
            </a:extLst>
          </p:cNvPr>
          <p:cNvSpPr txBox="1">
            <a:spLocks noChangeArrowheads="1"/>
          </p:cNvSpPr>
          <p:nvPr/>
        </p:nvSpPr>
        <p:spPr bwMode="auto">
          <a:xfrm>
            <a:off x="563563" y="784225"/>
            <a:ext cx="811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How does temperature affect the rate of particle collision?</a:t>
            </a:r>
            <a:endParaRPr lang="en-GB" altLang="en-US"/>
          </a:p>
        </p:txBody>
      </p:sp>
      <p:pic>
        <p:nvPicPr>
          <p:cNvPr id="29700" name="Picture 6" descr="CA9 pat cartoon">
            <a:extLst>
              <a:ext uri="{FF2B5EF4-FFF2-40B4-BE49-F238E27FC236}">
                <a16:creationId xmlns:a16="http://schemas.microsoft.com/office/drawing/2014/main" id="{0B72BFB8-4DC9-406A-8772-2DE3B24A0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304925"/>
            <a:ext cx="85026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forward_arrow_colour">
            <a:hlinkClick r:id="" action="ppaction://hlinkshowjump?jump=nextslide"/>
            <a:extLst>
              <a:ext uri="{FF2B5EF4-FFF2-40B4-BE49-F238E27FC236}">
                <a16:creationId xmlns:a16="http://schemas.microsoft.com/office/drawing/2014/main" id="{945C760E-F409-4415-B759-2E6499CF1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7F90B9F-CF6F-47B1-BC40-E2F7EB61DEE8}"/>
              </a:ext>
            </a:extLst>
          </p:cNvPr>
          <p:cNvSpPr>
            <a:spLocks noGrp="1" noChangeArrowheads="1"/>
          </p:cNvSpPr>
          <p:nvPr>
            <p:ph type="title" idx="4294967295"/>
          </p:nvPr>
        </p:nvSpPr>
        <p:spPr/>
        <p:txBody>
          <a:bodyPr/>
          <a:lstStyle/>
          <a:p>
            <a:pPr eaLnBrk="1" hangingPunct="1"/>
            <a:r>
              <a:rPr lang="en-GB" altLang="en-US"/>
              <a:t>Effect of temperature on rate</a:t>
            </a:r>
          </a:p>
        </p:txBody>
      </p:sp>
      <p:sp>
        <p:nvSpPr>
          <p:cNvPr id="30723" name="Text Box 3">
            <a:extLst>
              <a:ext uri="{FF2B5EF4-FFF2-40B4-BE49-F238E27FC236}">
                <a16:creationId xmlns:a16="http://schemas.microsoft.com/office/drawing/2014/main" id="{00396EBD-D789-40DD-8ECE-1618D8E4BCFC}"/>
              </a:ext>
            </a:extLst>
          </p:cNvPr>
          <p:cNvSpPr txBox="1">
            <a:spLocks noChangeArrowheads="1"/>
          </p:cNvSpPr>
          <p:nvPr/>
        </p:nvSpPr>
        <p:spPr bwMode="auto">
          <a:xfrm>
            <a:off x="563563" y="784225"/>
            <a:ext cx="8321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The higher the temperature, the faster the rate of a reaction. In many reactions, a rise in temperature of 10</a:t>
            </a:r>
            <a:r>
              <a:rPr lang="en-GB" altLang="en-US" sz="1000">
                <a:solidFill>
                  <a:srgbClr val="000066"/>
                </a:solidFill>
              </a:rPr>
              <a:t> </a:t>
            </a:r>
            <a:r>
              <a:rPr lang="en-US" altLang="en-US">
                <a:solidFill>
                  <a:srgbClr val="000066"/>
                </a:solidFill>
                <a:cs typeface="Arial" panose="020B0604020202020204" pitchFamily="34" charset="0"/>
              </a:rPr>
              <a:t>°C causes the rate of reaction to approximately double.</a:t>
            </a:r>
          </a:p>
        </p:txBody>
      </p:sp>
      <p:sp>
        <p:nvSpPr>
          <p:cNvPr id="937988" name="Text Box 4">
            <a:extLst>
              <a:ext uri="{FF2B5EF4-FFF2-40B4-BE49-F238E27FC236}">
                <a16:creationId xmlns:a16="http://schemas.microsoft.com/office/drawing/2014/main" id="{981476E0-1CD3-4282-9917-54ED3E703F1C}"/>
              </a:ext>
            </a:extLst>
          </p:cNvPr>
          <p:cNvSpPr txBox="1">
            <a:spLocks noChangeArrowheads="1"/>
          </p:cNvSpPr>
          <p:nvPr/>
        </p:nvSpPr>
        <p:spPr bwMode="auto">
          <a:xfrm>
            <a:off x="3806825" y="2120900"/>
            <a:ext cx="4956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Why does increased temperature increase the rate of reaction?</a:t>
            </a:r>
            <a:endParaRPr lang="en-US" altLang="en-US">
              <a:solidFill>
                <a:srgbClr val="000066"/>
              </a:solidFill>
              <a:cs typeface="Arial" panose="020B0604020202020204" pitchFamily="34" charset="0"/>
            </a:endParaRPr>
          </a:p>
        </p:txBody>
      </p:sp>
      <p:sp>
        <p:nvSpPr>
          <p:cNvPr id="937989" name="Text Box 5">
            <a:extLst>
              <a:ext uri="{FF2B5EF4-FFF2-40B4-BE49-F238E27FC236}">
                <a16:creationId xmlns:a16="http://schemas.microsoft.com/office/drawing/2014/main" id="{93C93668-1D39-4215-9708-82BF82E0E4F2}"/>
              </a:ext>
            </a:extLst>
          </p:cNvPr>
          <p:cNvSpPr txBox="1">
            <a:spLocks noChangeArrowheads="1"/>
          </p:cNvSpPr>
          <p:nvPr/>
        </p:nvSpPr>
        <p:spPr bwMode="auto">
          <a:xfrm>
            <a:off x="3806825" y="3094038"/>
            <a:ext cx="4956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buFont typeface="Wingdings" panose="05000000000000000000" pitchFamily="2" charset="2"/>
              <a:buNone/>
            </a:pPr>
            <a:r>
              <a:rPr lang="en-GB" altLang="en-US">
                <a:solidFill>
                  <a:srgbClr val="000066"/>
                </a:solidFill>
              </a:rPr>
              <a:t>At a higher temperature, particles have more energy. This means they move faster and are more likely to collide with other particles.</a:t>
            </a:r>
            <a:endParaRPr lang="en-US" altLang="en-US">
              <a:solidFill>
                <a:srgbClr val="000066"/>
              </a:solidFill>
              <a:cs typeface="Arial" panose="020B0604020202020204" pitchFamily="34" charset="0"/>
            </a:endParaRPr>
          </a:p>
        </p:txBody>
      </p:sp>
      <p:sp>
        <p:nvSpPr>
          <p:cNvPr id="937990" name="Text Box 6">
            <a:extLst>
              <a:ext uri="{FF2B5EF4-FFF2-40B4-BE49-F238E27FC236}">
                <a16:creationId xmlns:a16="http://schemas.microsoft.com/office/drawing/2014/main" id="{1ECE263E-4CD4-441E-B9E7-2AE29345A7FE}"/>
              </a:ext>
            </a:extLst>
          </p:cNvPr>
          <p:cNvSpPr txBox="1">
            <a:spLocks noChangeArrowheads="1"/>
          </p:cNvSpPr>
          <p:nvPr/>
        </p:nvSpPr>
        <p:spPr bwMode="auto">
          <a:xfrm>
            <a:off x="3806825" y="4797425"/>
            <a:ext cx="4699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buFont typeface="Wingdings" panose="05000000000000000000" pitchFamily="2" charset="2"/>
              <a:buNone/>
            </a:pPr>
            <a:r>
              <a:rPr lang="en-GB" altLang="en-US">
                <a:solidFill>
                  <a:srgbClr val="000066"/>
                </a:solidFill>
              </a:rPr>
              <a:t>When the particles collide, they do so with more energy, and so the number of successful collisions increases. </a:t>
            </a:r>
            <a:endParaRPr lang="en-US" altLang="en-US">
              <a:solidFill>
                <a:srgbClr val="000066"/>
              </a:solidFill>
              <a:cs typeface="Arial" panose="020B0604020202020204" pitchFamily="34" charset="0"/>
            </a:endParaRPr>
          </a:p>
        </p:txBody>
      </p:sp>
      <p:pic>
        <p:nvPicPr>
          <p:cNvPr id="937993" name="Picture 9" descr="car - fast">
            <a:extLst>
              <a:ext uri="{FF2B5EF4-FFF2-40B4-BE49-F238E27FC236}">
                <a16:creationId xmlns:a16="http://schemas.microsoft.com/office/drawing/2014/main" id="{024B91DF-B8E5-42BA-A481-B385338AE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2089150"/>
            <a:ext cx="2917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7994" name="Picture 10" descr="forward_arrow_colour">
            <a:hlinkClick r:id="" action="ppaction://hlinkshowjump?jump=nextslide"/>
            <a:extLst>
              <a:ext uri="{FF2B5EF4-FFF2-40B4-BE49-F238E27FC236}">
                <a16:creationId xmlns:a16="http://schemas.microsoft.com/office/drawing/2014/main" id="{02835EE1-1521-4AE5-997A-BE1B809E4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37993"/>
                                        </p:tgtEl>
                                        <p:attrNameLst>
                                          <p:attrName>style.visibility</p:attrName>
                                        </p:attrNameLst>
                                      </p:cBhvr>
                                      <p:to>
                                        <p:strVal val="visible"/>
                                      </p:to>
                                    </p:set>
                                    <p:animEffect transition="in" filter="wipe(left)">
                                      <p:cBhvr>
                                        <p:cTn id="7" dur="500"/>
                                        <p:tgtEl>
                                          <p:spTgt spid="937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7988"/>
                                        </p:tgtEl>
                                        <p:attrNameLst>
                                          <p:attrName>style.visibility</p:attrName>
                                        </p:attrNameLst>
                                      </p:cBhvr>
                                      <p:to>
                                        <p:strVal val="visible"/>
                                      </p:to>
                                    </p:set>
                                    <p:animEffect transition="in" filter="dissolve">
                                      <p:cBhvr>
                                        <p:cTn id="12" dur="500"/>
                                        <p:tgtEl>
                                          <p:spTgt spid="937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7989"/>
                                        </p:tgtEl>
                                        <p:attrNameLst>
                                          <p:attrName>style.visibility</p:attrName>
                                        </p:attrNameLst>
                                      </p:cBhvr>
                                      <p:to>
                                        <p:strVal val="visible"/>
                                      </p:to>
                                    </p:set>
                                    <p:animEffect transition="in" filter="dissolve">
                                      <p:cBhvr>
                                        <p:cTn id="17" dur="500"/>
                                        <p:tgtEl>
                                          <p:spTgt spid="9379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37990"/>
                                        </p:tgtEl>
                                        <p:attrNameLst>
                                          <p:attrName>style.visibility</p:attrName>
                                        </p:attrNameLst>
                                      </p:cBhvr>
                                      <p:to>
                                        <p:strVal val="visible"/>
                                      </p:to>
                                    </p:set>
                                    <p:animEffect transition="in" filter="dissolve">
                                      <p:cBhvr>
                                        <p:cTn id="22" dur="500"/>
                                        <p:tgtEl>
                                          <p:spTgt spid="937990"/>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937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8" grpId="0"/>
      <p:bldP spid="937989" grpId="0"/>
      <p:bldP spid="9379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7C4F53BB-E028-4008-A2FD-82FA4AF4FF2B}"/>
              </a:ext>
            </a:extLst>
          </p:cNvPr>
          <p:cNvSpPr>
            <a:spLocks noGrp="1" noChangeArrowheads="1"/>
          </p:cNvSpPr>
          <p:nvPr>
            <p:ph type="title" idx="4294967295"/>
          </p:nvPr>
        </p:nvSpPr>
        <p:spPr/>
        <p:txBody>
          <a:bodyPr/>
          <a:lstStyle/>
          <a:p>
            <a:pPr eaLnBrk="1" hangingPunct="1"/>
            <a:r>
              <a:rPr lang="en-GB" altLang="en-US"/>
              <a:t>Temperature and particle collisions</a:t>
            </a:r>
          </a:p>
        </p:txBody>
      </p:sp>
      <p:pic>
        <p:nvPicPr>
          <p:cNvPr id="5124" name="Picture 9" descr="flash_icon">
            <a:extLst>
              <a:ext uri="{FF2B5EF4-FFF2-40B4-BE49-F238E27FC236}">
                <a16:creationId xmlns:a16="http://schemas.microsoft.com/office/drawing/2014/main" id="{62FF5DDB-54CE-4E0C-B1EB-53B321147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6" descr="forward_arrow_colour">
            <a:hlinkClick r:id="" action="ppaction://hlinkshowjump?jump=nextslide"/>
            <a:extLst>
              <a:ext uri="{FF2B5EF4-FFF2-40B4-BE49-F238E27FC236}">
                <a16:creationId xmlns:a16="http://schemas.microsoft.com/office/drawing/2014/main" id="{9FF28C4B-E7F4-4402-9E50-46C6BA2F7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7" descr="notes_icon">
            <a:extLst>
              <a:ext uri="{FF2B5EF4-FFF2-40B4-BE49-F238E27FC236}">
                <a16:creationId xmlns:a16="http://schemas.microsoft.com/office/drawing/2014/main" id="{881AB032-5C8B-4A76-966B-3EF667605A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8" name="ShockwaveFlash1" r:id="rId2" imgW="8699400" imgH="5308560"/>
        </mc:Choice>
        <mc:Fallback>
          <p:control name="ShockwaveFlash1" r:id="rId2" imgW="8699400" imgH="5308560">
            <p:pic>
              <p:nvPicPr>
                <p:cNvPr id="5122" name="ShockwaveFlash1">
                  <a:extLst>
                    <a:ext uri="{FF2B5EF4-FFF2-40B4-BE49-F238E27FC236}">
                      <a16:creationId xmlns:a16="http://schemas.microsoft.com/office/drawing/2014/main" id="{BB130AD6-201F-44C9-A28A-BFF8D8CD1E01}"/>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9466C69-CF0D-4112-BF77-2BFB6A949145}"/>
              </a:ext>
            </a:extLst>
          </p:cNvPr>
          <p:cNvSpPr>
            <a:spLocks noGrp="1" noChangeArrowheads="1"/>
          </p:cNvSpPr>
          <p:nvPr>
            <p:ph type="title" idx="4294967295"/>
          </p:nvPr>
        </p:nvSpPr>
        <p:spPr/>
        <p:txBody>
          <a:bodyPr/>
          <a:lstStyle/>
          <a:p>
            <a:pPr eaLnBrk="1" hangingPunct="1"/>
            <a:r>
              <a:rPr lang="en-GB" altLang="en-US"/>
              <a:t>Temperature and batteries</a:t>
            </a:r>
          </a:p>
        </p:txBody>
      </p:sp>
      <p:sp>
        <p:nvSpPr>
          <p:cNvPr id="31747" name="Text Box 4">
            <a:extLst>
              <a:ext uri="{FF2B5EF4-FFF2-40B4-BE49-F238E27FC236}">
                <a16:creationId xmlns:a16="http://schemas.microsoft.com/office/drawing/2014/main" id="{C714471E-97E5-48C1-9453-C83CAB3CC265}"/>
              </a:ext>
            </a:extLst>
          </p:cNvPr>
          <p:cNvSpPr txBox="1">
            <a:spLocks noChangeArrowheads="1"/>
          </p:cNvSpPr>
          <p:nvPr/>
        </p:nvSpPr>
        <p:spPr bwMode="auto">
          <a:xfrm>
            <a:off x="563563" y="784225"/>
            <a:ext cx="8085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Why are batteries more likely to rundown more quickly in cold weather? </a:t>
            </a:r>
          </a:p>
        </p:txBody>
      </p:sp>
      <p:sp>
        <p:nvSpPr>
          <p:cNvPr id="1017865" name="Text Box 9">
            <a:extLst>
              <a:ext uri="{FF2B5EF4-FFF2-40B4-BE49-F238E27FC236}">
                <a16:creationId xmlns:a16="http://schemas.microsoft.com/office/drawing/2014/main" id="{D4530993-8443-4B74-941C-73015D0C4156}"/>
              </a:ext>
            </a:extLst>
          </p:cNvPr>
          <p:cNvSpPr txBox="1">
            <a:spLocks noChangeArrowheads="1"/>
          </p:cNvSpPr>
          <p:nvPr/>
        </p:nvSpPr>
        <p:spPr bwMode="auto">
          <a:xfrm>
            <a:off x="563563" y="2206625"/>
            <a:ext cx="41179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At low temperatures the reaction that generates the electric current proceeds more slowly than at higher temperatures.</a:t>
            </a:r>
          </a:p>
        </p:txBody>
      </p:sp>
      <p:pic>
        <p:nvPicPr>
          <p:cNvPr id="1017867" name="Picture 11" descr="24717804_credit">
            <a:extLst>
              <a:ext uri="{FF2B5EF4-FFF2-40B4-BE49-F238E27FC236}">
                <a16:creationId xmlns:a16="http://schemas.microsoft.com/office/drawing/2014/main" id="{EDAB8399-5012-45CE-8B8C-E44556ADE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35088"/>
            <a:ext cx="36544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7868" name="Text Box 12">
            <a:extLst>
              <a:ext uri="{FF2B5EF4-FFF2-40B4-BE49-F238E27FC236}">
                <a16:creationId xmlns:a16="http://schemas.microsoft.com/office/drawing/2014/main" id="{07F240B1-ABB9-4F0A-BA44-FAE13F574CF8}"/>
              </a:ext>
            </a:extLst>
          </p:cNvPr>
          <p:cNvSpPr txBox="1">
            <a:spLocks noChangeArrowheads="1"/>
          </p:cNvSpPr>
          <p:nvPr/>
        </p:nvSpPr>
        <p:spPr bwMode="auto">
          <a:xfrm>
            <a:off x="563563" y="4724400"/>
            <a:ext cx="4079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This means batteries are less likely to deliver enough current to meet demand.</a:t>
            </a:r>
          </a:p>
        </p:txBody>
      </p:sp>
      <p:pic>
        <p:nvPicPr>
          <p:cNvPr id="31751" name="Picture 14" descr="notes_icon">
            <a:extLst>
              <a:ext uri="{FF2B5EF4-FFF2-40B4-BE49-F238E27FC236}">
                <a16:creationId xmlns:a16="http://schemas.microsoft.com/office/drawing/2014/main" id="{F824C704-4B5F-4467-8F43-34A0F22CF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7871" name="Picture 15" descr="forward_arrow_colour">
            <a:hlinkClick r:id="" action="ppaction://hlinkshowjump?jump=nextslide"/>
            <a:extLst>
              <a:ext uri="{FF2B5EF4-FFF2-40B4-BE49-F238E27FC236}">
                <a16:creationId xmlns:a16="http://schemas.microsoft.com/office/drawing/2014/main" id="{81798FD7-E21E-48E6-A176-311305656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17867"/>
                                        </p:tgtEl>
                                        <p:attrNameLst>
                                          <p:attrName>style.visibility</p:attrName>
                                        </p:attrNameLst>
                                      </p:cBhvr>
                                      <p:to>
                                        <p:strVal val="visible"/>
                                      </p:to>
                                    </p:set>
                                    <p:animEffect transition="in" filter="box(out)">
                                      <p:cBhvr>
                                        <p:cTn id="7" dur="500"/>
                                        <p:tgtEl>
                                          <p:spTgt spid="1017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7865"/>
                                        </p:tgtEl>
                                        <p:attrNameLst>
                                          <p:attrName>style.visibility</p:attrName>
                                        </p:attrNameLst>
                                      </p:cBhvr>
                                      <p:to>
                                        <p:strVal val="visible"/>
                                      </p:to>
                                    </p:set>
                                    <p:animEffect transition="in" filter="dissolve">
                                      <p:cBhvr>
                                        <p:cTn id="12" dur="500"/>
                                        <p:tgtEl>
                                          <p:spTgt spid="10178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7868"/>
                                        </p:tgtEl>
                                        <p:attrNameLst>
                                          <p:attrName>style.visibility</p:attrName>
                                        </p:attrNameLst>
                                      </p:cBhvr>
                                      <p:to>
                                        <p:strVal val="visible"/>
                                      </p:to>
                                    </p:set>
                                    <p:animEffect transition="in" filter="dissolve">
                                      <p:cBhvr>
                                        <p:cTn id="17" dur="500"/>
                                        <p:tgtEl>
                                          <p:spTgt spid="1017868"/>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1017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5" grpId="0"/>
      <p:bldP spid="10178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7B1A101-A91B-4469-90B4-56BDC81D5C97}"/>
              </a:ext>
            </a:extLst>
          </p:cNvPr>
          <p:cNvSpPr>
            <a:spLocks noGrp="1" noChangeArrowheads="1"/>
          </p:cNvSpPr>
          <p:nvPr>
            <p:ph type="title" idx="4294967295"/>
          </p:nvPr>
        </p:nvSpPr>
        <p:spPr/>
        <p:txBody>
          <a:bodyPr/>
          <a:lstStyle/>
          <a:p>
            <a:pPr eaLnBrk="1" hangingPunct="1"/>
            <a:r>
              <a:rPr lang="en-GB" altLang="en-US"/>
              <a:t>How does temperature affect rate?</a:t>
            </a:r>
          </a:p>
        </p:txBody>
      </p:sp>
      <p:sp>
        <p:nvSpPr>
          <p:cNvPr id="32771" name="Text Box 3">
            <a:extLst>
              <a:ext uri="{FF2B5EF4-FFF2-40B4-BE49-F238E27FC236}">
                <a16:creationId xmlns:a16="http://schemas.microsoft.com/office/drawing/2014/main" id="{678E4329-C688-494C-8B9E-8FA7F79E7D70}"/>
              </a:ext>
            </a:extLst>
          </p:cNvPr>
          <p:cNvSpPr txBox="1">
            <a:spLocks noChangeArrowheads="1"/>
          </p:cNvSpPr>
          <p:nvPr/>
        </p:nvSpPr>
        <p:spPr bwMode="auto">
          <a:xfrm>
            <a:off x="563563" y="7842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The reaction between sodium thiosulfate and hydrochloric acid produces sulfur.</a:t>
            </a:r>
            <a:endParaRPr lang="en-US" altLang="en-US">
              <a:solidFill>
                <a:srgbClr val="000066"/>
              </a:solidFill>
              <a:cs typeface="Arial" panose="020B0604020202020204" pitchFamily="34" charset="0"/>
            </a:endParaRPr>
          </a:p>
        </p:txBody>
      </p:sp>
      <p:sp>
        <p:nvSpPr>
          <p:cNvPr id="995332" name="Text Box 4">
            <a:extLst>
              <a:ext uri="{FF2B5EF4-FFF2-40B4-BE49-F238E27FC236}">
                <a16:creationId xmlns:a16="http://schemas.microsoft.com/office/drawing/2014/main" id="{981DB680-5CF4-47BC-B622-38F06AEA1BC8}"/>
              </a:ext>
            </a:extLst>
          </p:cNvPr>
          <p:cNvSpPr txBox="1">
            <a:spLocks noChangeArrowheads="1"/>
          </p:cNvSpPr>
          <p:nvPr/>
        </p:nvSpPr>
        <p:spPr bwMode="auto">
          <a:xfrm>
            <a:off x="563563" y="4351338"/>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Sulfur is solid and so it turns the solution cloudy.</a:t>
            </a:r>
            <a:endParaRPr lang="en-US" altLang="en-US">
              <a:solidFill>
                <a:srgbClr val="000066"/>
              </a:solidFill>
              <a:cs typeface="Arial" panose="020B0604020202020204" pitchFamily="34" charset="0"/>
            </a:endParaRPr>
          </a:p>
        </p:txBody>
      </p:sp>
      <p:sp>
        <p:nvSpPr>
          <p:cNvPr id="995333" name="Text Box 5">
            <a:extLst>
              <a:ext uri="{FF2B5EF4-FFF2-40B4-BE49-F238E27FC236}">
                <a16:creationId xmlns:a16="http://schemas.microsoft.com/office/drawing/2014/main" id="{C3191133-4344-4624-9CB4-865978A51919}"/>
              </a:ext>
            </a:extLst>
          </p:cNvPr>
          <p:cNvSpPr txBox="1">
            <a:spLocks noChangeArrowheads="1"/>
          </p:cNvSpPr>
          <p:nvPr/>
        </p:nvSpPr>
        <p:spPr bwMode="auto">
          <a:xfrm>
            <a:off x="563563" y="5203825"/>
            <a:ext cx="7145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How can this fact be used to measure the effect of temperature on rate of reaction?</a:t>
            </a:r>
            <a:endParaRPr lang="en-US" altLang="en-US">
              <a:solidFill>
                <a:srgbClr val="000066"/>
              </a:solidFill>
            </a:endParaRPr>
          </a:p>
        </p:txBody>
      </p:sp>
      <p:sp>
        <p:nvSpPr>
          <p:cNvPr id="995334" name="AutoShape 6">
            <a:extLst>
              <a:ext uri="{FF2B5EF4-FFF2-40B4-BE49-F238E27FC236}">
                <a16:creationId xmlns:a16="http://schemas.microsoft.com/office/drawing/2014/main" id="{2FE820FB-953E-4BAF-BA28-EB2C29313959}"/>
              </a:ext>
            </a:extLst>
          </p:cNvPr>
          <p:cNvSpPr>
            <a:spLocks noChangeArrowheads="1"/>
          </p:cNvSpPr>
          <p:nvPr/>
        </p:nvSpPr>
        <p:spPr bwMode="auto">
          <a:xfrm>
            <a:off x="171450" y="2001838"/>
            <a:ext cx="8839200" cy="1954212"/>
          </a:xfrm>
          <a:prstGeom prst="roundRect">
            <a:avLst>
              <a:gd name="adj" fmla="val 16667"/>
            </a:avLst>
          </a:prstGeom>
          <a:solidFill>
            <a:srgbClr val="FFFFCC"/>
          </a:solidFill>
          <a:ln w="38100">
            <a:solidFill>
              <a:srgbClr val="FF6600"/>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US" altLang="en-US"/>
          </a:p>
        </p:txBody>
      </p:sp>
      <p:grpSp>
        <p:nvGrpSpPr>
          <p:cNvPr id="2" name="Group 7">
            <a:extLst>
              <a:ext uri="{FF2B5EF4-FFF2-40B4-BE49-F238E27FC236}">
                <a16:creationId xmlns:a16="http://schemas.microsoft.com/office/drawing/2014/main" id="{2EB72A17-1766-4AB4-A59C-E746EDE3B05B}"/>
              </a:ext>
            </a:extLst>
          </p:cNvPr>
          <p:cNvGrpSpPr>
            <a:grpSpLocks/>
          </p:cNvGrpSpPr>
          <p:nvPr/>
        </p:nvGrpSpPr>
        <p:grpSpPr bwMode="auto">
          <a:xfrm>
            <a:off x="215900" y="2154238"/>
            <a:ext cx="8834438" cy="703262"/>
            <a:chOff x="124" y="1345"/>
            <a:chExt cx="5565" cy="443"/>
          </a:xfrm>
        </p:grpSpPr>
        <p:sp>
          <p:nvSpPr>
            <p:cNvPr id="32789" name="Text Box 8">
              <a:extLst>
                <a:ext uri="{FF2B5EF4-FFF2-40B4-BE49-F238E27FC236}">
                  <a16:creationId xmlns:a16="http://schemas.microsoft.com/office/drawing/2014/main" id="{C5B2FCF3-83FD-43C4-9F08-678335A66F6A}"/>
                </a:ext>
              </a:extLst>
            </p:cNvPr>
            <p:cNvSpPr txBox="1">
              <a:spLocks noChangeArrowheads="1"/>
            </p:cNvSpPr>
            <p:nvPr/>
          </p:nvSpPr>
          <p:spPr bwMode="auto">
            <a:xfrm>
              <a:off x="1199" y="1346"/>
              <a:ext cx="111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rgbClr val="000066"/>
                  </a:solidFill>
                </a:rPr>
                <a:t>hydrochloric</a:t>
              </a:r>
              <a:br>
                <a:rPr lang="en-GB" altLang="en-US" sz="2000" b="1">
                  <a:solidFill>
                    <a:srgbClr val="000066"/>
                  </a:solidFill>
                </a:rPr>
              </a:br>
              <a:r>
                <a:rPr lang="en-GB" altLang="en-US" sz="2000" b="1">
                  <a:solidFill>
                    <a:srgbClr val="000066"/>
                  </a:solidFill>
                </a:rPr>
                <a:t>acid</a:t>
              </a:r>
            </a:p>
          </p:txBody>
        </p:sp>
        <p:sp>
          <p:nvSpPr>
            <p:cNvPr id="32790" name="Text Box 9">
              <a:extLst>
                <a:ext uri="{FF2B5EF4-FFF2-40B4-BE49-F238E27FC236}">
                  <a16:creationId xmlns:a16="http://schemas.microsoft.com/office/drawing/2014/main" id="{8FA3EEB1-E600-4C3B-BF5B-4F854619D741}"/>
                </a:ext>
              </a:extLst>
            </p:cNvPr>
            <p:cNvSpPr txBox="1">
              <a:spLocks noChangeArrowheads="1"/>
            </p:cNvSpPr>
            <p:nvPr/>
          </p:nvSpPr>
          <p:spPr bwMode="auto">
            <a:xfrm>
              <a:off x="2556" y="1345"/>
              <a:ext cx="75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rgbClr val="000066"/>
                  </a:solidFill>
                </a:rPr>
                <a:t>sodium</a:t>
              </a:r>
              <a:br>
                <a:rPr lang="en-GB" altLang="en-US" sz="2000" b="1">
                  <a:solidFill>
                    <a:srgbClr val="000066"/>
                  </a:solidFill>
                </a:rPr>
              </a:br>
              <a:r>
                <a:rPr lang="en-GB" altLang="en-US" sz="2000" b="1">
                  <a:solidFill>
                    <a:srgbClr val="000066"/>
                  </a:solidFill>
                </a:rPr>
                <a:t>chloride</a:t>
              </a:r>
            </a:p>
          </p:txBody>
        </p:sp>
        <p:sp>
          <p:nvSpPr>
            <p:cNvPr id="32791" name="Text Box 10">
              <a:extLst>
                <a:ext uri="{FF2B5EF4-FFF2-40B4-BE49-F238E27FC236}">
                  <a16:creationId xmlns:a16="http://schemas.microsoft.com/office/drawing/2014/main" id="{8D9B607D-4628-4EC7-8C1E-646FA4D0D760}"/>
                </a:ext>
              </a:extLst>
            </p:cNvPr>
            <p:cNvSpPr txBox="1">
              <a:spLocks noChangeArrowheads="1"/>
            </p:cNvSpPr>
            <p:nvPr/>
          </p:nvSpPr>
          <p:spPr bwMode="auto">
            <a:xfrm>
              <a:off x="4382" y="1441"/>
              <a:ext cx="5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rgbClr val="000066"/>
                  </a:solidFill>
                </a:rPr>
                <a:t>sulfur</a:t>
              </a:r>
            </a:p>
          </p:txBody>
        </p:sp>
        <p:sp>
          <p:nvSpPr>
            <p:cNvPr id="32792" name="Text Box 11">
              <a:extLst>
                <a:ext uri="{FF2B5EF4-FFF2-40B4-BE49-F238E27FC236}">
                  <a16:creationId xmlns:a16="http://schemas.microsoft.com/office/drawing/2014/main" id="{E272909F-6346-462F-8AA4-B0F94B1371EB}"/>
                </a:ext>
              </a:extLst>
            </p:cNvPr>
            <p:cNvSpPr txBox="1">
              <a:spLocks noChangeArrowheads="1"/>
            </p:cNvSpPr>
            <p:nvPr/>
          </p:nvSpPr>
          <p:spPr bwMode="auto">
            <a:xfrm>
              <a:off x="124" y="1346"/>
              <a:ext cx="94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rgbClr val="000066"/>
                  </a:solidFill>
                </a:rPr>
                <a:t>sodium</a:t>
              </a:r>
              <a:br>
                <a:rPr lang="en-GB" altLang="en-US" sz="2000" b="1">
                  <a:solidFill>
                    <a:srgbClr val="000066"/>
                  </a:solidFill>
                </a:rPr>
              </a:br>
              <a:r>
                <a:rPr lang="en-GB" altLang="en-US" sz="2000" b="1">
                  <a:solidFill>
                    <a:srgbClr val="000066"/>
                  </a:solidFill>
                </a:rPr>
                <a:t>thiosulfate</a:t>
              </a:r>
            </a:p>
          </p:txBody>
        </p:sp>
        <p:sp>
          <p:nvSpPr>
            <p:cNvPr id="32793" name="Text Box 12">
              <a:extLst>
                <a:ext uri="{FF2B5EF4-FFF2-40B4-BE49-F238E27FC236}">
                  <a16:creationId xmlns:a16="http://schemas.microsoft.com/office/drawing/2014/main" id="{4BF03C13-5F66-4E7C-91F5-35201D9F96D1}"/>
                </a:ext>
              </a:extLst>
            </p:cNvPr>
            <p:cNvSpPr txBox="1">
              <a:spLocks noChangeArrowheads="1"/>
            </p:cNvSpPr>
            <p:nvPr/>
          </p:nvSpPr>
          <p:spPr bwMode="auto">
            <a:xfrm>
              <a:off x="978" y="1394"/>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2794" name="Text Box 13">
              <a:extLst>
                <a:ext uri="{FF2B5EF4-FFF2-40B4-BE49-F238E27FC236}">
                  <a16:creationId xmlns:a16="http://schemas.microsoft.com/office/drawing/2014/main" id="{0481FEC7-82AE-441F-873E-36EF2C872194}"/>
                </a:ext>
              </a:extLst>
            </p:cNvPr>
            <p:cNvSpPr txBox="1">
              <a:spLocks noChangeArrowheads="1"/>
            </p:cNvSpPr>
            <p:nvPr/>
          </p:nvSpPr>
          <p:spPr bwMode="auto">
            <a:xfrm>
              <a:off x="3280" y="1393"/>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2795" name="Text Box 14">
              <a:extLst>
                <a:ext uri="{FF2B5EF4-FFF2-40B4-BE49-F238E27FC236}">
                  <a16:creationId xmlns:a16="http://schemas.microsoft.com/office/drawing/2014/main" id="{35E85ED6-EBBB-427E-A137-A089B8D631AB}"/>
                </a:ext>
              </a:extLst>
            </p:cNvPr>
            <p:cNvSpPr txBox="1">
              <a:spLocks noChangeArrowheads="1"/>
            </p:cNvSpPr>
            <p:nvPr/>
          </p:nvSpPr>
          <p:spPr bwMode="auto">
            <a:xfrm>
              <a:off x="2266" y="1422"/>
              <a:ext cx="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solidFill>
                    <a:srgbClr val="000066"/>
                  </a:solidFill>
                  <a:sym typeface="Monotype Sorts" pitchFamily="2" charset="2"/>
                </a:rPr>
                <a:t></a:t>
              </a:r>
            </a:p>
          </p:txBody>
        </p:sp>
        <p:sp>
          <p:nvSpPr>
            <p:cNvPr id="32796" name="Text Box 15">
              <a:extLst>
                <a:ext uri="{FF2B5EF4-FFF2-40B4-BE49-F238E27FC236}">
                  <a16:creationId xmlns:a16="http://schemas.microsoft.com/office/drawing/2014/main" id="{C5A9E497-140D-487D-BD86-C89618B0166C}"/>
                </a:ext>
              </a:extLst>
            </p:cNvPr>
            <p:cNvSpPr txBox="1">
              <a:spLocks noChangeArrowheads="1"/>
            </p:cNvSpPr>
            <p:nvPr/>
          </p:nvSpPr>
          <p:spPr bwMode="auto">
            <a:xfrm>
              <a:off x="5118" y="1441"/>
              <a:ext cx="5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rgbClr val="000066"/>
                  </a:solidFill>
                </a:rPr>
                <a:t>water</a:t>
              </a:r>
            </a:p>
          </p:txBody>
        </p:sp>
        <p:sp>
          <p:nvSpPr>
            <p:cNvPr id="32797" name="Text Box 16">
              <a:extLst>
                <a:ext uri="{FF2B5EF4-FFF2-40B4-BE49-F238E27FC236}">
                  <a16:creationId xmlns:a16="http://schemas.microsoft.com/office/drawing/2014/main" id="{CD70BB5A-08D8-4302-A2D8-B09EDBCF72E3}"/>
                </a:ext>
              </a:extLst>
            </p:cNvPr>
            <p:cNvSpPr txBox="1">
              <a:spLocks noChangeArrowheads="1"/>
            </p:cNvSpPr>
            <p:nvPr/>
          </p:nvSpPr>
          <p:spPr bwMode="auto">
            <a:xfrm>
              <a:off x="3526" y="1345"/>
              <a:ext cx="7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rgbClr val="000066"/>
                  </a:solidFill>
                </a:rPr>
                <a:t>sulfur</a:t>
              </a:r>
              <a:br>
                <a:rPr lang="en-GB" altLang="en-US" sz="2000" b="1">
                  <a:solidFill>
                    <a:srgbClr val="000066"/>
                  </a:solidFill>
                </a:rPr>
              </a:br>
              <a:r>
                <a:rPr lang="en-GB" altLang="en-US" sz="2000" b="1">
                  <a:solidFill>
                    <a:srgbClr val="000066"/>
                  </a:solidFill>
                </a:rPr>
                <a:t>dioxide</a:t>
              </a:r>
            </a:p>
          </p:txBody>
        </p:sp>
        <p:sp>
          <p:nvSpPr>
            <p:cNvPr id="32798" name="Text Box 17">
              <a:extLst>
                <a:ext uri="{FF2B5EF4-FFF2-40B4-BE49-F238E27FC236}">
                  <a16:creationId xmlns:a16="http://schemas.microsoft.com/office/drawing/2014/main" id="{768E4A5E-49E4-4E25-8943-35729AEF31C4}"/>
                </a:ext>
              </a:extLst>
            </p:cNvPr>
            <p:cNvSpPr txBox="1">
              <a:spLocks noChangeArrowheads="1"/>
            </p:cNvSpPr>
            <p:nvPr/>
          </p:nvSpPr>
          <p:spPr bwMode="auto">
            <a:xfrm>
              <a:off x="4914" y="1393"/>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2799" name="Text Box 18">
              <a:extLst>
                <a:ext uri="{FF2B5EF4-FFF2-40B4-BE49-F238E27FC236}">
                  <a16:creationId xmlns:a16="http://schemas.microsoft.com/office/drawing/2014/main" id="{ADB6A0EC-94EC-4343-BCC0-07C29D2FFAA4}"/>
                </a:ext>
              </a:extLst>
            </p:cNvPr>
            <p:cNvSpPr txBox="1">
              <a:spLocks noChangeArrowheads="1"/>
            </p:cNvSpPr>
            <p:nvPr/>
          </p:nvSpPr>
          <p:spPr bwMode="auto">
            <a:xfrm>
              <a:off x="4152" y="1393"/>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grpSp>
      <p:grpSp>
        <p:nvGrpSpPr>
          <p:cNvPr id="3" name="Group 19">
            <a:extLst>
              <a:ext uri="{FF2B5EF4-FFF2-40B4-BE49-F238E27FC236}">
                <a16:creationId xmlns:a16="http://schemas.microsoft.com/office/drawing/2014/main" id="{A41E5EEF-EC12-4C30-9D23-26B4C1F3828A}"/>
              </a:ext>
            </a:extLst>
          </p:cNvPr>
          <p:cNvGrpSpPr>
            <a:grpSpLocks/>
          </p:cNvGrpSpPr>
          <p:nvPr/>
        </p:nvGrpSpPr>
        <p:grpSpPr bwMode="auto">
          <a:xfrm>
            <a:off x="309563" y="3101975"/>
            <a:ext cx="8683625" cy="795338"/>
            <a:chOff x="183" y="1942"/>
            <a:chExt cx="5470" cy="501"/>
          </a:xfrm>
        </p:grpSpPr>
        <p:sp>
          <p:nvSpPr>
            <p:cNvPr id="32778" name="Text Box 20">
              <a:extLst>
                <a:ext uri="{FF2B5EF4-FFF2-40B4-BE49-F238E27FC236}">
                  <a16:creationId xmlns:a16="http://schemas.microsoft.com/office/drawing/2014/main" id="{6AFEFFDA-EFB2-4317-ADC7-12400895927B}"/>
                </a:ext>
              </a:extLst>
            </p:cNvPr>
            <p:cNvSpPr txBox="1">
              <a:spLocks noChangeArrowheads="1"/>
            </p:cNvSpPr>
            <p:nvPr/>
          </p:nvSpPr>
          <p:spPr bwMode="auto">
            <a:xfrm>
              <a:off x="183" y="1943"/>
              <a:ext cx="831"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sz="2300" b="1">
                  <a:solidFill>
                    <a:srgbClr val="000066"/>
                  </a:solidFill>
                </a:rPr>
                <a:t>Na</a:t>
              </a:r>
              <a:r>
                <a:rPr lang="en-GB" altLang="en-US" sz="2300" b="1" baseline="-25000">
                  <a:solidFill>
                    <a:srgbClr val="000066"/>
                  </a:solidFill>
                </a:rPr>
                <a:t>2</a:t>
              </a:r>
              <a:r>
                <a:rPr lang="en-GB" altLang="en-US" sz="2300" b="1">
                  <a:solidFill>
                    <a:srgbClr val="000066"/>
                  </a:solidFill>
                </a:rPr>
                <a:t>S</a:t>
              </a:r>
              <a:r>
                <a:rPr lang="en-GB" altLang="en-US" sz="2300" b="1" baseline="-25000">
                  <a:solidFill>
                    <a:srgbClr val="000066"/>
                  </a:solidFill>
                </a:rPr>
                <a:t>2</a:t>
              </a:r>
              <a:r>
                <a:rPr lang="en-GB" altLang="en-US" sz="2300" b="1">
                  <a:solidFill>
                    <a:srgbClr val="000066"/>
                  </a:solidFill>
                </a:rPr>
                <a:t>O</a:t>
              </a:r>
              <a:r>
                <a:rPr lang="en-GB" altLang="en-US" sz="2300" b="1" baseline="-25000">
                  <a:solidFill>
                    <a:srgbClr val="000066"/>
                  </a:solidFill>
                </a:rPr>
                <a:t>3</a:t>
              </a:r>
              <a:br>
                <a:rPr lang="en-GB" altLang="en-US" sz="2300" b="1">
                  <a:solidFill>
                    <a:srgbClr val="000066"/>
                  </a:solidFill>
                </a:rPr>
              </a:br>
              <a:r>
                <a:rPr lang="en-GB" altLang="en-US" sz="2300">
                  <a:solidFill>
                    <a:srgbClr val="000066"/>
                  </a:solidFill>
                </a:rPr>
                <a:t>(aq)</a:t>
              </a:r>
              <a:endParaRPr lang="en-GB" altLang="en-US" sz="2300">
                <a:solidFill>
                  <a:srgbClr val="000066"/>
                </a:solidFill>
                <a:sym typeface="Monotype Sorts" pitchFamily="2" charset="2"/>
              </a:endParaRPr>
            </a:p>
          </p:txBody>
        </p:sp>
        <p:sp>
          <p:nvSpPr>
            <p:cNvPr id="32779" name="Text Box 21">
              <a:extLst>
                <a:ext uri="{FF2B5EF4-FFF2-40B4-BE49-F238E27FC236}">
                  <a16:creationId xmlns:a16="http://schemas.microsoft.com/office/drawing/2014/main" id="{55F69AE4-28BD-4A4B-AAAA-9404AAAF0DD4}"/>
                </a:ext>
              </a:extLst>
            </p:cNvPr>
            <p:cNvSpPr txBox="1">
              <a:spLocks noChangeArrowheads="1"/>
            </p:cNvSpPr>
            <p:nvPr/>
          </p:nvSpPr>
          <p:spPr bwMode="auto">
            <a:xfrm>
              <a:off x="1464" y="1943"/>
              <a:ext cx="587"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sz="2300" b="1">
                  <a:solidFill>
                    <a:srgbClr val="000066"/>
                  </a:solidFill>
                </a:rPr>
                <a:t>2HCl</a:t>
              </a:r>
              <a:br>
                <a:rPr lang="en-GB" altLang="en-US" sz="2300" b="1">
                  <a:solidFill>
                    <a:srgbClr val="000066"/>
                  </a:solidFill>
                </a:rPr>
              </a:br>
              <a:r>
                <a:rPr lang="en-GB" altLang="en-US" sz="2300">
                  <a:solidFill>
                    <a:srgbClr val="000066"/>
                  </a:solidFill>
                </a:rPr>
                <a:t>(aq)</a:t>
              </a:r>
              <a:endParaRPr lang="en-GB" altLang="en-US" sz="2300">
                <a:solidFill>
                  <a:srgbClr val="000066"/>
                </a:solidFill>
                <a:sym typeface="Monotype Sorts" pitchFamily="2" charset="2"/>
              </a:endParaRPr>
            </a:p>
          </p:txBody>
        </p:sp>
        <p:sp>
          <p:nvSpPr>
            <p:cNvPr id="32780" name="Text Box 22">
              <a:extLst>
                <a:ext uri="{FF2B5EF4-FFF2-40B4-BE49-F238E27FC236}">
                  <a16:creationId xmlns:a16="http://schemas.microsoft.com/office/drawing/2014/main" id="{B21300C1-8596-4822-BFB0-378CAB3E75BA}"/>
                </a:ext>
              </a:extLst>
            </p:cNvPr>
            <p:cNvSpPr txBox="1">
              <a:spLocks noChangeArrowheads="1"/>
            </p:cNvSpPr>
            <p:nvPr/>
          </p:nvSpPr>
          <p:spPr bwMode="auto">
            <a:xfrm>
              <a:off x="2584" y="1943"/>
              <a:ext cx="695"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sz="2300" b="1">
                  <a:solidFill>
                    <a:srgbClr val="000066"/>
                  </a:solidFill>
                  <a:sym typeface="Monotype Sorts" pitchFamily="2" charset="2"/>
                </a:rPr>
                <a:t>2NaCl</a:t>
              </a:r>
              <a:br>
                <a:rPr lang="en-GB" altLang="en-US" sz="2300" b="1">
                  <a:solidFill>
                    <a:srgbClr val="000066"/>
                  </a:solidFill>
                  <a:sym typeface="Monotype Sorts" pitchFamily="2" charset="2"/>
                </a:rPr>
              </a:br>
              <a:r>
                <a:rPr lang="en-GB" altLang="en-US" sz="2300">
                  <a:solidFill>
                    <a:srgbClr val="000066"/>
                  </a:solidFill>
                  <a:sym typeface="Monotype Sorts" pitchFamily="2" charset="2"/>
                </a:rPr>
                <a:t>(aq)</a:t>
              </a:r>
            </a:p>
          </p:txBody>
        </p:sp>
        <p:sp>
          <p:nvSpPr>
            <p:cNvPr id="32781" name="Text Box 23">
              <a:extLst>
                <a:ext uri="{FF2B5EF4-FFF2-40B4-BE49-F238E27FC236}">
                  <a16:creationId xmlns:a16="http://schemas.microsoft.com/office/drawing/2014/main" id="{D54C05BC-034F-4618-9AC6-0F5DB1CBB423}"/>
                </a:ext>
              </a:extLst>
            </p:cNvPr>
            <p:cNvSpPr txBox="1">
              <a:spLocks noChangeArrowheads="1"/>
            </p:cNvSpPr>
            <p:nvPr/>
          </p:nvSpPr>
          <p:spPr bwMode="auto">
            <a:xfrm>
              <a:off x="4500" y="1943"/>
              <a:ext cx="340"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sz="2300" b="1">
                  <a:solidFill>
                    <a:srgbClr val="000066"/>
                  </a:solidFill>
                  <a:sym typeface="Monotype Sorts" pitchFamily="2" charset="2"/>
                </a:rPr>
                <a:t>S</a:t>
              </a:r>
              <a:br>
                <a:rPr lang="en-GB" altLang="en-US" sz="2300">
                  <a:solidFill>
                    <a:srgbClr val="000066"/>
                  </a:solidFill>
                  <a:sym typeface="Monotype Sorts" pitchFamily="2" charset="2"/>
                </a:rPr>
              </a:br>
              <a:r>
                <a:rPr lang="en-GB" altLang="en-US" sz="2300">
                  <a:solidFill>
                    <a:srgbClr val="000066"/>
                  </a:solidFill>
                  <a:sym typeface="Monotype Sorts" pitchFamily="2" charset="2"/>
                </a:rPr>
                <a:t>(s)</a:t>
              </a:r>
            </a:p>
          </p:txBody>
        </p:sp>
        <p:sp>
          <p:nvSpPr>
            <p:cNvPr id="32782" name="Text Box 24">
              <a:extLst>
                <a:ext uri="{FF2B5EF4-FFF2-40B4-BE49-F238E27FC236}">
                  <a16:creationId xmlns:a16="http://schemas.microsoft.com/office/drawing/2014/main" id="{DB8FF73B-EE64-4915-8B9C-DF3073684A18}"/>
                </a:ext>
              </a:extLst>
            </p:cNvPr>
            <p:cNvSpPr txBox="1">
              <a:spLocks noChangeArrowheads="1"/>
            </p:cNvSpPr>
            <p:nvPr/>
          </p:nvSpPr>
          <p:spPr bwMode="auto">
            <a:xfrm>
              <a:off x="3280" y="2028"/>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2783" name="Text Box 25">
              <a:extLst>
                <a:ext uri="{FF2B5EF4-FFF2-40B4-BE49-F238E27FC236}">
                  <a16:creationId xmlns:a16="http://schemas.microsoft.com/office/drawing/2014/main" id="{9A93631F-06E8-47DF-99C2-639E7C2CD824}"/>
                </a:ext>
              </a:extLst>
            </p:cNvPr>
            <p:cNvSpPr txBox="1">
              <a:spLocks noChangeArrowheads="1"/>
            </p:cNvSpPr>
            <p:nvPr/>
          </p:nvSpPr>
          <p:spPr bwMode="auto">
            <a:xfrm>
              <a:off x="978" y="2028"/>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2784" name="Text Box 26">
              <a:extLst>
                <a:ext uri="{FF2B5EF4-FFF2-40B4-BE49-F238E27FC236}">
                  <a16:creationId xmlns:a16="http://schemas.microsoft.com/office/drawing/2014/main" id="{0C68A80F-120B-43E5-B8C7-A928FD12C96B}"/>
                </a:ext>
              </a:extLst>
            </p:cNvPr>
            <p:cNvSpPr txBox="1">
              <a:spLocks noChangeArrowheads="1"/>
            </p:cNvSpPr>
            <p:nvPr/>
          </p:nvSpPr>
          <p:spPr bwMode="auto">
            <a:xfrm>
              <a:off x="2266" y="2057"/>
              <a:ext cx="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solidFill>
                    <a:srgbClr val="000066"/>
                  </a:solidFill>
                  <a:sym typeface="Monotype Sorts" pitchFamily="2" charset="2"/>
                </a:rPr>
                <a:t></a:t>
              </a:r>
            </a:p>
          </p:txBody>
        </p:sp>
        <p:sp>
          <p:nvSpPr>
            <p:cNvPr id="32785" name="Text Box 27">
              <a:extLst>
                <a:ext uri="{FF2B5EF4-FFF2-40B4-BE49-F238E27FC236}">
                  <a16:creationId xmlns:a16="http://schemas.microsoft.com/office/drawing/2014/main" id="{78D4F2E9-12F1-4B95-B035-E482DAEF32AD}"/>
                </a:ext>
              </a:extLst>
            </p:cNvPr>
            <p:cNvSpPr txBox="1">
              <a:spLocks noChangeArrowheads="1"/>
            </p:cNvSpPr>
            <p:nvPr/>
          </p:nvSpPr>
          <p:spPr bwMode="auto">
            <a:xfrm>
              <a:off x="3633" y="1942"/>
              <a:ext cx="48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sz="2300" b="1">
                  <a:solidFill>
                    <a:srgbClr val="000066"/>
                  </a:solidFill>
                  <a:sym typeface="Monotype Sorts" pitchFamily="2" charset="2"/>
                </a:rPr>
                <a:t>SO</a:t>
              </a:r>
              <a:r>
                <a:rPr lang="en-GB" altLang="en-US" sz="2300" b="1" baseline="-25000">
                  <a:solidFill>
                    <a:srgbClr val="000066"/>
                  </a:solidFill>
                  <a:sym typeface="Monotype Sorts" pitchFamily="2" charset="2"/>
                </a:rPr>
                <a:t>2</a:t>
              </a:r>
              <a:br>
                <a:rPr lang="en-GB" altLang="en-US" sz="2300">
                  <a:solidFill>
                    <a:srgbClr val="000066"/>
                  </a:solidFill>
                  <a:sym typeface="Monotype Sorts" pitchFamily="2" charset="2"/>
                </a:rPr>
              </a:br>
              <a:r>
                <a:rPr lang="en-GB" altLang="en-US" sz="2300">
                  <a:solidFill>
                    <a:srgbClr val="000066"/>
                  </a:solidFill>
                  <a:sym typeface="Monotype Sorts" pitchFamily="2" charset="2"/>
                </a:rPr>
                <a:t>(g)</a:t>
              </a:r>
            </a:p>
          </p:txBody>
        </p:sp>
        <p:sp>
          <p:nvSpPr>
            <p:cNvPr id="32786" name="Text Box 28">
              <a:extLst>
                <a:ext uri="{FF2B5EF4-FFF2-40B4-BE49-F238E27FC236}">
                  <a16:creationId xmlns:a16="http://schemas.microsoft.com/office/drawing/2014/main" id="{FA152B98-2128-4876-8262-E79FEE670A9F}"/>
                </a:ext>
              </a:extLst>
            </p:cNvPr>
            <p:cNvSpPr txBox="1">
              <a:spLocks noChangeArrowheads="1"/>
            </p:cNvSpPr>
            <p:nvPr/>
          </p:nvSpPr>
          <p:spPr bwMode="auto">
            <a:xfrm>
              <a:off x="5153" y="1942"/>
              <a:ext cx="500"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sz="2300" b="1">
                  <a:solidFill>
                    <a:srgbClr val="000066"/>
                  </a:solidFill>
                  <a:sym typeface="Monotype Sorts" pitchFamily="2" charset="2"/>
                </a:rPr>
                <a:t>H</a:t>
              </a:r>
              <a:r>
                <a:rPr lang="en-GB" altLang="en-US" sz="2300" b="1" baseline="-25000">
                  <a:solidFill>
                    <a:srgbClr val="000066"/>
                  </a:solidFill>
                  <a:sym typeface="Monotype Sorts" pitchFamily="2" charset="2"/>
                </a:rPr>
                <a:t>2</a:t>
              </a:r>
              <a:r>
                <a:rPr lang="en-GB" altLang="en-US" sz="2300" b="1">
                  <a:solidFill>
                    <a:srgbClr val="000066"/>
                  </a:solidFill>
                  <a:sym typeface="Monotype Sorts" pitchFamily="2" charset="2"/>
                </a:rPr>
                <a:t>O</a:t>
              </a:r>
              <a:br>
                <a:rPr lang="en-GB" altLang="en-US" sz="2300" b="1">
                  <a:solidFill>
                    <a:srgbClr val="000066"/>
                  </a:solidFill>
                  <a:sym typeface="Monotype Sorts" pitchFamily="2" charset="2"/>
                </a:rPr>
              </a:br>
              <a:r>
                <a:rPr lang="en-GB" altLang="en-US" sz="2300">
                  <a:solidFill>
                    <a:srgbClr val="000066"/>
                  </a:solidFill>
                  <a:sym typeface="Monotype Sorts" pitchFamily="2" charset="2"/>
                </a:rPr>
                <a:t>(l)</a:t>
              </a:r>
            </a:p>
          </p:txBody>
        </p:sp>
        <p:sp>
          <p:nvSpPr>
            <p:cNvPr id="32787" name="Text Box 29">
              <a:extLst>
                <a:ext uri="{FF2B5EF4-FFF2-40B4-BE49-F238E27FC236}">
                  <a16:creationId xmlns:a16="http://schemas.microsoft.com/office/drawing/2014/main" id="{92B5E48A-E85D-4778-97DF-18DEAB024359}"/>
                </a:ext>
              </a:extLst>
            </p:cNvPr>
            <p:cNvSpPr txBox="1">
              <a:spLocks noChangeArrowheads="1"/>
            </p:cNvSpPr>
            <p:nvPr/>
          </p:nvSpPr>
          <p:spPr bwMode="auto">
            <a:xfrm>
              <a:off x="4152" y="2028"/>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2788" name="Text Box 30">
              <a:extLst>
                <a:ext uri="{FF2B5EF4-FFF2-40B4-BE49-F238E27FC236}">
                  <a16:creationId xmlns:a16="http://schemas.microsoft.com/office/drawing/2014/main" id="{C7554D1B-0698-4D26-964D-00D4CB5704AF}"/>
                </a:ext>
              </a:extLst>
            </p:cNvPr>
            <p:cNvSpPr txBox="1">
              <a:spLocks noChangeArrowheads="1"/>
            </p:cNvSpPr>
            <p:nvPr/>
          </p:nvSpPr>
          <p:spPr bwMode="auto">
            <a:xfrm>
              <a:off x="4914" y="2028"/>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grpSp>
      <p:pic>
        <p:nvPicPr>
          <p:cNvPr id="995361" name="Picture 33" descr="forward_arrow_colour">
            <a:hlinkClick r:id="" action="ppaction://hlinkshowjump?jump=nextslide"/>
            <a:extLst>
              <a:ext uri="{FF2B5EF4-FFF2-40B4-BE49-F238E27FC236}">
                <a16:creationId xmlns:a16="http://schemas.microsoft.com/office/drawing/2014/main" id="{6B99EC96-D0B4-4E02-9A17-5EF73F7ED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5334"/>
                                        </p:tgtEl>
                                        <p:attrNameLst>
                                          <p:attrName>style.visibility</p:attrName>
                                        </p:attrNameLst>
                                      </p:cBhvr>
                                      <p:to>
                                        <p:strVal val="visible"/>
                                      </p:to>
                                    </p:set>
                                    <p:anim calcmode="lin" valueType="num">
                                      <p:cBhvr>
                                        <p:cTn id="7" dur="500" fill="hold"/>
                                        <p:tgtEl>
                                          <p:spTgt spid="995334"/>
                                        </p:tgtEl>
                                        <p:attrNameLst>
                                          <p:attrName>ppt_w</p:attrName>
                                        </p:attrNameLst>
                                      </p:cBhvr>
                                      <p:tavLst>
                                        <p:tav tm="0">
                                          <p:val>
                                            <p:fltVal val="0"/>
                                          </p:val>
                                        </p:tav>
                                        <p:tav tm="100000">
                                          <p:val>
                                            <p:strVal val="#ppt_w"/>
                                          </p:val>
                                        </p:tav>
                                      </p:tavLst>
                                    </p:anim>
                                    <p:anim calcmode="lin" valueType="num">
                                      <p:cBhvr>
                                        <p:cTn id="8" dur="500" fill="hold"/>
                                        <p:tgtEl>
                                          <p:spTgt spid="9953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5332"/>
                                        </p:tgtEl>
                                        <p:attrNameLst>
                                          <p:attrName>style.visibility</p:attrName>
                                        </p:attrNameLst>
                                      </p:cBhvr>
                                      <p:to>
                                        <p:strVal val="visible"/>
                                      </p:to>
                                    </p:set>
                                    <p:animEffect transition="in" filter="dissolve">
                                      <p:cBhvr>
                                        <p:cTn id="22" dur="500"/>
                                        <p:tgtEl>
                                          <p:spTgt spid="9953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5333"/>
                                        </p:tgtEl>
                                        <p:attrNameLst>
                                          <p:attrName>style.visibility</p:attrName>
                                        </p:attrNameLst>
                                      </p:cBhvr>
                                      <p:to>
                                        <p:strVal val="visible"/>
                                      </p:to>
                                    </p:set>
                                    <p:animEffect transition="in" filter="dissolve">
                                      <p:cBhvr>
                                        <p:cTn id="27" dur="500"/>
                                        <p:tgtEl>
                                          <p:spTgt spid="995333"/>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995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2" grpId="0"/>
      <p:bldP spid="995333" grpId="0"/>
      <p:bldP spid="9953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3A956761-DFD7-4A1D-8FFC-9DA828C5C094}"/>
              </a:ext>
            </a:extLst>
          </p:cNvPr>
          <p:cNvSpPr>
            <a:spLocks noGrp="1" noChangeArrowheads="1"/>
          </p:cNvSpPr>
          <p:nvPr>
            <p:ph type="title" idx="4294967295"/>
          </p:nvPr>
        </p:nvSpPr>
        <p:spPr/>
        <p:txBody>
          <a:bodyPr/>
          <a:lstStyle/>
          <a:p>
            <a:pPr eaLnBrk="1" hangingPunct="1"/>
            <a:r>
              <a:rPr lang="en-GB" altLang="en-US" sz="3000"/>
              <a:t>The effect of temperature on rate</a:t>
            </a:r>
          </a:p>
        </p:txBody>
      </p:sp>
      <p:pic>
        <p:nvPicPr>
          <p:cNvPr id="6148" name="Picture 41" descr="flash_icon">
            <a:extLst>
              <a:ext uri="{FF2B5EF4-FFF2-40B4-BE49-F238E27FC236}">
                <a16:creationId xmlns:a16="http://schemas.microsoft.com/office/drawing/2014/main" id="{43595EDC-0B85-4C77-A63E-A21C23D4B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4" descr="forward_arrow_colour">
            <a:hlinkClick r:id="" action="ppaction://hlinkshowjump?jump=nextslide"/>
            <a:extLst>
              <a:ext uri="{FF2B5EF4-FFF2-40B4-BE49-F238E27FC236}">
                <a16:creationId xmlns:a16="http://schemas.microsoft.com/office/drawing/2014/main" id="{0F8AA9FA-64FA-40F9-A233-B23E08CBE4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7" descr="notes_icon">
            <a:extLst>
              <a:ext uri="{FF2B5EF4-FFF2-40B4-BE49-F238E27FC236}">
                <a16:creationId xmlns:a16="http://schemas.microsoft.com/office/drawing/2014/main" id="{26577A58-6050-4FDB-B81F-AF55277D26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6152" name="ShockwaveFlash1" r:id="rId2" imgW="8699400" imgH="5308560"/>
        </mc:Choice>
        <mc:Fallback>
          <p:control name="ShockwaveFlash1" r:id="rId2" imgW="8699400" imgH="5308560">
            <p:pic>
              <p:nvPicPr>
                <p:cNvPr id="6146" name="ShockwaveFlash1">
                  <a:extLst>
                    <a:ext uri="{FF2B5EF4-FFF2-40B4-BE49-F238E27FC236}">
                      <a16:creationId xmlns:a16="http://schemas.microsoft.com/office/drawing/2014/main" id="{33C10C7A-2FD3-4D0B-93C0-4D520CFCF3B3}"/>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D0D077E-B663-4AEA-8F81-907A8F0A69B6}"/>
              </a:ext>
            </a:extLst>
          </p:cNvPr>
          <p:cNvSpPr>
            <a:spLocks noGrp="1" noChangeArrowheads="1"/>
          </p:cNvSpPr>
          <p:nvPr>
            <p:ph type="title" idx="4294967295"/>
          </p:nvPr>
        </p:nvSpPr>
        <p:spPr/>
        <p:txBody>
          <a:bodyPr/>
          <a:lstStyle/>
          <a:p>
            <a:pPr eaLnBrk="1" hangingPunct="1"/>
            <a:r>
              <a:rPr lang="en-GB" altLang="en-US" sz="2700"/>
              <a:t>Effect of concentration on rate of reaction</a:t>
            </a:r>
          </a:p>
        </p:txBody>
      </p:sp>
      <p:sp>
        <p:nvSpPr>
          <p:cNvPr id="33795" name="Text Box 3">
            <a:extLst>
              <a:ext uri="{FF2B5EF4-FFF2-40B4-BE49-F238E27FC236}">
                <a16:creationId xmlns:a16="http://schemas.microsoft.com/office/drawing/2014/main" id="{608341A9-D2EA-438C-9244-209788EB73B4}"/>
              </a:ext>
            </a:extLst>
          </p:cNvPr>
          <p:cNvSpPr txBox="1">
            <a:spLocks noChangeArrowheads="1"/>
          </p:cNvSpPr>
          <p:nvPr/>
        </p:nvSpPr>
        <p:spPr bwMode="auto">
          <a:xfrm>
            <a:off x="563563" y="784225"/>
            <a:ext cx="7942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The higher the concentration of a dissolved reactant, the faster the rate of a reaction.</a:t>
            </a:r>
          </a:p>
        </p:txBody>
      </p:sp>
      <p:sp>
        <p:nvSpPr>
          <p:cNvPr id="980996" name="Text Box 4">
            <a:extLst>
              <a:ext uri="{FF2B5EF4-FFF2-40B4-BE49-F238E27FC236}">
                <a16:creationId xmlns:a16="http://schemas.microsoft.com/office/drawing/2014/main" id="{EF9A9553-1765-4997-A72B-4295FAF59E0C}"/>
              </a:ext>
            </a:extLst>
          </p:cNvPr>
          <p:cNvSpPr txBox="1">
            <a:spLocks noChangeArrowheads="1"/>
          </p:cNvSpPr>
          <p:nvPr/>
        </p:nvSpPr>
        <p:spPr bwMode="auto">
          <a:xfrm>
            <a:off x="563563" y="1719263"/>
            <a:ext cx="7942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Why does increased concentration increase the rate of reaction?</a:t>
            </a:r>
          </a:p>
        </p:txBody>
      </p:sp>
      <p:sp>
        <p:nvSpPr>
          <p:cNvPr id="980997" name="Text Box 5">
            <a:extLst>
              <a:ext uri="{FF2B5EF4-FFF2-40B4-BE49-F238E27FC236}">
                <a16:creationId xmlns:a16="http://schemas.microsoft.com/office/drawing/2014/main" id="{6B466691-6861-4E83-ABC3-7642B023184F}"/>
              </a:ext>
            </a:extLst>
          </p:cNvPr>
          <p:cNvSpPr txBox="1">
            <a:spLocks noChangeArrowheads="1"/>
          </p:cNvSpPr>
          <p:nvPr/>
        </p:nvSpPr>
        <p:spPr bwMode="auto">
          <a:xfrm>
            <a:off x="563563" y="2654300"/>
            <a:ext cx="79422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buFont typeface="Wingdings" panose="05000000000000000000" pitchFamily="2" charset="2"/>
              <a:buNone/>
            </a:pPr>
            <a:r>
              <a:rPr lang="en-GB" altLang="en-US">
                <a:solidFill>
                  <a:srgbClr val="000066"/>
                </a:solidFill>
              </a:rPr>
              <a:t>At a higher concentration, there are more particles in the same amount of space. This means that the particles are more likely to collide and therefore more likely to react.</a:t>
            </a:r>
            <a:endParaRPr lang="en-US" altLang="en-US">
              <a:solidFill>
                <a:srgbClr val="000066"/>
              </a:solidFill>
              <a:cs typeface="Arial" panose="020B0604020202020204" pitchFamily="34" charset="0"/>
            </a:endParaRPr>
          </a:p>
        </p:txBody>
      </p:sp>
      <p:grpSp>
        <p:nvGrpSpPr>
          <p:cNvPr id="2" name="Group 15">
            <a:extLst>
              <a:ext uri="{FF2B5EF4-FFF2-40B4-BE49-F238E27FC236}">
                <a16:creationId xmlns:a16="http://schemas.microsoft.com/office/drawing/2014/main" id="{9433A2FE-5260-461D-A4A0-2195F88D21D2}"/>
              </a:ext>
            </a:extLst>
          </p:cNvPr>
          <p:cNvGrpSpPr>
            <a:grpSpLocks/>
          </p:cNvGrpSpPr>
          <p:nvPr/>
        </p:nvGrpSpPr>
        <p:grpSpPr bwMode="auto">
          <a:xfrm>
            <a:off x="4973638" y="3948113"/>
            <a:ext cx="3213100" cy="2455862"/>
            <a:chOff x="3133" y="2487"/>
            <a:chExt cx="2024" cy="1547"/>
          </a:xfrm>
        </p:grpSpPr>
        <p:pic>
          <p:nvPicPr>
            <p:cNvPr id="33804" name="Picture 7" descr="high concentration">
              <a:extLst>
                <a:ext uri="{FF2B5EF4-FFF2-40B4-BE49-F238E27FC236}">
                  <a16:creationId xmlns:a16="http://schemas.microsoft.com/office/drawing/2014/main" id="{985099A2-3899-4DEF-BB55-40823A4E8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 y="2487"/>
              <a:ext cx="124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8">
              <a:extLst>
                <a:ext uri="{FF2B5EF4-FFF2-40B4-BE49-F238E27FC236}">
                  <a16:creationId xmlns:a16="http://schemas.microsoft.com/office/drawing/2014/main" id="{9886D373-F9E0-4914-8232-9FFC576E9C71}"/>
                </a:ext>
              </a:extLst>
            </p:cNvPr>
            <p:cNvSpPr txBox="1">
              <a:spLocks noChangeArrowheads="1"/>
            </p:cNvSpPr>
            <p:nvPr/>
          </p:nvSpPr>
          <p:spPr bwMode="auto">
            <a:xfrm>
              <a:off x="3133" y="3746"/>
              <a:ext cx="2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higher concentration</a:t>
              </a:r>
            </a:p>
          </p:txBody>
        </p:sp>
      </p:grpSp>
      <p:grpSp>
        <p:nvGrpSpPr>
          <p:cNvPr id="3" name="Group 14">
            <a:extLst>
              <a:ext uri="{FF2B5EF4-FFF2-40B4-BE49-F238E27FC236}">
                <a16:creationId xmlns:a16="http://schemas.microsoft.com/office/drawing/2014/main" id="{0E147DC2-1D68-4198-A60F-E776FCA2DFDF}"/>
              </a:ext>
            </a:extLst>
          </p:cNvPr>
          <p:cNvGrpSpPr>
            <a:grpSpLocks/>
          </p:cNvGrpSpPr>
          <p:nvPr/>
        </p:nvGrpSpPr>
        <p:grpSpPr bwMode="auto">
          <a:xfrm>
            <a:off x="960438" y="3946525"/>
            <a:ext cx="3078162" cy="2457450"/>
            <a:chOff x="605" y="2486"/>
            <a:chExt cx="1939" cy="1548"/>
          </a:xfrm>
        </p:grpSpPr>
        <p:pic>
          <p:nvPicPr>
            <p:cNvPr id="33802" name="Picture 6" descr="low concentration">
              <a:extLst>
                <a:ext uri="{FF2B5EF4-FFF2-40B4-BE49-F238E27FC236}">
                  <a16:creationId xmlns:a16="http://schemas.microsoft.com/office/drawing/2014/main" id="{DD1FA12C-D310-4945-A565-7E49ABF3A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 y="2486"/>
              <a:ext cx="124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 Box 9">
              <a:extLst>
                <a:ext uri="{FF2B5EF4-FFF2-40B4-BE49-F238E27FC236}">
                  <a16:creationId xmlns:a16="http://schemas.microsoft.com/office/drawing/2014/main" id="{064910ED-EAB2-42A0-98E6-3BE9A3540EA7}"/>
                </a:ext>
              </a:extLst>
            </p:cNvPr>
            <p:cNvSpPr txBox="1">
              <a:spLocks noChangeArrowheads="1"/>
            </p:cNvSpPr>
            <p:nvPr/>
          </p:nvSpPr>
          <p:spPr bwMode="auto">
            <a:xfrm>
              <a:off x="605" y="3746"/>
              <a:ext cx="19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lower concentration</a:t>
              </a:r>
            </a:p>
          </p:txBody>
        </p:sp>
      </p:grpSp>
      <p:sp>
        <p:nvSpPr>
          <p:cNvPr id="981004" name="AutoShape 12">
            <a:extLst>
              <a:ext uri="{FF2B5EF4-FFF2-40B4-BE49-F238E27FC236}">
                <a16:creationId xmlns:a16="http://schemas.microsoft.com/office/drawing/2014/main" id="{ECA5E729-2B57-4EBE-B844-FDDE2DF44305}"/>
              </a:ext>
            </a:extLst>
          </p:cNvPr>
          <p:cNvSpPr>
            <a:spLocks noChangeArrowheads="1"/>
          </p:cNvSpPr>
          <p:nvPr/>
        </p:nvSpPr>
        <p:spPr bwMode="auto">
          <a:xfrm>
            <a:off x="3962400" y="4773613"/>
            <a:ext cx="1219200" cy="330200"/>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pic>
        <p:nvPicPr>
          <p:cNvPr id="981008" name="Picture 16" descr="forward_arrow_colour">
            <a:hlinkClick r:id="" action="ppaction://hlinkshowjump?jump=nextslide"/>
            <a:extLst>
              <a:ext uri="{FF2B5EF4-FFF2-40B4-BE49-F238E27FC236}">
                <a16:creationId xmlns:a16="http://schemas.microsoft.com/office/drawing/2014/main" id="{361E310B-0D83-4BDE-AFE4-437749409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0996"/>
                                        </p:tgtEl>
                                        <p:attrNameLst>
                                          <p:attrName>style.visibility</p:attrName>
                                        </p:attrNameLst>
                                      </p:cBhvr>
                                      <p:to>
                                        <p:strVal val="visible"/>
                                      </p:to>
                                    </p:set>
                                    <p:animEffect transition="in" filter="dissolve">
                                      <p:cBhvr>
                                        <p:cTn id="7" dur="500"/>
                                        <p:tgtEl>
                                          <p:spTgt spid="980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0997"/>
                                        </p:tgtEl>
                                        <p:attrNameLst>
                                          <p:attrName>style.visibility</p:attrName>
                                        </p:attrNameLst>
                                      </p:cBhvr>
                                      <p:to>
                                        <p:strVal val="visible"/>
                                      </p:to>
                                    </p:set>
                                    <p:animEffect transition="in" filter="dissolve">
                                      <p:cBhvr>
                                        <p:cTn id="12" dur="500"/>
                                        <p:tgtEl>
                                          <p:spTgt spid="9809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81004"/>
                                        </p:tgtEl>
                                        <p:attrNameLst>
                                          <p:attrName>style.visibility</p:attrName>
                                        </p:attrNameLst>
                                      </p:cBhvr>
                                      <p:to>
                                        <p:strVal val="visible"/>
                                      </p:to>
                                    </p:set>
                                    <p:animEffect transition="in" filter="wipe(left)">
                                      <p:cBhvr>
                                        <p:cTn id="21" dur="500"/>
                                        <p:tgtEl>
                                          <p:spTgt spid="981004"/>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nodeType="afterGroup">
                            <p:stCondLst>
                              <p:cond delay="1500"/>
                            </p:stCondLst>
                            <p:childTnLst>
                              <p:par>
                                <p:cTn id="27" presetID="1" presetClass="entr" presetSubtype="0" fill="hold" nodeType="afterEffect">
                                  <p:stCondLst>
                                    <p:cond delay="0"/>
                                  </p:stCondLst>
                                  <p:childTnLst>
                                    <p:set>
                                      <p:cBhvr>
                                        <p:cTn id="28" dur="1" fill="hold">
                                          <p:stCondLst>
                                            <p:cond delay="0"/>
                                          </p:stCondLst>
                                        </p:cTn>
                                        <p:tgtEl>
                                          <p:spTgt spid="981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6" grpId="0"/>
      <p:bldP spid="980997" grpId="0"/>
      <p:bldP spid="9810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D6FF118-D836-44AC-AE1B-C1D0FB6AB1F6}"/>
              </a:ext>
            </a:extLst>
          </p:cNvPr>
          <p:cNvSpPr>
            <a:spLocks noGrp="1" noChangeArrowheads="1"/>
          </p:cNvSpPr>
          <p:nvPr>
            <p:ph type="title" idx="4294967295"/>
          </p:nvPr>
        </p:nvSpPr>
        <p:spPr/>
        <p:txBody>
          <a:bodyPr/>
          <a:lstStyle/>
          <a:p>
            <a:pPr eaLnBrk="1" hangingPunct="1"/>
            <a:r>
              <a:rPr lang="en-GB" altLang="en-US"/>
              <a:t>Concentration and particle collisions</a:t>
            </a:r>
          </a:p>
        </p:txBody>
      </p:sp>
      <p:pic>
        <p:nvPicPr>
          <p:cNvPr id="7172" name="Picture 17" descr="flash_icon">
            <a:extLst>
              <a:ext uri="{FF2B5EF4-FFF2-40B4-BE49-F238E27FC236}">
                <a16:creationId xmlns:a16="http://schemas.microsoft.com/office/drawing/2014/main" id="{CC69DFC0-11D6-4781-8C07-915FA6FBB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2" descr="forward_arrow_colour">
            <a:hlinkClick r:id="" action="ppaction://hlinkshowjump?jump=nextslide"/>
            <a:extLst>
              <a:ext uri="{FF2B5EF4-FFF2-40B4-BE49-F238E27FC236}">
                <a16:creationId xmlns:a16="http://schemas.microsoft.com/office/drawing/2014/main" id="{5F579F07-1E30-4D37-8521-8A00E4A5E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3" descr="notes_icon">
            <a:extLst>
              <a:ext uri="{FF2B5EF4-FFF2-40B4-BE49-F238E27FC236}">
                <a16:creationId xmlns:a16="http://schemas.microsoft.com/office/drawing/2014/main" id="{5412A7F0-4DB7-468B-A8F8-585C0EE658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7176" name="ShockwaveFlash1" r:id="rId2" imgW="8699400" imgH="5308560"/>
        </mc:Choice>
        <mc:Fallback>
          <p:control name="ShockwaveFlash1" r:id="rId2" imgW="8699400" imgH="5308560">
            <p:pic>
              <p:nvPicPr>
                <p:cNvPr id="7170" name="ShockwaveFlash1">
                  <a:extLst>
                    <a:ext uri="{FF2B5EF4-FFF2-40B4-BE49-F238E27FC236}">
                      <a16:creationId xmlns:a16="http://schemas.microsoft.com/office/drawing/2014/main" id="{D548EF26-EE8E-4F9E-848A-87CCC0D2373C}"/>
                    </a:ext>
                  </a:extLst>
                </p:cNvPr>
                <p:cNvPicPr preferRelativeResize="0">
                  <a:picLocks noChangeArrowheads="1" noChangeShapeType="1"/>
                </p:cNvPicPr>
                <p:nvPr/>
              </p:nvPicPr>
              <p:blipFill>
                <a:blip r:embed="rId8"/>
                <a:srcRect/>
                <a:stretch>
                  <a:fillRect/>
                </a:stretch>
              </p:blipFill>
              <p:spPr bwMode="auto">
                <a:xfrm>
                  <a:off x="2381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FB3FE99-3F30-4916-BC55-6D741860408A}"/>
              </a:ext>
            </a:extLst>
          </p:cNvPr>
          <p:cNvSpPr>
            <a:spLocks noGrp="1" noChangeArrowheads="1"/>
          </p:cNvSpPr>
          <p:nvPr>
            <p:ph type="title" idx="4294967295"/>
          </p:nvPr>
        </p:nvSpPr>
        <p:spPr/>
        <p:txBody>
          <a:bodyPr/>
          <a:lstStyle/>
          <a:p>
            <a:pPr eaLnBrk="1" hangingPunct="1"/>
            <a:r>
              <a:rPr lang="en-GB" altLang="en-US" sz="3000"/>
              <a:t>The effect of concentration on rate</a:t>
            </a:r>
          </a:p>
        </p:txBody>
      </p:sp>
      <p:pic>
        <p:nvPicPr>
          <p:cNvPr id="8196" name="Picture 5" descr="flash_icon">
            <a:extLst>
              <a:ext uri="{FF2B5EF4-FFF2-40B4-BE49-F238E27FC236}">
                <a16:creationId xmlns:a16="http://schemas.microsoft.com/office/drawing/2014/main" id="{5D13C08E-8641-4451-BF59-8116F74A3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forward_arrow_colour">
            <a:hlinkClick r:id="" action="ppaction://hlinkshowjump?jump=nextslide"/>
            <a:extLst>
              <a:ext uri="{FF2B5EF4-FFF2-40B4-BE49-F238E27FC236}">
                <a16:creationId xmlns:a16="http://schemas.microsoft.com/office/drawing/2014/main" id="{F02ACC7A-AE29-461F-B315-C7C0F94A0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notes_icon">
            <a:extLst>
              <a:ext uri="{FF2B5EF4-FFF2-40B4-BE49-F238E27FC236}">
                <a16:creationId xmlns:a16="http://schemas.microsoft.com/office/drawing/2014/main" id="{8294094B-7726-4108-85C6-FE266C299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8200" name="ShockwaveFlash1" r:id="rId2" imgW="8699400" imgH="5308560"/>
        </mc:Choice>
        <mc:Fallback>
          <p:control name="ShockwaveFlash1" r:id="rId2" imgW="8699400" imgH="5308560">
            <p:pic>
              <p:nvPicPr>
                <p:cNvPr id="8194" name="ShockwaveFlash1">
                  <a:extLst>
                    <a:ext uri="{FF2B5EF4-FFF2-40B4-BE49-F238E27FC236}">
                      <a16:creationId xmlns:a16="http://schemas.microsoft.com/office/drawing/2014/main" id="{BAE090B3-3F6F-40EB-A5D9-87FE05EF6B96}"/>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F59DC86-0190-4475-8C50-B16312D4707C}"/>
              </a:ext>
            </a:extLst>
          </p:cNvPr>
          <p:cNvSpPr>
            <a:spLocks noGrp="1" noChangeArrowheads="1"/>
          </p:cNvSpPr>
          <p:nvPr>
            <p:ph type="title" idx="4294967295"/>
          </p:nvPr>
        </p:nvSpPr>
        <p:spPr/>
        <p:txBody>
          <a:bodyPr/>
          <a:lstStyle/>
          <a:p>
            <a:pPr eaLnBrk="1" hangingPunct="1"/>
            <a:r>
              <a:rPr lang="en-GB" altLang="en-US"/>
              <a:t>Effect of pressure on rate of reaction</a:t>
            </a:r>
          </a:p>
        </p:txBody>
      </p:sp>
      <p:sp>
        <p:nvSpPr>
          <p:cNvPr id="989194" name="AutoShape 10">
            <a:extLst>
              <a:ext uri="{FF2B5EF4-FFF2-40B4-BE49-F238E27FC236}">
                <a16:creationId xmlns:a16="http://schemas.microsoft.com/office/drawing/2014/main" id="{0FBDDF61-43F1-4C99-95F3-34A36594CA71}"/>
              </a:ext>
            </a:extLst>
          </p:cNvPr>
          <p:cNvSpPr>
            <a:spLocks noChangeArrowheads="1"/>
          </p:cNvSpPr>
          <p:nvPr/>
        </p:nvSpPr>
        <p:spPr bwMode="auto">
          <a:xfrm>
            <a:off x="3962400" y="4789488"/>
            <a:ext cx="1219200" cy="330200"/>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989195" name="Text Box 11">
            <a:extLst>
              <a:ext uri="{FF2B5EF4-FFF2-40B4-BE49-F238E27FC236}">
                <a16:creationId xmlns:a16="http://schemas.microsoft.com/office/drawing/2014/main" id="{C13CBF62-A583-4D8B-B4B7-FC80128E0C62}"/>
              </a:ext>
            </a:extLst>
          </p:cNvPr>
          <p:cNvSpPr txBox="1">
            <a:spLocks noChangeArrowheads="1"/>
          </p:cNvSpPr>
          <p:nvPr/>
        </p:nvSpPr>
        <p:spPr bwMode="auto">
          <a:xfrm>
            <a:off x="563563" y="2616200"/>
            <a:ext cx="8580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t>The gas particles become closer together, increasing the frequency of collisions. </a:t>
            </a:r>
            <a:r>
              <a:rPr lang="en-GB" altLang="en-US">
                <a:solidFill>
                  <a:srgbClr val="000066"/>
                </a:solidFill>
              </a:rPr>
              <a:t>This means that the particles are more likely to react.</a:t>
            </a:r>
            <a:endParaRPr lang="en-GB" altLang="en-US"/>
          </a:p>
        </p:txBody>
      </p:sp>
      <p:sp>
        <p:nvSpPr>
          <p:cNvPr id="34821" name="Text Box 12">
            <a:extLst>
              <a:ext uri="{FF2B5EF4-FFF2-40B4-BE49-F238E27FC236}">
                <a16:creationId xmlns:a16="http://schemas.microsoft.com/office/drawing/2014/main" id="{64EF70C5-A167-4529-B5BF-E8C4519C5CF2}"/>
              </a:ext>
            </a:extLst>
          </p:cNvPr>
          <p:cNvSpPr txBox="1">
            <a:spLocks noChangeArrowheads="1"/>
          </p:cNvSpPr>
          <p:nvPr/>
        </p:nvSpPr>
        <p:spPr bwMode="auto">
          <a:xfrm>
            <a:off x="563563" y="784225"/>
            <a:ext cx="7937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Why does increasing the pressure of gaseous reactants increase the rate of reaction?</a:t>
            </a:r>
          </a:p>
        </p:txBody>
      </p:sp>
      <p:sp>
        <p:nvSpPr>
          <p:cNvPr id="989200" name="Text Box 16">
            <a:extLst>
              <a:ext uri="{FF2B5EF4-FFF2-40B4-BE49-F238E27FC236}">
                <a16:creationId xmlns:a16="http://schemas.microsoft.com/office/drawing/2014/main" id="{690FE37B-F0FB-4956-8036-E0B74D7DD3E6}"/>
              </a:ext>
            </a:extLst>
          </p:cNvPr>
          <p:cNvSpPr txBox="1">
            <a:spLocks noChangeArrowheads="1"/>
          </p:cNvSpPr>
          <p:nvPr/>
        </p:nvSpPr>
        <p:spPr bwMode="auto">
          <a:xfrm>
            <a:off x="563563" y="1701800"/>
            <a:ext cx="755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solidFill>
                  <a:srgbClr val="000066"/>
                </a:solidFill>
              </a:rPr>
              <a:t>As the pressure increases, the space in which the gas particles are moving becomes smaller.</a:t>
            </a:r>
          </a:p>
        </p:txBody>
      </p:sp>
      <p:grpSp>
        <p:nvGrpSpPr>
          <p:cNvPr id="2" name="Group 21">
            <a:extLst>
              <a:ext uri="{FF2B5EF4-FFF2-40B4-BE49-F238E27FC236}">
                <a16:creationId xmlns:a16="http://schemas.microsoft.com/office/drawing/2014/main" id="{F8C8AECE-EE60-42B9-A135-DE56EAB3985F}"/>
              </a:ext>
            </a:extLst>
          </p:cNvPr>
          <p:cNvGrpSpPr>
            <a:grpSpLocks/>
          </p:cNvGrpSpPr>
          <p:nvPr/>
        </p:nvGrpSpPr>
        <p:grpSpPr bwMode="auto">
          <a:xfrm>
            <a:off x="1287463" y="3960813"/>
            <a:ext cx="2352675" cy="2519362"/>
            <a:chOff x="811" y="2295"/>
            <a:chExt cx="1482" cy="1587"/>
          </a:xfrm>
        </p:grpSpPr>
        <p:sp>
          <p:nvSpPr>
            <p:cNvPr id="34828" name="Text Box 9">
              <a:extLst>
                <a:ext uri="{FF2B5EF4-FFF2-40B4-BE49-F238E27FC236}">
                  <a16:creationId xmlns:a16="http://schemas.microsoft.com/office/drawing/2014/main" id="{FB0F3D94-682F-44A7-8E28-07EFDCE68F9E}"/>
                </a:ext>
              </a:extLst>
            </p:cNvPr>
            <p:cNvSpPr txBox="1">
              <a:spLocks noChangeArrowheads="1"/>
            </p:cNvSpPr>
            <p:nvPr/>
          </p:nvSpPr>
          <p:spPr bwMode="auto">
            <a:xfrm>
              <a:off x="811" y="3594"/>
              <a:ext cx="14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lower pressure</a:t>
              </a:r>
            </a:p>
          </p:txBody>
        </p:sp>
        <p:pic>
          <p:nvPicPr>
            <p:cNvPr id="34829" name="Picture 17" descr="low pressure">
              <a:extLst>
                <a:ext uri="{FF2B5EF4-FFF2-40B4-BE49-F238E27FC236}">
                  <a16:creationId xmlns:a16="http://schemas.microsoft.com/office/drawing/2014/main" id="{8FAA7F9C-E894-406A-AD16-BFAADC620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 y="2295"/>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a:extLst>
              <a:ext uri="{FF2B5EF4-FFF2-40B4-BE49-F238E27FC236}">
                <a16:creationId xmlns:a16="http://schemas.microsoft.com/office/drawing/2014/main" id="{97BA0C6A-5F7C-4477-88D3-A553AA484EA4}"/>
              </a:ext>
            </a:extLst>
          </p:cNvPr>
          <p:cNvGrpSpPr>
            <a:grpSpLocks/>
          </p:cNvGrpSpPr>
          <p:nvPr/>
        </p:nvGrpSpPr>
        <p:grpSpPr bwMode="auto">
          <a:xfrm>
            <a:off x="5337175" y="4200525"/>
            <a:ext cx="2487613" cy="2279650"/>
            <a:chOff x="3362" y="2446"/>
            <a:chExt cx="1567" cy="1436"/>
          </a:xfrm>
        </p:grpSpPr>
        <p:sp>
          <p:nvSpPr>
            <p:cNvPr id="34826" name="Text Box 8">
              <a:extLst>
                <a:ext uri="{FF2B5EF4-FFF2-40B4-BE49-F238E27FC236}">
                  <a16:creationId xmlns:a16="http://schemas.microsoft.com/office/drawing/2014/main" id="{92117B65-02A3-4525-A169-64014CFE6F16}"/>
                </a:ext>
              </a:extLst>
            </p:cNvPr>
            <p:cNvSpPr txBox="1">
              <a:spLocks noChangeArrowheads="1"/>
            </p:cNvSpPr>
            <p:nvPr/>
          </p:nvSpPr>
          <p:spPr bwMode="auto">
            <a:xfrm>
              <a:off x="3362" y="3594"/>
              <a:ext cx="15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FF6600"/>
                  </a:solidFill>
                </a:rPr>
                <a:t>higher pressure</a:t>
              </a:r>
            </a:p>
          </p:txBody>
        </p:sp>
        <p:pic>
          <p:nvPicPr>
            <p:cNvPr id="34827" name="Picture 18" descr="high pressure">
              <a:extLst>
                <a:ext uri="{FF2B5EF4-FFF2-40B4-BE49-F238E27FC236}">
                  <a16:creationId xmlns:a16="http://schemas.microsoft.com/office/drawing/2014/main" id="{1B0056E3-47A6-49DA-B34E-FEB97D298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 y="2446"/>
              <a:ext cx="950"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9207" name="Picture 23" descr="forward_arrow_colour">
            <a:hlinkClick r:id="" action="ppaction://hlinkshowjump?jump=nextslide"/>
            <a:extLst>
              <a:ext uri="{FF2B5EF4-FFF2-40B4-BE49-F238E27FC236}">
                <a16:creationId xmlns:a16="http://schemas.microsoft.com/office/drawing/2014/main" id="{0B9A6F8F-CC8E-4FC6-97B1-0DDBBE518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9200"/>
                                        </p:tgtEl>
                                        <p:attrNameLst>
                                          <p:attrName>style.visibility</p:attrName>
                                        </p:attrNameLst>
                                      </p:cBhvr>
                                      <p:to>
                                        <p:strVal val="visible"/>
                                      </p:to>
                                    </p:set>
                                    <p:animEffect transition="in" filter="dissolve">
                                      <p:cBhvr>
                                        <p:cTn id="7" dur="500"/>
                                        <p:tgtEl>
                                          <p:spTgt spid="989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9195"/>
                                        </p:tgtEl>
                                        <p:attrNameLst>
                                          <p:attrName>style.visibility</p:attrName>
                                        </p:attrNameLst>
                                      </p:cBhvr>
                                      <p:to>
                                        <p:strVal val="visible"/>
                                      </p:to>
                                    </p:set>
                                    <p:animEffect transition="in" filter="dissolve">
                                      <p:cBhvr>
                                        <p:cTn id="12" dur="500"/>
                                        <p:tgtEl>
                                          <p:spTgt spid="989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89194"/>
                                        </p:tgtEl>
                                        <p:attrNameLst>
                                          <p:attrName>style.visibility</p:attrName>
                                        </p:attrNameLst>
                                      </p:cBhvr>
                                      <p:to>
                                        <p:strVal val="visible"/>
                                      </p:to>
                                    </p:set>
                                    <p:animEffect transition="in" filter="wipe(left)">
                                      <p:cBhvr>
                                        <p:cTn id="21" dur="500"/>
                                        <p:tgtEl>
                                          <p:spTgt spid="989194"/>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1500"/>
                            </p:stCondLst>
                            <p:childTnLst>
                              <p:par>
                                <p:cTn id="27" presetID="1" presetClass="entr" presetSubtype="0" fill="hold" nodeType="afterEffect">
                                  <p:stCondLst>
                                    <p:cond delay="0"/>
                                  </p:stCondLst>
                                  <p:childTnLst>
                                    <p:set>
                                      <p:cBhvr>
                                        <p:cTn id="28" dur="1" fill="hold">
                                          <p:stCondLst>
                                            <p:cond delay="0"/>
                                          </p:stCondLst>
                                        </p:cTn>
                                        <p:tgtEl>
                                          <p:spTgt spid="989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94" grpId="0" animBg="1"/>
      <p:bldP spid="989195" grpId="0"/>
      <p:bldP spid="9892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99644E6-A8B1-4EF7-8EC3-15D574D9E83B}"/>
              </a:ext>
            </a:extLst>
          </p:cNvPr>
          <p:cNvSpPr>
            <a:spLocks noGrp="1" noChangeArrowheads="1"/>
          </p:cNvSpPr>
          <p:nvPr>
            <p:ph type="title" idx="4294967295"/>
          </p:nvPr>
        </p:nvSpPr>
        <p:spPr/>
        <p:txBody>
          <a:bodyPr/>
          <a:lstStyle/>
          <a:p>
            <a:pPr eaLnBrk="1" hangingPunct="1"/>
            <a:r>
              <a:rPr lang="en-GB" altLang="en-US"/>
              <a:t>Effect of surface area on rate of reaction</a:t>
            </a:r>
          </a:p>
        </p:txBody>
      </p:sp>
      <p:sp>
        <p:nvSpPr>
          <p:cNvPr id="35843" name="Text Box 3">
            <a:extLst>
              <a:ext uri="{FF2B5EF4-FFF2-40B4-BE49-F238E27FC236}">
                <a16:creationId xmlns:a16="http://schemas.microsoft.com/office/drawing/2014/main" id="{FF7AA31B-E858-479D-B656-7F9F872ED46A}"/>
              </a:ext>
            </a:extLst>
          </p:cNvPr>
          <p:cNvSpPr txBox="1">
            <a:spLocks noChangeArrowheads="1"/>
          </p:cNvSpPr>
          <p:nvPr/>
        </p:nvSpPr>
        <p:spPr bwMode="auto">
          <a:xfrm>
            <a:off x="563563" y="784225"/>
            <a:ext cx="7737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Any reaction involving a solid can only take place at the surface of the solid.</a:t>
            </a:r>
          </a:p>
        </p:txBody>
      </p:sp>
      <p:sp>
        <p:nvSpPr>
          <p:cNvPr id="942084" name="Text Box 4">
            <a:extLst>
              <a:ext uri="{FF2B5EF4-FFF2-40B4-BE49-F238E27FC236}">
                <a16:creationId xmlns:a16="http://schemas.microsoft.com/office/drawing/2014/main" id="{05811E39-8FB4-4539-81AF-E5E8196A628D}"/>
              </a:ext>
            </a:extLst>
          </p:cNvPr>
          <p:cNvSpPr txBox="1">
            <a:spLocks noChangeArrowheads="1"/>
          </p:cNvSpPr>
          <p:nvPr/>
        </p:nvSpPr>
        <p:spPr bwMode="auto">
          <a:xfrm>
            <a:off x="563563" y="1728788"/>
            <a:ext cx="7929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If the solid is split into several pieces, the surface area increases. What effect will this have on rate of reaction?</a:t>
            </a:r>
          </a:p>
        </p:txBody>
      </p:sp>
      <p:sp>
        <p:nvSpPr>
          <p:cNvPr id="942085" name="Text Box 5">
            <a:extLst>
              <a:ext uri="{FF2B5EF4-FFF2-40B4-BE49-F238E27FC236}">
                <a16:creationId xmlns:a16="http://schemas.microsoft.com/office/drawing/2014/main" id="{CFEB3DAD-5C95-4FAB-A7DB-F5080EA46C6B}"/>
              </a:ext>
            </a:extLst>
          </p:cNvPr>
          <p:cNvSpPr txBox="1">
            <a:spLocks noChangeArrowheads="1"/>
          </p:cNvSpPr>
          <p:nvPr/>
        </p:nvSpPr>
        <p:spPr bwMode="auto">
          <a:xfrm>
            <a:off x="563563" y="5473700"/>
            <a:ext cx="7942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The smaller the pieces, the larger the surface area. This means more collisions and a greater chance of reaction.</a:t>
            </a:r>
          </a:p>
        </p:txBody>
      </p:sp>
      <p:sp>
        <p:nvSpPr>
          <p:cNvPr id="942086" name="Text Box 6">
            <a:extLst>
              <a:ext uri="{FF2B5EF4-FFF2-40B4-BE49-F238E27FC236}">
                <a16:creationId xmlns:a16="http://schemas.microsoft.com/office/drawing/2014/main" id="{B0FAB064-2A94-4E5F-BF15-1144BBF72A30}"/>
              </a:ext>
            </a:extLst>
          </p:cNvPr>
          <p:cNvSpPr txBox="1">
            <a:spLocks noChangeArrowheads="1"/>
          </p:cNvSpPr>
          <p:nvPr/>
        </p:nvSpPr>
        <p:spPr bwMode="auto">
          <a:xfrm>
            <a:off x="563563" y="4527550"/>
            <a:ext cx="8097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This means that there is an increased area for the reactant particles to collide with.</a:t>
            </a:r>
          </a:p>
        </p:txBody>
      </p:sp>
      <p:sp>
        <p:nvSpPr>
          <p:cNvPr id="942090" name="AutoShape 10">
            <a:extLst>
              <a:ext uri="{FF2B5EF4-FFF2-40B4-BE49-F238E27FC236}">
                <a16:creationId xmlns:a16="http://schemas.microsoft.com/office/drawing/2014/main" id="{E1F26AF5-432F-4D1F-8151-0C201456360F}"/>
              </a:ext>
            </a:extLst>
          </p:cNvPr>
          <p:cNvSpPr>
            <a:spLocks noChangeArrowheads="1"/>
          </p:cNvSpPr>
          <p:nvPr/>
        </p:nvSpPr>
        <p:spPr bwMode="auto">
          <a:xfrm>
            <a:off x="2473325" y="3178175"/>
            <a:ext cx="1219200" cy="330200"/>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sp>
        <p:nvSpPr>
          <p:cNvPr id="942091" name="AutoShape 11">
            <a:extLst>
              <a:ext uri="{FF2B5EF4-FFF2-40B4-BE49-F238E27FC236}">
                <a16:creationId xmlns:a16="http://schemas.microsoft.com/office/drawing/2014/main" id="{0EAFFADA-BA2B-46EC-8563-E55BB16F66A1}"/>
              </a:ext>
            </a:extLst>
          </p:cNvPr>
          <p:cNvSpPr>
            <a:spLocks noChangeArrowheads="1"/>
          </p:cNvSpPr>
          <p:nvPr/>
        </p:nvSpPr>
        <p:spPr bwMode="auto">
          <a:xfrm>
            <a:off x="5318125" y="3179763"/>
            <a:ext cx="1219200" cy="330200"/>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US">
              <a:latin typeface="Arial" charset="0"/>
            </a:endParaRPr>
          </a:p>
        </p:txBody>
      </p:sp>
      <p:pic>
        <p:nvPicPr>
          <p:cNvPr id="942105" name="Picture 25" descr="cube - two">
            <a:extLst>
              <a:ext uri="{FF2B5EF4-FFF2-40B4-BE49-F238E27FC236}">
                <a16:creationId xmlns:a16="http://schemas.microsoft.com/office/drawing/2014/main" id="{4B4C4500-42E6-4E7F-BBC7-60A7BDF12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2663825"/>
            <a:ext cx="14811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a:extLst>
              <a:ext uri="{FF2B5EF4-FFF2-40B4-BE49-F238E27FC236}">
                <a16:creationId xmlns:a16="http://schemas.microsoft.com/office/drawing/2014/main" id="{7BA20726-5848-4624-86C2-CFF4E3F35BB8}"/>
              </a:ext>
            </a:extLst>
          </p:cNvPr>
          <p:cNvGrpSpPr>
            <a:grpSpLocks/>
          </p:cNvGrpSpPr>
          <p:nvPr/>
        </p:nvGrpSpPr>
        <p:grpSpPr bwMode="auto">
          <a:xfrm>
            <a:off x="439738" y="2663825"/>
            <a:ext cx="2573337" cy="1739900"/>
            <a:chOff x="277" y="1678"/>
            <a:chExt cx="1621" cy="1096"/>
          </a:xfrm>
        </p:grpSpPr>
        <p:sp>
          <p:nvSpPr>
            <p:cNvPr id="35855" name="Text Box 13">
              <a:extLst>
                <a:ext uri="{FF2B5EF4-FFF2-40B4-BE49-F238E27FC236}">
                  <a16:creationId xmlns:a16="http://schemas.microsoft.com/office/drawing/2014/main" id="{AFC2F3E0-E8BF-4D4E-8FB9-6F80112FAF3D}"/>
                </a:ext>
              </a:extLst>
            </p:cNvPr>
            <p:cNvSpPr txBox="1">
              <a:spLocks noChangeArrowheads="1"/>
            </p:cNvSpPr>
            <p:nvPr/>
          </p:nvSpPr>
          <p:spPr bwMode="auto">
            <a:xfrm>
              <a:off x="277" y="2486"/>
              <a:ext cx="16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low surface area</a:t>
              </a:r>
            </a:p>
          </p:txBody>
        </p:sp>
        <p:pic>
          <p:nvPicPr>
            <p:cNvPr id="35856" name="Picture 26" descr="cube">
              <a:extLst>
                <a:ext uri="{FF2B5EF4-FFF2-40B4-BE49-F238E27FC236}">
                  <a16:creationId xmlns:a16="http://schemas.microsoft.com/office/drawing/2014/main" id="{120B7681-2FB1-4E05-8617-05936054B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 y="1678"/>
              <a:ext cx="850"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9">
            <a:extLst>
              <a:ext uri="{FF2B5EF4-FFF2-40B4-BE49-F238E27FC236}">
                <a16:creationId xmlns:a16="http://schemas.microsoft.com/office/drawing/2014/main" id="{80E8799E-B71E-4383-8111-97C48EAAFA29}"/>
              </a:ext>
            </a:extLst>
          </p:cNvPr>
          <p:cNvGrpSpPr>
            <a:grpSpLocks/>
          </p:cNvGrpSpPr>
          <p:nvPr/>
        </p:nvGrpSpPr>
        <p:grpSpPr bwMode="auto">
          <a:xfrm>
            <a:off x="5995988" y="2663825"/>
            <a:ext cx="2708275" cy="1739900"/>
            <a:chOff x="3777" y="1678"/>
            <a:chExt cx="1706" cy="1096"/>
          </a:xfrm>
        </p:grpSpPr>
        <p:sp>
          <p:nvSpPr>
            <p:cNvPr id="35853" name="Text Box 14">
              <a:extLst>
                <a:ext uri="{FF2B5EF4-FFF2-40B4-BE49-F238E27FC236}">
                  <a16:creationId xmlns:a16="http://schemas.microsoft.com/office/drawing/2014/main" id="{8E26CB02-1177-4F34-B0E5-7D9F8E6A62F1}"/>
                </a:ext>
              </a:extLst>
            </p:cNvPr>
            <p:cNvSpPr txBox="1">
              <a:spLocks noChangeArrowheads="1"/>
            </p:cNvSpPr>
            <p:nvPr/>
          </p:nvSpPr>
          <p:spPr bwMode="auto">
            <a:xfrm>
              <a:off x="3777" y="2486"/>
              <a:ext cx="17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high surface area</a:t>
              </a:r>
            </a:p>
          </p:txBody>
        </p:sp>
        <p:pic>
          <p:nvPicPr>
            <p:cNvPr id="35854" name="Picture 27" descr="cube - four">
              <a:extLst>
                <a:ext uri="{FF2B5EF4-FFF2-40B4-BE49-F238E27FC236}">
                  <a16:creationId xmlns:a16="http://schemas.microsoft.com/office/drawing/2014/main" id="{DC59BA16-8B4B-4945-A614-6BEE46264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0" y="1678"/>
              <a:ext cx="933"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2110" name="Picture 30" descr="forward_arrow_colour">
            <a:hlinkClick r:id="" action="ppaction://hlinkshowjump?jump=nextslide"/>
            <a:extLst>
              <a:ext uri="{FF2B5EF4-FFF2-40B4-BE49-F238E27FC236}">
                <a16:creationId xmlns:a16="http://schemas.microsoft.com/office/drawing/2014/main" id="{3CFEF86B-44A7-4FBB-9AB1-6F3847584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084"/>
                                        </p:tgtEl>
                                        <p:attrNameLst>
                                          <p:attrName>style.visibility</p:attrName>
                                        </p:attrNameLst>
                                      </p:cBhvr>
                                      <p:to>
                                        <p:strVal val="visible"/>
                                      </p:to>
                                    </p:set>
                                    <p:animEffect transition="in" filter="dissolve">
                                      <p:cBhvr>
                                        <p:cTn id="7" dur="500"/>
                                        <p:tgtEl>
                                          <p:spTgt spid="942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42090"/>
                                        </p:tgtEl>
                                        <p:attrNameLst>
                                          <p:attrName>style.visibility</p:attrName>
                                        </p:attrNameLst>
                                      </p:cBhvr>
                                      <p:to>
                                        <p:strVal val="visible"/>
                                      </p:to>
                                    </p:set>
                                    <p:animEffect transition="in" filter="wipe(left)">
                                      <p:cBhvr>
                                        <p:cTn id="16" dur="500"/>
                                        <p:tgtEl>
                                          <p:spTgt spid="942090"/>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42105"/>
                                        </p:tgtEl>
                                        <p:attrNameLst>
                                          <p:attrName>style.visibility</p:attrName>
                                        </p:attrNameLst>
                                      </p:cBhvr>
                                      <p:to>
                                        <p:strVal val="visible"/>
                                      </p:to>
                                    </p:set>
                                    <p:animEffect transition="in" filter="wipe(left)">
                                      <p:cBhvr>
                                        <p:cTn id="20" dur="500"/>
                                        <p:tgtEl>
                                          <p:spTgt spid="942105"/>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42091"/>
                                        </p:tgtEl>
                                        <p:attrNameLst>
                                          <p:attrName>style.visibility</p:attrName>
                                        </p:attrNameLst>
                                      </p:cBhvr>
                                      <p:to>
                                        <p:strVal val="visible"/>
                                      </p:to>
                                    </p:set>
                                    <p:animEffect transition="in" filter="wipe(left)">
                                      <p:cBhvr>
                                        <p:cTn id="24" dur="500"/>
                                        <p:tgtEl>
                                          <p:spTgt spid="942091"/>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42086"/>
                                        </p:tgtEl>
                                        <p:attrNameLst>
                                          <p:attrName>style.visibility</p:attrName>
                                        </p:attrNameLst>
                                      </p:cBhvr>
                                      <p:to>
                                        <p:strVal val="visible"/>
                                      </p:to>
                                    </p:set>
                                    <p:animEffect transition="in" filter="dissolve">
                                      <p:cBhvr>
                                        <p:cTn id="33" dur="500"/>
                                        <p:tgtEl>
                                          <p:spTgt spid="9420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42085"/>
                                        </p:tgtEl>
                                        <p:attrNameLst>
                                          <p:attrName>style.visibility</p:attrName>
                                        </p:attrNameLst>
                                      </p:cBhvr>
                                      <p:to>
                                        <p:strVal val="visible"/>
                                      </p:to>
                                    </p:set>
                                    <p:animEffect transition="in" filter="dissolve">
                                      <p:cBhvr>
                                        <p:cTn id="38" dur="500"/>
                                        <p:tgtEl>
                                          <p:spTgt spid="942085"/>
                                        </p:tgtEl>
                                      </p:cBhvr>
                                    </p:animEffec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942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4" grpId="0"/>
      <p:bldP spid="942085" grpId="0"/>
      <p:bldP spid="942086" grpId="0"/>
      <p:bldP spid="942090" grpId="0" animBg="1"/>
      <p:bldP spid="9420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8E6A142-1D64-4DA6-B355-8EB52C4DC783}"/>
              </a:ext>
            </a:extLst>
          </p:cNvPr>
          <p:cNvSpPr>
            <a:spLocks noGrp="1" noChangeArrowheads="1"/>
          </p:cNvSpPr>
          <p:nvPr>
            <p:ph type="title" idx="4294967295"/>
          </p:nvPr>
        </p:nvSpPr>
        <p:spPr/>
        <p:txBody>
          <a:bodyPr/>
          <a:lstStyle/>
          <a:p>
            <a:pPr eaLnBrk="1" hangingPunct="1"/>
            <a:r>
              <a:rPr lang="en-GB" altLang="en-US"/>
              <a:t>Surface area and particle collisions</a:t>
            </a:r>
          </a:p>
        </p:txBody>
      </p:sp>
      <p:pic>
        <p:nvPicPr>
          <p:cNvPr id="9220" name="Picture 7" descr="flash_icon">
            <a:extLst>
              <a:ext uri="{FF2B5EF4-FFF2-40B4-BE49-F238E27FC236}">
                <a16:creationId xmlns:a16="http://schemas.microsoft.com/office/drawing/2014/main" id="{8E98B46C-CBE7-4069-85F8-EF08F1597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forward_arrow_colour">
            <a:hlinkClick r:id="" action="ppaction://hlinkshowjump?jump=nextslide"/>
            <a:extLst>
              <a:ext uri="{FF2B5EF4-FFF2-40B4-BE49-F238E27FC236}">
                <a16:creationId xmlns:a16="http://schemas.microsoft.com/office/drawing/2014/main" id="{7410AD9D-6A7B-4B81-9C41-8D11AB936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notes_icon">
            <a:extLst>
              <a:ext uri="{FF2B5EF4-FFF2-40B4-BE49-F238E27FC236}">
                <a16:creationId xmlns:a16="http://schemas.microsoft.com/office/drawing/2014/main" id="{8E7AAEE5-3E55-4CF4-BC8D-3D087E90C5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9224" name="ShockwaveFlash1" r:id="rId2" imgW="8699400" imgH="5308560"/>
        </mc:Choice>
        <mc:Fallback>
          <p:control name="ShockwaveFlash1" r:id="rId2" imgW="8699400" imgH="5308560">
            <p:pic>
              <p:nvPicPr>
                <p:cNvPr id="9218" name="ShockwaveFlash1">
                  <a:extLst>
                    <a:ext uri="{FF2B5EF4-FFF2-40B4-BE49-F238E27FC236}">
                      <a16:creationId xmlns:a16="http://schemas.microsoft.com/office/drawing/2014/main" id="{C43A5E43-9D41-414A-90F0-8DC1DA281ADE}"/>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1969" name="Picture 17" descr="30882102_credit">
            <a:extLst>
              <a:ext uri="{FF2B5EF4-FFF2-40B4-BE49-F238E27FC236}">
                <a16:creationId xmlns:a16="http://schemas.microsoft.com/office/drawing/2014/main" id="{252709F7-738B-44C5-AB54-8D5913648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8" y="2809875"/>
            <a:ext cx="20701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5AF7E460-E669-425F-89E6-A97DEDDE9A94}"/>
              </a:ext>
            </a:extLst>
          </p:cNvPr>
          <p:cNvSpPr>
            <a:spLocks noGrp="1" noChangeArrowheads="1"/>
          </p:cNvSpPr>
          <p:nvPr>
            <p:ph type="title" idx="4294967295"/>
          </p:nvPr>
        </p:nvSpPr>
        <p:spPr/>
        <p:txBody>
          <a:bodyPr/>
          <a:lstStyle/>
          <a:p>
            <a:pPr eaLnBrk="1" hangingPunct="1"/>
            <a:r>
              <a:rPr lang="en-GB" altLang="en-US"/>
              <a:t>What does rate of reaction mean?</a:t>
            </a:r>
          </a:p>
        </p:txBody>
      </p:sp>
      <p:sp>
        <p:nvSpPr>
          <p:cNvPr id="21508" name="Text Box 3">
            <a:extLst>
              <a:ext uri="{FF2B5EF4-FFF2-40B4-BE49-F238E27FC236}">
                <a16:creationId xmlns:a16="http://schemas.microsoft.com/office/drawing/2014/main" id="{E2DB7865-D4E5-49C8-BB78-804644061BC0}"/>
              </a:ext>
            </a:extLst>
          </p:cNvPr>
          <p:cNvSpPr txBox="1">
            <a:spLocks noChangeArrowheads="1"/>
          </p:cNvSpPr>
          <p:nvPr/>
        </p:nvSpPr>
        <p:spPr bwMode="auto">
          <a:xfrm>
            <a:off x="563563" y="701675"/>
            <a:ext cx="7842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The speed of different chemical reactions varies hugely. Some reactions are very fast and others are very slow.</a:t>
            </a:r>
          </a:p>
        </p:txBody>
      </p:sp>
      <p:sp>
        <p:nvSpPr>
          <p:cNvPr id="1021956" name="Text Box 4">
            <a:extLst>
              <a:ext uri="{FF2B5EF4-FFF2-40B4-BE49-F238E27FC236}">
                <a16:creationId xmlns:a16="http://schemas.microsoft.com/office/drawing/2014/main" id="{E7E0205D-1116-47AD-8700-8AB9DE847AFA}"/>
              </a:ext>
            </a:extLst>
          </p:cNvPr>
          <p:cNvSpPr txBox="1">
            <a:spLocks noChangeArrowheads="1"/>
          </p:cNvSpPr>
          <p:nvPr/>
        </p:nvSpPr>
        <p:spPr bwMode="auto">
          <a:xfrm>
            <a:off x="563563" y="2212975"/>
            <a:ext cx="508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t>What is the rate of these reactions?</a:t>
            </a:r>
          </a:p>
        </p:txBody>
      </p:sp>
      <p:sp>
        <p:nvSpPr>
          <p:cNvPr id="1021957" name="Rectangle 5">
            <a:extLst>
              <a:ext uri="{FF2B5EF4-FFF2-40B4-BE49-F238E27FC236}">
                <a16:creationId xmlns:a16="http://schemas.microsoft.com/office/drawing/2014/main" id="{81E4AF8E-6377-4BA2-A8C2-C3749C4D0BAD}"/>
              </a:ext>
            </a:extLst>
          </p:cNvPr>
          <p:cNvSpPr>
            <a:spLocks noChangeArrowheads="1"/>
          </p:cNvSpPr>
          <p:nvPr/>
        </p:nvSpPr>
        <p:spPr bwMode="auto">
          <a:xfrm>
            <a:off x="563563" y="1639888"/>
            <a:ext cx="782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The speed of a reaction is called the </a:t>
            </a:r>
            <a:r>
              <a:rPr lang="en-GB" altLang="en-US" b="1">
                <a:solidFill>
                  <a:srgbClr val="FF6600"/>
                </a:solidFill>
              </a:rPr>
              <a:t>rate</a:t>
            </a:r>
            <a:r>
              <a:rPr lang="en-GB" altLang="en-US"/>
              <a:t> of the reaction</a:t>
            </a:r>
            <a:r>
              <a:rPr lang="en-GB" altLang="en-US">
                <a:solidFill>
                  <a:srgbClr val="000066"/>
                </a:solidFill>
              </a:rPr>
              <a:t>.</a:t>
            </a:r>
          </a:p>
        </p:txBody>
      </p:sp>
      <p:pic>
        <p:nvPicPr>
          <p:cNvPr id="1021958" name="Picture 6" descr="1">
            <a:extLst>
              <a:ext uri="{FF2B5EF4-FFF2-40B4-BE49-F238E27FC236}">
                <a16:creationId xmlns:a16="http://schemas.microsoft.com/office/drawing/2014/main" id="{1B657183-D2D5-4BDB-8CC7-39991613E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2800350"/>
            <a:ext cx="218916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1960" name="Picture 8" descr="3">
            <a:extLst>
              <a:ext uri="{FF2B5EF4-FFF2-40B4-BE49-F238E27FC236}">
                <a16:creationId xmlns:a16="http://schemas.microsoft.com/office/drawing/2014/main" id="{DE391E48-CE4E-4779-919B-6D0AFCEC3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800350"/>
            <a:ext cx="2057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a:extLst>
              <a:ext uri="{FF2B5EF4-FFF2-40B4-BE49-F238E27FC236}">
                <a16:creationId xmlns:a16="http://schemas.microsoft.com/office/drawing/2014/main" id="{12A79EB8-7425-4652-8581-A34A9605EC29}"/>
              </a:ext>
            </a:extLst>
          </p:cNvPr>
          <p:cNvSpPr txBox="1">
            <a:spLocks noChangeArrowheads="1"/>
          </p:cNvSpPr>
          <p:nvPr/>
        </p:nvSpPr>
        <p:spPr bwMode="auto">
          <a:xfrm>
            <a:off x="1225550" y="2806700"/>
            <a:ext cx="1133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200" b="1">
                <a:solidFill>
                  <a:schemeClr val="bg1"/>
                </a:solidFill>
              </a:rPr>
              <a:t>rusting</a:t>
            </a:r>
          </a:p>
        </p:txBody>
      </p:sp>
      <p:sp>
        <p:nvSpPr>
          <p:cNvPr id="21514" name="Text Box 10">
            <a:extLst>
              <a:ext uri="{FF2B5EF4-FFF2-40B4-BE49-F238E27FC236}">
                <a16:creationId xmlns:a16="http://schemas.microsoft.com/office/drawing/2014/main" id="{430F459D-A66E-49D3-B51B-7BA0EAEAAE5D}"/>
              </a:ext>
            </a:extLst>
          </p:cNvPr>
          <p:cNvSpPr txBox="1">
            <a:spLocks noChangeArrowheads="1"/>
          </p:cNvSpPr>
          <p:nvPr/>
        </p:nvSpPr>
        <p:spPr bwMode="auto">
          <a:xfrm>
            <a:off x="3963988" y="2806700"/>
            <a:ext cx="10874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2200" b="1">
                <a:solidFill>
                  <a:schemeClr val="bg1"/>
                </a:solidFill>
              </a:rPr>
              <a:t>baking</a:t>
            </a:r>
          </a:p>
        </p:txBody>
      </p:sp>
      <p:sp>
        <p:nvSpPr>
          <p:cNvPr id="21515" name="Text Box 11">
            <a:extLst>
              <a:ext uri="{FF2B5EF4-FFF2-40B4-BE49-F238E27FC236}">
                <a16:creationId xmlns:a16="http://schemas.microsoft.com/office/drawing/2014/main" id="{B7BA4E50-5F91-4A30-871F-0C08F4B5232C}"/>
              </a:ext>
            </a:extLst>
          </p:cNvPr>
          <p:cNvSpPr txBox="1">
            <a:spLocks noChangeArrowheads="1"/>
          </p:cNvSpPr>
          <p:nvPr/>
        </p:nvSpPr>
        <p:spPr bwMode="auto">
          <a:xfrm>
            <a:off x="6540500" y="2806700"/>
            <a:ext cx="1492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sz="2200" b="1">
                <a:solidFill>
                  <a:schemeClr val="bg1"/>
                </a:solidFill>
              </a:rPr>
              <a:t>explosion</a:t>
            </a:r>
          </a:p>
        </p:txBody>
      </p:sp>
      <p:sp>
        <p:nvSpPr>
          <p:cNvPr id="1021964" name="Text Box 12">
            <a:extLst>
              <a:ext uri="{FF2B5EF4-FFF2-40B4-BE49-F238E27FC236}">
                <a16:creationId xmlns:a16="http://schemas.microsoft.com/office/drawing/2014/main" id="{2FBAFFB0-7ABE-4D98-A9E6-10545A4AE6FC}"/>
              </a:ext>
            </a:extLst>
          </p:cNvPr>
          <p:cNvSpPr txBox="1">
            <a:spLocks noChangeArrowheads="1"/>
          </p:cNvSpPr>
          <p:nvPr/>
        </p:nvSpPr>
        <p:spPr bwMode="auto">
          <a:xfrm>
            <a:off x="1395413" y="5992813"/>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slow</a:t>
            </a:r>
          </a:p>
        </p:txBody>
      </p:sp>
      <p:sp>
        <p:nvSpPr>
          <p:cNvPr id="1021965" name="Text Box 13">
            <a:extLst>
              <a:ext uri="{FF2B5EF4-FFF2-40B4-BE49-F238E27FC236}">
                <a16:creationId xmlns:a16="http://schemas.microsoft.com/office/drawing/2014/main" id="{7A3D4969-644A-4649-B12E-5304641924F5}"/>
              </a:ext>
            </a:extLst>
          </p:cNvPr>
          <p:cNvSpPr txBox="1">
            <a:spLocks noChangeArrowheads="1"/>
          </p:cNvSpPr>
          <p:nvPr/>
        </p:nvSpPr>
        <p:spPr bwMode="auto">
          <a:xfrm>
            <a:off x="4170363" y="5992813"/>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fast</a:t>
            </a:r>
          </a:p>
        </p:txBody>
      </p:sp>
      <p:sp>
        <p:nvSpPr>
          <p:cNvPr id="1021966" name="Text Box 14">
            <a:extLst>
              <a:ext uri="{FF2B5EF4-FFF2-40B4-BE49-F238E27FC236}">
                <a16:creationId xmlns:a16="http://schemas.microsoft.com/office/drawing/2014/main" id="{E349AC47-B3FB-4E5D-BE7E-6A52BF0B9E5F}"/>
              </a:ext>
            </a:extLst>
          </p:cNvPr>
          <p:cNvSpPr txBox="1">
            <a:spLocks noChangeArrowheads="1"/>
          </p:cNvSpPr>
          <p:nvPr/>
        </p:nvSpPr>
        <p:spPr bwMode="auto">
          <a:xfrm>
            <a:off x="6619875" y="5992813"/>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very fast</a:t>
            </a:r>
          </a:p>
        </p:txBody>
      </p:sp>
      <p:pic>
        <p:nvPicPr>
          <p:cNvPr id="1021970" name="Picture 18" descr="forward_arrow_colour">
            <a:hlinkClick r:id="" action="ppaction://hlinkshowjump?jump=nextslide"/>
            <a:extLst>
              <a:ext uri="{FF2B5EF4-FFF2-40B4-BE49-F238E27FC236}">
                <a16:creationId xmlns:a16="http://schemas.microsoft.com/office/drawing/2014/main" id="{855FC107-583E-4832-8ADA-91C3372D97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1957"/>
                                        </p:tgtEl>
                                        <p:attrNameLst>
                                          <p:attrName>style.visibility</p:attrName>
                                        </p:attrNameLst>
                                      </p:cBhvr>
                                      <p:to>
                                        <p:strVal val="visible"/>
                                      </p:to>
                                    </p:set>
                                    <p:animEffect transition="in" filter="dissolve">
                                      <p:cBhvr>
                                        <p:cTn id="7" dur="500"/>
                                        <p:tgtEl>
                                          <p:spTgt spid="10219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1956"/>
                                        </p:tgtEl>
                                        <p:attrNameLst>
                                          <p:attrName>style.visibility</p:attrName>
                                        </p:attrNameLst>
                                      </p:cBhvr>
                                      <p:to>
                                        <p:strVal val="visible"/>
                                      </p:to>
                                    </p:set>
                                    <p:animEffect transition="in" filter="dissolve">
                                      <p:cBhvr>
                                        <p:cTn id="12" dur="500"/>
                                        <p:tgtEl>
                                          <p:spTgt spid="10219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21960"/>
                                        </p:tgtEl>
                                        <p:attrNameLst>
                                          <p:attrName>style.visibility</p:attrName>
                                        </p:attrNameLst>
                                      </p:cBhvr>
                                      <p:to>
                                        <p:strVal val="visible"/>
                                      </p:to>
                                    </p:set>
                                    <p:animEffect transition="in" filter="box(out)">
                                      <p:cBhvr>
                                        <p:cTn id="17" dur="500"/>
                                        <p:tgtEl>
                                          <p:spTgt spid="1021960"/>
                                        </p:tgtEl>
                                      </p:cBhvr>
                                    </p:animEffect>
                                  </p:childTnLst>
                                </p:cTn>
                              </p:par>
                              <p:par>
                                <p:cTn id="18" presetID="4" presetClass="entr" presetSubtype="32" fill="hold" nodeType="withEffect">
                                  <p:stCondLst>
                                    <p:cond delay="0"/>
                                  </p:stCondLst>
                                  <p:childTnLst>
                                    <p:set>
                                      <p:cBhvr>
                                        <p:cTn id="19" dur="1" fill="hold">
                                          <p:stCondLst>
                                            <p:cond delay="0"/>
                                          </p:stCondLst>
                                        </p:cTn>
                                        <p:tgtEl>
                                          <p:spTgt spid="1021969"/>
                                        </p:tgtEl>
                                        <p:attrNameLst>
                                          <p:attrName>style.visibility</p:attrName>
                                        </p:attrNameLst>
                                      </p:cBhvr>
                                      <p:to>
                                        <p:strVal val="visible"/>
                                      </p:to>
                                    </p:set>
                                    <p:animEffect transition="in" filter="box(out)">
                                      <p:cBhvr>
                                        <p:cTn id="20" dur="500"/>
                                        <p:tgtEl>
                                          <p:spTgt spid="1021969"/>
                                        </p:tgtEl>
                                      </p:cBhvr>
                                    </p:animEffect>
                                  </p:childTnLst>
                                </p:cTn>
                              </p:par>
                              <p:par>
                                <p:cTn id="21" presetID="4" presetClass="entr" presetSubtype="32" fill="hold" nodeType="withEffect">
                                  <p:stCondLst>
                                    <p:cond delay="0"/>
                                  </p:stCondLst>
                                  <p:childTnLst>
                                    <p:set>
                                      <p:cBhvr>
                                        <p:cTn id="22" dur="1" fill="hold">
                                          <p:stCondLst>
                                            <p:cond delay="0"/>
                                          </p:stCondLst>
                                        </p:cTn>
                                        <p:tgtEl>
                                          <p:spTgt spid="1021958"/>
                                        </p:tgtEl>
                                        <p:attrNameLst>
                                          <p:attrName>style.visibility</p:attrName>
                                        </p:attrNameLst>
                                      </p:cBhvr>
                                      <p:to>
                                        <p:strVal val="visible"/>
                                      </p:to>
                                    </p:set>
                                    <p:animEffect transition="in" filter="box(out)">
                                      <p:cBhvr>
                                        <p:cTn id="23" dur="500"/>
                                        <p:tgtEl>
                                          <p:spTgt spid="1021958"/>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1021964"/>
                                        </p:tgtEl>
                                        <p:attrNameLst>
                                          <p:attrName>style.visibility</p:attrName>
                                        </p:attrNameLst>
                                      </p:cBhvr>
                                      <p:to>
                                        <p:strVal val="visible"/>
                                      </p:to>
                                    </p:set>
                                    <p:animEffect transition="in" filter="box(out)">
                                      <p:cBhvr>
                                        <p:cTn id="26" dur="500"/>
                                        <p:tgtEl>
                                          <p:spTgt spid="1021964"/>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1021965"/>
                                        </p:tgtEl>
                                        <p:attrNameLst>
                                          <p:attrName>style.visibility</p:attrName>
                                        </p:attrNameLst>
                                      </p:cBhvr>
                                      <p:to>
                                        <p:strVal val="visible"/>
                                      </p:to>
                                    </p:set>
                                    <p:animEffect transition="in" filter="box(out)">
                                      <p:cBhvr>
                                        <p:cTn id="29" dur="500"/>
                                        <p:tgtEl>
                                          <p:spTgt spid="1021965"/>
                                        </p:tgtEl>
                                      </p:cBhvr>
                                    </p:animEffect>
                                  </p:childTnLst>
                                </p:cTn>
                              </p:par>
                              <p:par>
                                <p:cTn id="30" presetID="4" presetClass="entr" presetSubtype="32" fill="hold" grpId="0" nodeType="withEffect">
                                  <p:stCondLst>
                                    <p:cond delay="0"/>
                                  </p:stCondLst>
                                  <p:childTnLst>
                                    <p:set>
                                      <p:cBhvr>
                                        <p:cTn id="31" dur="1" fill="hold">
                                          <p:stCondLst>
                                            <p:cond delay="0"/>
                                          </p:stCondLst>
                                        </p:cTn>
                                        <p:tgtEl>
                                          <p:spTgt spid="1021966"/>
                                        </p:tgtEl>
                                        <p:attrNameLst>
                                          <p:attrName>style.visibility</p:attrName>
                                        </p:attrNameLst>
                                      </p:cBhvr>
                                      <p:to>
                                        <p:strVal val="visible"/>
                                      </p:to>
                                    </p:set>
                                    <p:animEffect transition="in" filter="box(out)">
                                      <p:cBhvr>
                                        <p:cTn id="32" dur="500"/>
                                        <p:tgtEl>
                                          <p:spTgt spid="1021966"/>
                                        </p:tgtEl>
                                      </p:cBhvr>
                                    </p:animEffec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1021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6" grpId="0"/>
      <p:bldP spid="1021957" grpId="0"/>
      <p:bldP spid="1021964" grpId="0"/>
      <p:bldP spid="1021965" grpId="0"/>
      <p:bldP spid="10219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7" name="AutoShape 27">
            <a:extLst>
              <a:ext uri="{FF2B5EF4-FFF2-40B4-BE49-F238E27FC236}">
                <a16:creationId xmlns:a16="http://schemas.microsoft.com/office/drawing/2014/main" id="{9E689724-A24F-4BE2-8BEA-C24DCA92E765}"/>
              </a:ext>
            </a:extLst>
          </p:cNvPr>
          <p:cNvSpPr>
            <a:spLocks noChangeArrowheads="1"/>
          </p:cNvSpPr>
          <p:nvPr/>
        </p:nvSpPr>
        <p:spPr bwMode="auto">
          <a:xfrm>
            <a:off x="307975" y="1944688"/>
            <a:ext cx="8543925" cy="1935162"/>
          </a:xfrm>
          <a:prstGeom prst="roundRect">
            <a:avLst>
              <a:gd name="adj" fmla="val 16667"/>
            </a:avLst>
          </a:prstGeom>
          <a:solidFill>
            <a:srgbClr val="FFFFCC"/>
          </a:solidFill>
          <a:ln w="38100">
            <a:solidFill>
              <a:srgbClr val="FF6600"/>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36867" name="Rectangle 2">
            <a:extLst>
              <a:ext uri="{FF2B5EF4-FFF2-40B4-BE49-F238E27FC236}">
                <a16:creationId xmlns:a16="http://schemas.microsoft.com/office/drawing/2014/main" id="{D614335F-B876-4648-8931-9DB39652D12B}"/>
              </a:ext>
            </a:extLst>
          </p:cNvPr>
          <p:cNvSpPr>
            <a:spLocks noGrp="1" noChangeArrowheads="1"/>
          </p:cNvSpPr>
          <p:nvPr>
            <p:ph type="title" idx="4294967295"/>
          </p:nvPr>
        </p:nvSpPr>
        <p:spPr/>
        <p:txBody>
          <a:bodyPr/>
          <a:lstStyle/>
          <a:p>
            <a:pPr eaLnBrk="1" hangingPunct="1"/>
            <a:r>
              <a:rPr lang="en-GB" altLang="en-US"/>
              <a:t>Reaction between a carbonate and acid</a:t>
            </a:r>
          </a:p>
        </p:txBody>
      </p:sp>
      <p:sp>
        <p:nvSpPr>
          <p:cNvPr id="36868" name="Text Box 5">
            <a:extLst>
              <a:ext uri="{FF2B5EF4-FFF2-40B4-BE49-F238E27FC236}">
                <a16:creationId xmlns:a16="http://schemas.microsoft.com/office/drawing/2014/main" id="{64E0E73A-7BFB-4336-8C19-5D6617CFB29F}"/>
              </a:ext>
            </a:extLst>
          </p:cNvPr>
          <p:cNvSpPr txBox="1">
            <a:spLocks noChangeArrowheads="1"/>
          </p:cNvSpPr>
          <p:nvPr/>
        </p:nvSpPr>
        <p:spPr bwMode="auto">
          <a:xfrm>
            <a:off x="563563" y="784225"/>
            <a:ext cx="8220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Marble chips are made of calcium carbonate. They react with hydrochloric acid to produce carbon dioxide.</a:t>
            </a:r>
            <a:endParaRPr lang="en-US" altLang="en-US">
              <a:solidFill>
                <a:srgbClr val="000066"/>
              </a:solidFill>
              <a:cs typeface="Arial" panose="020B0604020202020204" pitchFamily="34" charset="0"/>
            </a:endParaRPr>
          </a:p>
        </p:txBody>
      </p:sp>
      <p:sp>
        <p:nvSpPr>
          <p:cNvPr id="1013766" name="Text Box 6">
            <a:extLst>
              <a:ext uri="{FF2B5EF4-FFF2-40B4-BE49-F238E27FC236}">
                <a16:creationId xmlns:a16="http://schemas.microsoft.com/office/drawing/2014/main" id="{7A87AA4F-9FDD-465C-8EEF-CAF408CCC6DF}"/>
              </a:ext>
            </a:extLst>
          </p:cNvPr>
          <p:cNvSpPr txBox="1">
            <a:spLocks noChangeArrowheads="1"/>
          </p:cNvSpPr>
          <p:nvPr/>
        </p:nvSpPr>
        <p:spPr bwMode="auto">
          <a:xfrm>
            <a:off x="563563" y="4314825"/>
            <a:ext cx="8385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The effect of increasing surface area on the rate of reaction can be measured by comparing how quickly the mass of the reactants decreases using marble chips of different sizes.</a:t>
            </a:r>
            <a:endParaRPr lang="en-US" altLang="en-US">
              <a:solidFill>
                <a:srgbClr val="000066"/>
              </a:solidFill>
            </a:endParaRPr>
          </a:p>
        </p:txBody>
      </p:sp>
      <p:grpSp>
        <p:nvGrpSpPr>
          <p:cNvPr id="2" name="Group 7">
            <a:extLst>
              <a:ext uri="{FF2B5EF4-FFF2-40B4-BE49-F238E27FC236}">
                <a16:creationId xmlns:a16="http://schemas.microsoft.com/office/drawing/2014/main" id="{93425660-B47F-4700-A9FE-A0865FF52139}"/>
              </a:ext>
            </a:extLst>
          </p:cNvPr>
          <p:cNvGrpSpPr>
            <a:grpSpLocks/>
          </p:cNvGrpSpPr>
          <p:nvPr/>
        </p:nvGrpSpPr>
        <p:grpSpPr bwMode="auto">
          <a:xfrm>
            <a:off x="396875" y="2011363"/>
            <a:ext cx="8337550" cy="763587"/>
            <a:chOff x="250" y="1267"/>
            <a:chExt cx="5252" cy="481"/>
          </a:xfrm>
        </p:grpSpPr>
        <p:sp>
          <p:nvSpPr>
            <p:cNvPr id="36882" name="Text Box 8">
              <a:extLst>
                <a:ext uri="{FF2B5EF4-FFF2-40B4-BE49-F238E27FC236}">
                  <a16:creationId xmlns:a16="http://schemas.microsoft.com/office/drawing/2014/main" id="{BA7A0EF3-6CA6-4B1A-BE3B-52CF8A330054}"/>
                </a:ext>
              </a:extLst>
            </p:cNvPr>
            <p:cNvSpPr txBox="1">
              <a:spLocks noChangeArrowheads="1"/>
            </p:cNvSpPr>
            <p:nvPr/>
          </p:nvSpPr>
          <p:spPr bwMode="auto">
            <a:xfrm>
              <a:off x="1408" y="1268"/>
              <a:ext cx="121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200" b="1">
                  <a:solidFill>
                    <a:srgbClr val="000066"/>
                  </a:solidFill>
                </a:rPr>
                <a:t>hydrochloric</a:t>
              </a:r>
              <a:br>
                <a:rPr lang="en-GB" altLang="en-US" sz="2200" b="1">
                  <a:solidFill>
                    <a:srgbClr val="000066"/>
                  </a:solidFill>
                </a:rPr>
              </a:br>
              <a:r>
                <a:rPr lang="en-GB" altLang="en-US" sz="2200" b="1">
                  <a:solidFill>
                    <a:srgbClr val="000066"/>
                  </a:solidFill>
                </a:rPr>
                <a:t>acid</a:t>
              </a:r>
            </a:p>
          </p:txBody>
        </p:sp>
        <p:sp>
          <p:nvSpPr>
            <p:cNvPr id="36883" name="Text Box 9">
              <a:extLst>
                <a:ext uri="{FF2B5EF4-FFF2-40B4-BE49-F238E27FC236}">
                  <a16:creationId xmlns:a16="http://schemas.microsoft.com/office/drawing/2014/main" id="{68570E2D-4C36-4574-B9D2-A091C317C789}"/>
                </a:ext>
              </a:extLst>
            </p:cNvPr>
            <p:cNvSpPr txBox="1">
              <a:spLocks noChangeArrowheads="1"/>
            </p:cNvSpPr>
            <p:nvPr/>
          </p:nvSpPr>
          <p:spPr bwMode="auto">
            <a:xfrm>
              <a:off x="2972" y="1267"/>
              <a:ext cx="8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200" b="1">
                  <a:solidFill>
                    <a:srgbClr val="000066"/>
                  </a:solidFill>
                </a:rPr>
                <a:t>calcium</a:t>
              </a:r>
              <a:br>
                <a:rPr lang="en-GB" altLang="en-US" sz="2200" b="1">
                  <a:solidFill>
                    <a:srgbClr val="000066"/>
                  </a:solidFill>
                </a:rPr>
              </a:br>
              <a:r>
                <a:rPr lang="en-GB" altLang="en-US" sz="2200" b="1">
                  <a:solidFill>
                    <a:srgbClr val="000066"/>
                  </a:solidFill>
                </a:rPr>
                <a:t>chloride</a:t>
              </a:r>
            </a:p>
          </p:txBody>
        </p:sp>
        <p:sp>
          <p:nvSpPr>
            <p:cNvPr id="36884" name="Text Box 10">
              <a:extLst>
                <a:ext uri="{FF2B5EF4-FFF2-40B4-BE49-F238E27FC236}">
                  <a16:creationId xmlns:a16="http://schemas.microsoft.com/office/drawing/2014/main" id="{29F73A59-B4AF-4F46-A716-5C57C44662ED}"/>
                </a:ext>
              </a:extLst>
            </p:cNvPr>
            <p:cNvSpPr txBox="1">
              <a:spLocks noChangeArrowheads="1"/>
            </p:cNvSpPr>
            <p:nvPr/>
          </p:nvSpPr>
          <p:spPr bwMode="auto">
            <a:xfrm>
              <a:off x="250" y="1268"/>
              <a:ext cx="10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200" b="1">
                  <a:solidFill>
                    <a:srgbClr val="000066"/>
                  </a:solidFill>
                </a:rPr>
                <a:t>calcium</a:t>
              </a:r>
              <a:br>
                <a:rPr lang="en-GB" altLang="en-US" sz="2200" b="1">
                  <a:solidFill>
                    <a:srgbClr val="000066"/>
                  </a:solidFill>
                </a:rPr>
              </a:br>
              <a:r>
                <a:rPr lang="en-GB" altLang="en-US" sz="2200" b="1">
                  <a:solidFill>
                    <a:srgbClr val="000066"/>
                  </a:solidFill>
                </a:rPr>
                <a:t>carbonate</a:t>
              </a:r>
            </a:p>
          </p:txBody>
        </p:sp>
        <p:sp>
          <p:nvSpPr>
            <p:cNvPr id="36885" name="Text Box 11">
              <a:extLst>
                <a:ext uri="{FF2B5EF4-FFF2-40B4-BE49-F238E27FC236}">
                  <a16:creationId xmlns:a16="http://schemas.microsoft.com/office/drawing/2014/main" id="{EBF65C6B-079F-4883-9349-C3FC275D5B95}"/>
                </a:ext>
              </a:extLst>
            </p:cNvPr>
            <p:cNvSpPr txBox="1">
              <a:spLocks noChangeArrowheads="1"/>
            </p:cNvSpPr>
            <p:nvPr/>
          </p:nvSpPr>
          <p:spPr bwMode="auto">
            <a:xfrm>
              <a:off x="1173" y="1335"/>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6886" name="Text Box 12">
              <a:extLst>
                <a:ext uri="{FF2B5EF4-FFF2-40B4-BE49-F238E27FC236}">
                  <a16:creationId xmlns:a16="http://schemas.microsoft.com/office/drawing/2014/main" id="{8737DE6E-F3F3-4EEA-9BC4-D6727A58EAAF}"/>
                </a:ext>
              </a:extLst>
            </p:cNvPr>
            <p:cNvSpPr txBox="1">
              <a:spLocks noChangeArrowheads="1"/>
            </p:cNvSpPr>
            <p:nvPr/>
          </p:nvSpPr>
          <p:spPr bwMode="auto">
            <a:xfrm>
              <a:off x="3727" y="1335"/>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6887" name="Text Box 13">
              <a:extLst>
                <a:ext uri="{FF2B5EF4-FFF2-40B4-BE49-F238E27FC236}">
                  <a16:creationId xmlns:a16="http://schemas.microsoft.com/office/drawing/2014/main" id="{F3B07244-AFBE-4F1F-AC34-542B822AC581}"/>
                </a:ext>
              </a:extLst>
            </p:cNvPr>
            <p:cNvSpPr txBox="1">
              <a:spLocks noChangeArrowheads="1"/>
            </p:cNvSpPr>
            <p:nvPr/>
          </p:nvSpPr>
          <p:spPr bwMode="auto">
            <a:xfrm>
              <a:off x="2564" y="1364"/>
              <a:ext cx="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solidFill>
                    <a:srgbClr val="000066"/>
                  </a:solidFill>
                  <a:sym typeface="Monotype Sorts" pitchFamily="2" charset="2"/>
                </a:rPr>
                <a:t></a:t>
              </a:r>
            </a:p>
          </p:txBody>
        </p:sp>
        <p:sp>
          <p:nvSpPr>
            <p:cNvPr id="36888" name="Text Box 14">
              <a:extLst>
                <a:ext uri="{FF2B5EF4-FFF2-40B4-BE49-F238E27FC236}">
                  <a16:creationId xmlns:a16="http://schemas.microsoft.com/office/drawing/2014/main" id="{71679529-D341-43C2-B866-CEDE0B13357D}"/>
                </a:ext>
              </a:extLst>
            </p:cNvPr>
            <p:cNvSpPr txBox="1">
              <a:spLocks noChangeArrowheads="1"/>
            </p:cNvSpPr>
            <p:nvPr/>
          </p:nvSpPr>
          <p:spPr bwMode="auto">
            <a:xfrm>
              <a:off x="3976" y="1373"/>
              <a:ext cx="58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200" b="1">
                  <a:solidFill>
                    <a:srgbClr val="000066"/>
                  </a:solidFill>
                </a:rPr>
                <a:t>water</a:t>
              </a:r>
            </a:p>
          </p:txBody>
        </p:sp>
        <p:sp>
          <p:nvSpPr>
            <p:cNvPr id="36889" name="Text Box 15">
              <a:extLst>
                <a:ext uri="{FF2B5EF4-FFF2-40B4-BE49-F238E27FC236}">
                  <a16:creationId xmlns:a16="http://schemas.microsoft.com/office/drawing/2014/main" id="{72E166C7-069B-45CD-9092-6A97314BEF15}"/>
                </a:ext>
              </a:extLst>
            </p:cNvPr>
            <p:cNvSpPr txBox="1">
              <a:spLocks noChangeArrowheads="1"/>
            </p:cNvSpPr>
            <p:nvPr/>
          </p:nvSpPr>
          <p:spPr bwMode="auto">
            <a:xfrm>
              <a:off x="4529" y="1335"/>
              <a:ext cx="2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6890" name="Text Box 16">
              <a:extLst>
                <a:ext uri="{FF2B5EF4-FFF2-40B4-BE49-F238E27FC236}">
                  <a16:creationId xmlns:a16="http://schemas.microsoft.com/office/drawing/2014/main" id="{4B155A9F-7DFB-439F-9447-5213EA6095E6}"/>
                </a:ext>
              </a:extLst>
            </p:cNvPr>
            <p:cNvSpPr txBox="1">
              <a:spLocks noChangeArrowheads="1"/>
            </p:cNvSpPr>
            <p:nvPr/>
          </p:nvSpPr>
          <p:spPr bwMode="auto">
            <a:xfrm>
              <a:off x="4756" y="1267"/>
              <a:ext cx="74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200" b="1">
                  <a:solidFill>
                    <a:srgbClr val="000066"/>
                  </a:solidFill>
                </a:rPr>
                <a:t>carbon</a:t>
              </a:r>
              <a:br>
                <a:rPr lang="en-GB" altLang="en-US" sz="2200" b="1">
                  <a:solidFill>
                    <a:srgbClr val="000066"/>
                  </a:solidFill>
                </a:rPr>
              </a:br>
              <a:r>
                <a:rPr lang="en-GB" altLang="en-US" sz="2200" b="1">
                  <a:solidFill>
                    <a:srgbClr val="000066"/>
                  </a:solidFill>
                </a:rPr>
                <a:t>dioxide</a:t>
              </a:r>
            </a:p>
          </p:txBody>
        </p:sp>
      </p:grpSp>
      <p:grpSp>
        <p:nvGrpSpPr>
          <p:cNvPr id="3" name="Group 17">
            <a:extLst>
              <a:ext uri="{FF2B5EF4-FFF2-40B4-BE49-F238E27FC236}">
                <a16:creationId xmlns:a16="http://schemas.microsoft.com/office/drawing/2014/main" id="{4739DEE4-F857-43E7-B333-02EDC8E18B3A}"/>
              </a:ext>
            </a:extLst>
          </p:cNvPr>
          <p:cNvGrpSpPr>
            <a:grpSpLocks/>
          </p:cNvGrpSpPr>
          <p:nvPr/>
        </p:nvGrpSpPr>
        <p:grpSpPr bwMode="auto">
          <a:xfrm>
            <a:off x="588963" y="2913063"/>
            <a:ext cx="7950200" cy="822325"/>
            <a:chOff x="371" y="1835"/>
            <a:chExt cx="5008" cy="518"/>
          </a:xfrm>
        </p:grpSpPr>
        <p:sp>
          <p:nvSpPr>
            <p:cNvPr id="36873" name="Text Box 18">
              <a:extLst>
                <a:ext uri="{FF2B5EF4-FFF2-40B4-BE49-F238E27FC236}">
                  <a16:creationId xmlns:a16="http://schemas.microsoft.com/office/drawing/2014/main" id="{FF14C0DA-B29B-42C1-B075-4420D9A52346}"/>
                </a:ext>
              </a:extLst>
            </p:cNvPr>
            <p:cNvSpPr txBox="1">
              <a:spLocks noChangeArrowheads="1"/>
            </p:cNvSpPr>
            <p:nvPr/>
          </p:nvSpPr>
          <p:spPr bwMode="auto">
            <a:xfrm>
              <a:off x="371" y="1835"/>
              <a:ext cx="75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b="1">
                  <a:solidFill>
                    <a:srgbClr val="000066"/>
                  </a:solidFill>
                </a:rPr>
                <a:t>C</a:t>
              </a:r>
              <a:r>
                <a:rPr lang="en-GB" altLang="en-US" b="1"/>
                <a:t>aCO</a:t>
              </a:r>
              <a:r>
                <a:rPr lang="en-GB" altLang="en-US" b="1" baseline="-25000"/>
                <a:t>3</a:t>
              </a:r>
              <a:r>
                <a:rPr lang="en-GB" altLang="en-US" b="1">
                  <a:solidFill>
                    <a:srgbClr val="6600FF"/>
                  </a:solidFill>
                </a:rPr>
                <a:t> </a:t>
              </a:r>
              <a:r>
                <a:rPr lang="en-GB" altLang="en-US">
                  <a:solidFill>
                    <a:srgbClr val="000066"/>
                  </a:solidFill>
                </a:rPr>
                <a:t>(aq)</a:t>
              </a:r>
              <a:endParaRPr lang="en-GB" altLang="en-US">
                <a:solidFill>
                  <a:srgbClr val="000066"/>
                </a:solidFill>
                <a:sym typeface="Monotype Sorts" pitchFamily="2" charset="2"/>
              </a:endParaRPr>
            </a:p>
          </p:txBody>
        </p:sp>
        <p:sp>
          <p:nvSpPr>
            <p:cNvPr id="36874" name="Text Box 19">
              <a:extLst>
                <a:ext uri="{FF2B5EF4-FFF2-40B4-BE49-F238E27FC236}">
                  <a16:creationId xmlns:a16="http://schemas.microsoft.com/office/drawing/2014/main" id="{B043F81D-2213-469C-8C11-A6B7562309E6}"/>
                </a:ext>
              </a:extLst>
            </p:cNvPr>
            <p:cNvSpPr txBox="1">
              <a:spLocks noChangeArrowheads="1"/>
            </p:cNvSpPr>
            <p:nvPr/>
          </p:nvSpPr>
          <p:spPr bwMode="auto">
            <a:xfrm>
              <a:off x="1627" y="1835"/>
              <a:ext cx="77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b="1"/>
                <a:t>2HCl</a:t>
              </a:r>
            </a:p>
            <a:p>
              <a:pPr algn="ctr">
                <a:spcBef>
                  <a:spcPct val="0"/>
                </a:spcBef>
              </a:pPr>
              <a:r>
                <a:rPr lang="en-GB" altLang="en-US">
                  <a:solidFill>
                    <a:srgbClr val="000066"/>
                  </a:solidFill>
                </a:rPr>
                <a:t>(aq)</a:t>
              </a:r>
              <a:endParaRPr lang="en-GB" altLang="en-US">
                <a:solidFill>
                  <a:srgbClr val="000066"/>
                </a:solidFill>
                <a:sym typeface="Monotype Sorts" pitchFamily="2" charset="2"/>
              </a:endParaRPr>
            </a:p>
          </p:txBody>
        </p:sp>
        <p:sp>
          <p:nvSpPr>
            <p:cNvPr id="36875" name="Text Box 20">
              <a:extLst>
                <a:ext uri="{FF2B5EF4-FFF2-40B4-BE49-F238E27FC236}">
                  <a16:creationId xmlns:a16="http://schemas.microsoft.com/office/drawing/2014/main" id="{1120FEA5-DE28-4991-B24E-FD3865974114}"/>
                </a:ext>
              </a:extLst>
            </p:cNvPr>
            <p:cNvSpPr txBox="1">
              <a:spLocks noChangeArrowheads="1"/>
            </p:cNvSpPr>
            <p:nvPr/>
          </p:nvSpPr>
          <p:spPr bwMode="auto">
            <a:xfrm>
              <a:off x="2892" y="1835"/>
              <a:ext cx="97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b="1">
                  <a:solidFill>
                    <a:srgbClr val="000066"/>
                  </a:solidFill>
                  <a:sym typeface="Monotype Sorts" pitchFamily="2" charset="2"/>
                </a:rPr>
                <a:t>CaCl</a:t>
              </a:r>
              <a:r>
                <a:rPr lang="en-GB" altLang="en-US" b="1" baseline="-25000">
                  <a:solidFill>
                    <a:srgbClr val="000066"/>
                  </a:solidFill>
                  <a:sym typeface="Monotype Sorts" pitchFamily="2" charset="2"/>
                </a:rPr>
                <a:t>2</a:t>
              </a:r>
              <a:br>
                <a:rPr lang="en-GB" altLang="en-US" b="1" baseline="-25000">
                  <a:solidFill>
                    <a:srgbClr val="000066"/>
                  </a:solidFill>
                  <a:sym typeface="Monotype Sorts" pitchFamily="2" charset="2"/>
                </a:rPr>
              </a:br>
              <a:r>
                <a:rPr lang="en-GB" altLang="en-US">
                  <a:solidFill>
                    <a:srgbClr val="000066"/>
                  </a:solidFill>
                  <a:sym typeface="Monotype Sorts" pitchFamily="2" charset="2"/>
                </a:rPr>
                <a:t>(aq)</a:t>
              </a:r>
            </a:p>
          </p:txBody>
        </p:sp>
        <p:sp>
          <p:nvSpPr>
            <p:cNvPr id="36876" name="Text Box 21">
              <a:extLst>
                <a:ext uri="{FF2B5EF4-FFF2-40B4-BE49-F238E27FC236}">
                  <a16:creationId xmlns:a16="http://schemas.microsoft.com/office/drawing/2014/main" id="{5D0A2CE1-F512-43BB-9F45-6661C101E502}"/>
                </a:ext>
              </a:extLst>
            </p:cNvPr>
            <p:cNvSpPr txBox="1">
              <a:spLocks noChangeArrowheads="1"/>
            </p:cNvSpPr>
            <p:nvPr/>
          </p:nvSpPr>
          <p:spPr bwMode="auto">
            <a:xfrm>
              <a:off x="3727" y="1920"/>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6877" name="Text Box 22">
              <a:extLst>
                <a:ext uri="{FF2B5EF4-FFF2-40B4-BE49-F238E27FC236}">
                  <a16:creationId xmlns:a16="http://schemas.microsoft.com/office/drawing/2014/main" id="{714F029E-7133-4A47-8CFA-AE32DFD5E8EB}"/>
                </a:ext>
              </a:extLst>
            </p:cNvPr>
            <p:cNvSpPr txBox="1">
              <a:spLocks noChangeArrowheads="1"/>
            </p:cNvSpPr>
            <p:nvPr/>
          </p:nvSpPr>
          <p:spPr bwMode="auto">
            <a:xfrm>
              <a:off x="1173" y="1920"/>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6878" name="Text Box 23">
              <a:extLst>
                <a:ext uri="{FF2B5EF4-FFF2-40B4-BE49-F238E27FC236}">
                  <a16:creationId xmlns:a16="http://schemas.microsoft.com/office/drawing/2014/main" id="{C7225808-FA9F-4403-852F-7BB201895059}"/>
                </a:ext>
              </a:extLst>
            </p:cNvPr>
            <p:cNvSpPr txBox="1">
              <a:spLocks noChangeArrowheads="1"/>
            </p:cNvSpPr>
            <p:nvPr/>
          </p:nvSpPr>
          <p:spPr bwMode="auto">
            <a:xfrm>
              <a:off x="2564" y="1949"/>
              <a:ext cx="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solidFill>
                    <a:srgbClr val="000066"/>
                  </a:solidFill>
                  <a:sym typeface="Monotype Sorts" pitchFamily="2" charset="2"/>
                </a:rPr>
                <a:t></a:t>
              </a:r>
            </a:p>
          </p:txBody>
        </p:sp>
        <p:sp>
          <p:nvSpPr>
            <p:cNvPr id="36879" name="Text Box 24">
              <a:extLst>
                <a:ext uri="{FF2B5EF4-FFF2-40B4-BE49-F238E27FC236}">
                  <a16:creationId xmlns:a16="http://schemas.microsoft.com/office/drawing/2014/main" id="{E6CE2B76-CDC3-4AA0-AD9D-DECDE4747D07}"/>
                </a:ext>
              </a:extLst>
            </p:cNvPr>
            <p:cNvSpPr txBox="1">
              <a:spLocks noChangeArrowheads="1"/>
            </p:cNvSpPr>
            <p:nvPr/>
          </p:nvSpPr>
          <p:spPr bwMode="auto">
            <a:xfrm>
              <a:off x="4020" y="1835"/>
              <a:ext cx="50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b="1">
                  <a:sym typeface="Monotype Sorts" pitchFamily="2" charset="2"/>
                </a:rPr>
                <a:t>H</a:t>
              </a:r>
              <a:r>
                <a:rPr lang="en-GB" altLang="en-US" b="1" baseline="-25000">
                  <a:sym typeface="Monotype Sorts" pitchFamily="2" charset="2"/>
                </a:rPr>
                <a:t>2</a:t>
              </a:r>
              <a:r>
                <a:rPr lang="en-GB" altLang="en-US" b="1">
                  <a:sym typeface="Monotype Sorts" pitchFamily="2" charset="2"/>
                </a:rPr>
                <a:t>O</a:t>
              </a:r>
              <a:br>
                <a:rPr lang="en-GB" altLang="en-US">
                  <a:solidFill>
                    <a:srgbClr val="000066"/>
                  </a:solidFill>
                  <a:sym typeface="Monotype Sorts" pitchFamily="2" charset="2"/>
                </a:rPr>
              </a:br>
              <a:r>
                <a:rPr lang="en-GB" altLang="en-US">
                  <a:solidFill>
                    <a:srgbClr val="000066"/>
                  </a:solidFill>
                  <a:sym typeface="Monotype Sorts" pitchFamily="2" charset="2"/>
                </a:rPr>
                <a:t>(aq)</a:t>
              </a:r>
            </a:p>
          </p:txBody>
        </p:sp>
        <p:sp>
          <p:nvSpPr>
            <p:cNvPr id="36880" name="Text Box 25">
              <a:extLst>
                <a:ext uri="{FF2B5EF4-FFF2-40B4-BE49-F238E27FC236}">
                  <a16:creationId xmlns:a16="http://schemas.microsoft.com/office/drawing/2014/main" id="{3281E2EA-2CD8-4479-AB87-38BDE5DCD915}"/>
                </a:ext>
              </a:extLst>
            </p:cNvPr>
            <p:cNvSpPr txBox="1">
              <a:spLocks noChangeArrowheads="1"/>
            </p:cNvSpPr>
            <p:nvPr/>
          </p:nvSpPr>
          <p:spPr bwMode="auto">
            <a:xfrm>
              <a:off x="4529" y="1920"/>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3000" b="1">
                  <a:solidFill>
                    <a:srgbClr val="000066"/>
                  </a:solidFill>
                </a:rPr>
                <a:t>+</a:t>
              </a:r>
            </a:p>
          </p:txBody>
        </p:sp>
        <p:sp>
          <p:nvSpPr>
            <p:cNvPr id="36881" name="Text Box 26">
              <a:extLst>
                <a:ext uri="{FF2B5EF4-FFF2-40B4-BE49-F238E27FC236}">
                  <a16:creationId xmlns:a16="http://schemas.microsoft.com/office/drawing/2014/main" id="{B4FB036D-5D29-4236-BB73-6E171AAA065C}"/>
                </a:ext>
              </a:extLst>
            </p:cNvPr>
            <p:cNvSpPr txBox="1">
              <a:spLocks noChangeArrowheads="1"/>
            </p:cNvSpPr>
            <p:nvPr/>
          </p:nvSpPr>
          <p:spPr bwMode="auto">
            <a:xfrm>
              <a:off x="4879" y="1835"/>
              <a:ext cx="50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spcBef>
                  <a:spcPct val="0"/>
                </a:spcBef>
              </a:pPr>
              <a:r>
                <a:rPr lang="en-GB" altLang="en-US" b="1">
                  <a:sym typeface="Monotype Sorts" pitchFamily="2" charset="2"/>
                </a:rPr>
                <a:t>CO</a:t>
              </a:r>
              <a:r>
                <a:rPr lang="en-GB" altLang="en-US" b="1" baseline="-25000">
                  <a:sym typeface="Monotype Sorts" pitchFamily="2" charset="2"/>
                </a:rPr>
                <a:t>2</a:t>
              </a:r>
              <a:br>
                <a:rPr lang="en-GB" altLang="en-US">
                  <a:solidFill>
                    <a:srgbClr val="000066"/>
                  </a:solidFill>
                  <a:sym typeface="Monotype Sorts" pitchFamily="2" charset="2"/>
                </a:rPr>
              </a:br>
              <a:r>
                <a:rPr lang="en-GB" altLang="en-US">
                  <a:solidFill>
                    <a:srgbClr val="000066"/>
                  </a:solidFill>
                  <a:sym typeface="Monotype Sorts" pitchFamily="2" charset="2"/>
                </a:rPr>
                <a:t>(g)</a:t>
              </a:r>
            </a:p>
          </p:txBody>
        </p:sp>
      </p:grpSp>
      <p:pic>
        <p:nvPicPr>
          <p:cNvPr id="1013789" name="Picture 29" descr="forward_arrow_colour">
            <a:hlinkClick r:id="" action="ppaction://hlinkshowjump?jump=nextslide"/>
            <a:extLst>
              <a:ext uri="{FF2B5EF4-FFF2-40B4-BE49-F238E27FC236}">
                <a16:creationId xmlns:a16="http://schemas.microsoft.com/office/drawing/2014/main" id="{4B1DC68A-836E-4F48-B91E-E93D46E9C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787"/>
                                        </p:tgtEl>
                                        <p:attrNameLst>
                                          <p:attrName>style.visibility</p:attrName>
                                        </p:attrNameLst>
                                      </p:cBhvr>
                                      <p:to>
                                        <p:strVal val="visible"/>
                                      </p:to>
                                    </p:set>
                                    <p:anim calcmode="lin" valueType="num">
                                      <p:cBhvr>
                                        <p:cTn id="7" dur="500" fill="hold"/>
                                        <p:tgtEl>
                                          <p:spTgt spid="1013787"/>
                                        </p:tgtEl>
                                        <p:attrNameLst>
                                          <p:attrName>ppt_w</p:attrName>
                                        </p:attrNameLst>
                                      </p:cBhvr>
                                      <p:tavLst>
                                        <p:tav tm="0">
                                          <p:val>
                                            <p:fltVal val="0"/>
                                          </p:val>
                                        </p:tav>
                                        <p:tav tm="100000">
                                          <p:val>
                                            <p:strVal val="#ppt_w"/>
                                          </p:val>
                                        </p:tav>
                                      </p:tavLst>
                                    </p:anim>
                                    <p:anim calcmode="lin" valueType="num">
                                      <p:cBhvr>
                                        <p:cTn id="8" dur="500" fill="hold"/>
                                        <p:tgtEl>
                                          <p:spTgt spid="10137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766"/>
                                        </p:tgtEl>
                                        <p:attrNameLst>
                                          <p:attrName>style.visibility</p:attrName>
                                        </p:attrNameLst>
                                      </p:cBhvr>
                                      <p:to>
                                        <p:strVal val="visible"/>
                                      </p:to>
                                    </p:set>
                                    <p:animEffect transition="in" filter="dissolve">
                                      <p:cBhvr>
                                        <p:cTn id="22" dur="500"/>
                                        <p:tgtEl>
                                          <p:spTgt spid="1013766"/>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1013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7" grpId="0" animBg="1"/>
      <p:bldP spid="10137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DD4FD9D5-5710-4945-BD2A-24D571F2E457}"/>
              </a:ext>
            </a:extLst>
          </p:cNvPr>
          <p:cNvSpPr>
            <a:spLocks noGrp="1" noChangeArrowheads="1"/>
          </p:cNvSpPr>
          <p:nvPr>
            <p:ph type="title" idx="4294967295"/>
          </p:nvPr>
        </p:nvSpPr>
        <p:spPr/>
        <p:txBody>
          <a:bodyPr/>
          <a:lstStyle/>
          <a:p>
            <a:pPr eaLnBrk="1" hangingPunct="1"/>
            <a:r>
              <a:rPr lang="en-GB" altLang="en-US" sz="3000"/>
              <a:t>The effect of surface area on rate</a:t>
            </a:r>
          </a:p>
        </p:txBody>
      </p:sp>
      <p:pic>
        <p:nvPicPr>
          <p:cNvPr id="10244" name="Picture 3" descr="flash_icon">
            <a:extLst>
              <a:ext uri="{FF2B5EF4-FFF2-40B4-BE49-F238E27FC236}">
                <a16:creationId xmlns:a16="http://schemas.microsoft.com/office/drawing/2014/main" id="{66A32F99-EE4D-4315-A2D4-501FEDEFA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forward_arrow_colour">
            <a:hlinkClick r:id="" action="ppaction://hlinkshowjump?jump=nextslide"/>
            <a:extLst>
              <a:ext uri="{FF2B5EF4-FFF2-40B4-BE49-F238E27FC236}">
                <a16:creationId xmlns:a16="http://schemas.microsoft.com/office/drawing/2014/main" id="{7D0D0742-C468-4F59-B61B-96316F96D0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notes_icon">
            <a:extLst>
              <a:ext uri="{FF2B5EF4-FFF2-40B4-BE49-F238E27FC236}">
                <a16:creationId xmlns:a16="http://schemas.microsoft.com/office/drawing/2014/main" id="{07E5F228-A150-45A0-A717-8C8BCCA010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48" name="ShockwaveFlash1" r:id="rId2" imgW="8699400" imgH="5308560"/>
        </mc:Choice>
        <mc:Fallback>
          <p:control name="ShockwaveFlash1" r:id="rId2" imgW="8699400" imgH="5308560">
            <p:pic>
              <p:nvPicPr>
                <p:cNvPr id="10242" name="ShockwaveFlash1">
                  <a:extLst>
                    <a:ext uri="{FF2B5EF4-FFF2-40B4-BE49-F238E27FC236}">
                      <a16:creationId xmlns:a16="http://schemas.microsoft.com/office/drawing/2014/main" id="{015A0F73-30BF-42B1-96C2-B4F7147F8A45}"/>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a:extLst>
              <a:ext uri="{FF2B5EF4-FFF2-40B4-BE49-F238E27FC236}">
                <a16:creationId xmlns:a16="http://schemas.microsoft.com/office/drawing/2014/main" id="{1D51C7F2-D415-49D7-AD2E-94D1A8CF3298}"/>
              </a:ext>
            </a:extLst>
          </p:cNvPr>
          <p:cNvGrpSpPr>
            <a:grpSpLocks/>
          </p:cNvGrpSpPr>
          <p:nvPr/>
        </p:nvGrpSpPr>
        <p:grpSpPr bwMode="auto">
          <a:xfrm>
            <a:off x="346075" y="2782888"/>
            <a:ext cx="7321550" cy="3694112"/>
            <a:chOff x="218" y="1753"/>
            <a:chExt cx="4612" cy="2327"/>
          </a:xfrm>
        </p:grpSpPr>
        <p:pic>
          <p:nvPicPr>
            <p:cNvPr id="37903" name="Picture 29" descr="activation energy">
              <a:extLst>
                <a:ext uri="{FF2B5EF4-FFF2-40B4-BE49-F238E27FC236}">
                  <a16:creationId xmlns:a16="http://schemas.microsoft.com/office/drawing/2014/main" id="{872A4AC0-4E42-4271-BD3C-ECDD194D3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 y="1753"/>
              <a:ext cx="4315" cy="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Text Box 30">
              <a:extLst>
                <a:ext uri="{FF2B5EF4-FFF2-40B4-BE49-F238E27FC236}">
                  <a16:creationId xmlns:a16="http://schemas.microsoft.com/office/drawing/2014/main" id="{F74D42B3-8092-4F05-9729-FE713DFB0A43}"/>
                </a:ext>
              </a:extLst>
            </p:cNvPr>
            <p:cNvSpPr txBox="1">
              <a:spLocks noChangeArrowheads="1"/>
            </p:cNvSpPr>
            <p:nvPr/>
          </p:nvSpPr>
          <p:spPr bwMode="auto">
            <a:xfrm>
              <a:off x="1999" y="3792"/>
              <a:ext cx="1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chemeClr val="tx1"/>
                  </a:solidFill>
                </a:rPr>
                <a:t>reaction (time)</a:t>
              </a:r>
            </a:p>
          </p:txBody>
        </p:sp>
        <p:sp>
          <p:nvSpPr>
            <p:cNvPr id="37905" name="Text Box 31">
              <a:extLst>
                <a:ext uri="{FF2B5EF4-FFF2-40B4-BE49-F238E27FC236}">
                  <a16:creationId xmlns:a16="http://schemas.microsoft.com/office/drawing/2014/main" id="{D9B40D42-A47F-4C1D-B872-C1E81931D64D}"/>
                </a:ext>
              </a:extLst>
            </p:cNvPr>
            <p:cNvSpPr txBox="1">
              <a:spLocks noChangeArrowheads="1"/>
            </p:cNvSpPr>
            <p:nvPr/>
          </p:nvSpPr>
          <p:spPr bwMode="auto">
            <a:xfrm rot="-5400000">
              <a:off x="-209" y="2603"/>
              <a:ext cx="11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chemeClr val="tx1"/>
                  </a:solidFill>
                </a:rPr>
                <a:t>energy (kJ)</a:t>
              </a:r>
            </a:p>
          </p:txBody>
        </p:sp>
      </p:grpSp>
      <p:sp>
        <p:nvSpPr>
          <p:cNvPr id="37891" name="Rectangle 3">
            <a:extLst>
              <a:ext uri="{FF2B5EF4-FFF2-40B4-BE49-F238E27FC236}">
                <a16:creationId xmlns:a16="http://schemas.microsoft.com/office/drawing/2014/main" id="{2C214429-95A1-4094-8754-3CE30EE68C9D}"/>
              </a:ext>
            </a:extLst>
          </p:cNvPr>
          <p:cNvSpPr>
            <a:spLocks noGrp="1" noChangeArrowheads="1"/>
          </p:cNvSpPr>
          <p:nvPr>
            <p:ph type="title" idx="4294967295"/>
          </p:nvPr>
        </p:nvSpPr>
        <p:spPr/>
        <p:txBody>
          <a:bodyPr/>
          <a:lstStyle/>
          <a:p>
            <a:pPr eaLnBrk="1" hangingPunct="1"/>
            <a:r>
              <a:rPr lang="en-GB" altLang="en-US"/>
              <a:t>What are catalysts?</a:t>
            </a:r>
          </a:p>
        </p:txBody>
      </p:sp>
      <p:sp>
        <p:nvSpPr>
          <p:cNvPr id="37892" name="Text Box 6">
            <a:extLst>
              <a:ext uri="{FF2B5EF4-FFF2-40B4-BE49-F238E27FC236}">
                <a16:creationId xmlns:a16="http://schemas.microsoft.com/office/drawing/2014/main" id="{4BA5D586-23C1-44CA-8DCD-3B432179809D}"/>
              </a:ext>
            </a:extLst>
          </p:cNvPr>
          <p:cNvSpPr txBox="1">
            <a:spLocks noChangeArrowheads="1"/>
          </p:cNvSpPr>
          <p:nvPr/>
        </p:nvSpPr>
        <p:spPr bwMode="auto">
          <a:xfrm>
            <a:off x="563563" y="784225"/>
            <a:ext cx="8177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Catalysts are substances that change the rate of a reaction without being used up in the reaction.</a:t>
            </a:r>
          </a:p>
        </p:txBody>
      </p:sp>
      <p:sp>
        <p:nvSpPr>
          <p:cNvPr id="999440" name="Text Box 16">
            <a:extLst>
              <a:ext uri="{FF2B5EF4-FFF2-40B4-BE49-F238E27FC236}">
                <a16:creationId xmlns:a16="http://schemas.microsoft.com/office/drawing/2014/main" id="{3C0D75FC-3088-4617-84AE-9F32313563BD}"/>
              </a:ext>
            </a:extLst>
          </p:cNvPr>
          <p:cNvSpPr txBox="1">
            <a:spLocks noChangeArrowheads="1"/>
          </p:cNvSpPr>
          <p:nvPr/>
        </p:nvSpPr>
        <p:spPr bwMode="auto">
          <a:xfrm>
            <a:off x="563563" y="1693863"/>
            <a:ext cx="748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Catalysts never produce more product – they just produce the same amount more quickly.</a:t>
            </a:r>
          </a:p>
        </p:txBody>
      </p:sp>
      <p:sp>
        <p:nvSpPr>
          <p:cNvPr id="999444" name="Text Box 20">
            <a:extLst>
              <a:ext uri="{FF2B5EF4-FFF2-40B4-BE49-F238E27FC236}">
                <a16:creationId xmlns:a16="http://schemas.microsoft.com/office/drawing/2014/main" id="{DCA0D7BA-C9A5-49ED-9EEB-8BBCF41429F8}"/>
              </a:ext>
            </a:extLst>
          </p:cNvPr>
          <p:cNvSpPr txBox="1">
            <a:spLocks noChangeArrowheads="1"/>
          </p:cNvSpPr>
          <p:nvPr/>
        </p:nvSpPr>
        <p:spPr bwMode="auto">
          <a:xfrm>
            <a:off x="5046663" y="2938463"/>
            <a:ext cx="3894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t>Different catalysts work in different ways, but most lower the reaction’s activation energy (E</a:t>
            </a:r>
            <a:r>
              <a:rPr lang="en-GB" altLang="en-US" baseline="-25000"/>
              <a:t>a</a:t>
            </a:r>
            <a:r>
              <a:rPr lang="en-GB" altLang="en-US"/>
              <a:t>).</a:t>
            </a:r>
          </a:p>
        </p:txBody>
      </p:sp>
      <p:pic>
        <p:nvPicPr>
          <p:cNvPr id="999450" name="Picture 26" descr="forward_arrow_colour">
            <a:hlinkClick r:id="" action="ppaction://hlinkshowjump?jump=nextslide"/>
            <a:extLst>
              <a:ext uri="{FF2B5EF4-FFF2-40B4-BE49-F238E27FC236}">
                <a16:creationId xmlns:a16="http://schemas.microsoft.com/office/drawing/2014/main" id="{1C1194E7-1D66-4D5E-B2BF-052C8ED71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a:extLst>
              <a:ext uri="{FF2B5EF4-FFF2-40B4-BE49-F238E27FC236}">
                <a16:creationId xmlns:a16="http://schemas.microsoft.com/office/drawing/2014/main" id="{15C107F5-BCAB-46CA-BC61-1C26D869B7C2}"/>
              </a:ext>
            </a:extLst>
          </p:cNvPr>
          <p:cNvGrpSpPr>
            <a:grpSpLocks/>
          </p:cNvGrpSpPr>
          <p:nvPr/>
        </p:nvGrpSpPr>
        <p:grpSpPr bwMode="auto">
          <a:xfrm>
            <a:off x="1541463" y="3832225"/>
            <a:ext cx="2251075" cy="1776413"/>
            <a:chOff x="971" y="2414"/>
            <a:chExt cx="1418" cy="1119"/>
          </a:xfrm>
        </p:grpSpPr>
        <p:sp>
          <p:nvSpPr>
            <p:cNvPr id="37901" name="Text Box 33">
              <a:extLst>
                <a:ext uri="{FF2B5EF4-FFF2-40B4-BE49-F238E27FC236}">
                  <a16:creationId xmlns:a16="http://schemas.microsoft.com/office/drawing/2014/main" id="{6DF1BC61-07C4-4959-84BF-443C2E0E5EB1}"/>
                </a:ext>
              </a:extLst>
            </p:cNvPr>
            <p:cNvSpPr txBox="1">
              <a:spLocks noChangeArrowheads="1"/>
            </p:cNvSpPr>
            <p:nvPr/>
          </p:nvSpPr>
          <p:spPr bwMode="auto">
            <a:xfrm>
              <a:off x="971" y="3015"/>
              <a:ext cx="83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10BC45"/>
                  </a:solidFill>
                </a:rPr>
                <a:t>E</a:t>
              </a:r>
              <a:r>
                <a:rPr lang="en-GB" altLang="en-US" b="1" baseline="-25000">
                  <a:solidFill>
                    <a:srgbClr val="10BC45"/>
                  </a:solidFill>
                </a:rPr>
                <a:t>a</a:t>
              </a:r>
              <a:r>
                <a:rPr lang="en-GB" altLang="en-US" b="1">
                  <a:solidFill>
                    <a:srgbClr val="10BC45"/>
                  </a:solidFill>
                </a:rPr>
                <a:t> with</a:t>
              </a:r>
              <a:br>
                <a:rPr lang="en-GB" altLang="en-US" b="1">
                  <a:solidFill>
                    <a:srgbClr val="10BC45"/>
                  </a:solidFill>
                </a:rPr>
              </a:br>
              <a:r>
                <a:rPr lang="en-GB" altLang="en-US" b="1">
                  <a:solidFill>
                    <a:srgbClr val="10BC45"/>
                  </a:solidFill>
                </a:rPr>
                <a:t>catalyst</a:t>
              </a:r>
            </a:p>
          </p:txBody>
        </p:sp>
        <p:sp>
          <p:nvSpPr>
            <p:cNvPr id="37902" name="Line 34">
              <a:extLst>
                <a:ext uri="{FF2B5EF4-FFF2-40B4-BE49-F238E27FC236}">
                  <a16:creationId xmlns:a16="http://schemas.microsoft.com/office/drawing/2014/main" id="{C0DEA7C0-A86A-4AD5-8E54-2BCCEC99317E}"/>
                </a:ext>
              </a:extLst>
            </p:cNvPr>
            <p:cNvSpPr>
              <a:spLocks noChangeShapeType="1"/>
            </p:cNvSpPr>
            <p:nvPr/>
          </p:nvSpPr>
          <p:spPr bwMode="auto">
            <a:xfrm flipV="1">
              <a:off x="1845" y="2414"/>
              <a:ext cx="544" cy="864"/>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41">
            <a:extLst>
              <a:ext uri="{FF2B5EF4-FFF2-40B4-BE49-F238E27FC236}">
                <a16:creationId xmlns:a16="http://schemas.microsoft.com/office/drawing/2014/main" id="{AC497061-80C5-47C3-9246-CEC54EA20939}"/>
              </a:ext>
            </a:extLst>
          </p:cNvPr>
          <p:cNvGrpSpPr>
            <a:grpSpLocks/>
          </p:cNvGrpSpPr>
          <p:nvPr/>
        </p:nvGrpSpPr>
        <p:grpSpPr bwMode="auto">
          <a:xfrm>
            <a:off x="1109663" y="2752725"/>
            <a:ext cx="2632075" cy="822325"/>
            <a:chOff x="699" y="1734"/>
            <a:chExt cx="1658" cy="518"/>
          </a:xfrm>
        </p:grpSpPr>
        <p:sp>
          <p:nvSpPr>
            <p:cNvPr id="37899" name="Text Box 36">
              <a:extLst>
                <a:ext uri="{FF2B5EF4-FFF2-40B4-BE49-F238E27FC236}">
                  <a16:creationId xmlns:a16="http://schemas.microsoft.com/office/drawing/2014/main" id="{5160589F-7CB2-4D29-B862-F94A23660CFF}"/>
                </a:ext>
              </a:extLst>
            </p:cNvPr>
            <p:cNvSpPr txBox="1">
              <a:spLocks noChangeArrowheads="1"/>
            </p:cNvSpPr>
            <p:nvPr/>
          </p:nvSpPr>
          <p:spPr bwMode="auto">
            <a:xfrm>
              <a:off x="699" y="1734"/>
              <a:ext cx="10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10BC45"/>
                  </a:solidFill>
                </a:rPr>
                <a:t>E</a:t>
              </a:r>
              <a:r>
                <a:rPr lang="en-GB" altLang="en-US" b="1" baseline="-25000">
                  <a:solidFill>
                    <a:srgbClr val="10BC45"/>
                  </a:solidFill>
                </a:rPr>
                <a:t>a</a:t>
              </a:r>
              <a:r>
                <a:rPr lang="en-GB" altLang="en-US" b="1">
                  <a:solidFill>
                    <a:srgbClr val="10BC45"/>
                  </a:solidFill>
                </a:rPr>
                <a:t> without</a:t>
              </a:r>
              <a:br>
                <a:rPr lang="en-GB" altLang="en-US" b="1">
                  <a:solidFill>
                    <a:srgbClr val="10BC45"/>
                  </a:solidFill>
                </a:rPr>
              </a:br>
              <a:r>
                <a:rPr lang="en-GB" altLang="en-US" b="1">
                  <a:solidFill>
                    <a:srgbClr val="10BC45"/>
                  </a:solidFill>
                </a:rPr>
                <a:t>catalyst</a:t>
              </a:r>
            </a:p>
          </p:txBody>
        </p:sp>
        <p:sp>
          <p:nvSpPr>
            <p:cNvPr id="37900" name="Line 37">
              <a:extLst>
                <a:ext uri="{FF2B5EF4-FFF2-40B4-BE49-F238E27FC236}">
                  <a16:creationId xmlns:a16="http://schemas.microsoft.com/office/drawing/2014/main" id="{76F026B0-45A2-4BE8-882A-5EB7FC3D8B4E}"/>
                </a:ext>
              </a:extLst>
            </p:cNvPr>
            <p:cNvSpPr>
              <a:spLocks noChangeShapeType="1"/>
            </p:cNvSpPr>
            <p:nvPr/>
          </p:nvSpPr>
          <p:spPr bwMode="auto">
            <a:xfrm flipV="1">
              <a:off x="1753" y="1790"/>
              <a:ext cx="604" cy="20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pic>
        <p:nvPicPr>
          <p:cNvPr id="37898" name="Picture 43" descr="notes_icon">
            <a:extLst>
              <a:ext uri="{FF2B5EF4-FFF2-40B4-BE49-F238E27FC236}">
                <a16:creationId xmlns:a16="http://schemas.microsoft.com/office/drawing/2014/main" id="{F9BAB305-2193-485F-BE15-34D292C9B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9440"/>
                                        </p:tgtEl>
                                        <p:attrNameLst>
                                          <p:attrName>style.visibility</p:attrName>
                                        </p:attrNameLst>
                                      </p:cBhvr>
                                      <p:to>
                                        <p:strVal val="visible"/>
                                      </p:to>
                                    </p:set>
                                    <p:animEffect transition="in" filter="dissolve">
                                      <p:cBhvr>
                                        <p:cTn id="7" dur="500"/>
                                        <p:tgtEl>
                                          <p:spTgt spid="999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99444"/>
                                        </p:tgtEl>
                                        <p:attrNameLst>
                                          <p:attrName>style.visibility</p:attrName>
                                        </p:attrNameLst>
                                      </p:cBhvr>
                                      <p:to>
                                        <p:strVal val="visible"/>
                                      </p:to>
                                    </p:set>
                                    <p:animEffect transition="in" filter="dissolve">
                                      <p:cBhvr>
                                        <p:cTn id="16" dur="500"/>
                                        <p:tgtEl>
                                          <p:spTgt spid="9994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0"/>
                                          </p:stCondLst>
                                        </p:cTn>
                                        <p:tgtEl>
                                          <p:spTgt spid="999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40" grpId="0"/>
      <p:bldP spid="9994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1490" name="Picture 18" descr="23310941_credit">
            <a:extLst>
              <a:ext uri="{FF2B5EF4-FFF2-40B4-BE49-F238E27FC236}">
                <a16:creationId xmlns:a16="http://schemas.microsoft.com/office/drawing/2014/main" id="{314CD539-38B7-4088-8E0E-3B250A65A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740150"/>
            <a:ext cx="39941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AA556FDE-850D-4262-AB4B-EB2C64354196}"/>
              </a:ext>
            </a:extLst>
          </p:cNvPr>
          <p:cNvSpPr>
            <a:spLocks noGrp="1" noChangeArrowheads="1"/>
          </p:cNvSpPr>
          <p:nvPr>
            <p:ph type="title" idx="4294967295"/>
          </p:nvPr>
        </p:nvSpPr>
        <p:spPr/>
        <p:txBody>
          <a:bodyPr/>
          <a:lstStyle/>
          <a:p>
            <a:pPr eaLnBrk="1" hangingPunct="1"/>
            <a:r>
              <a:rPr lang="en-GB" altLang="en-US"/>
              <a:t>Everyday catalysts</a:t>
            </a:r>
          </a:p>
        </p:txBody>
      </p:sp>
      <p:sp>
        <p:nvSpPr>
          <p:cNvPr id="1001483" name="Text Box 11">
            <a:extLst>
              <a:ext uri="{FF2B5EF4-FFF2-40B4-BE49-F238E27FC236}">
                <a16:creationId xmlns:a16="http://schemas.microsoft.com/office/drawing/2014/main" id="{A9B652E0-3423-477C-B200-8346B7983F37}"/>
              </a:ext>
            </a:extLst>
          </p:cNvPr>
          <p:cNvSpPr txBox="1">
            <a:spLocks noChangeArrowheads="1"/>
          </p:cNvSpPr>
          <p:nvPr/>
        </p:nvSpPr>
        <p:spPr bwMode="auto">
          <a:xfrm>
            <a:off x="563563" y="1825625"/>
            <a:ext cx="7297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FF6600"/>
                </a:solidFill>
              </a:rPr>
              <a:t>Nickel</a:t>
            </a:r>
            <a:r>
              <a:rPr lang="en-GB" altLang="en-US">
                <a:solidFill>
                  <a:srgbClr val="000066"/>
                </a:solidFill>
              </a:rPr>
              <a:t> is a catalyst in the production of margarine (hydrogenation of vegetable oils).</a:t>
            </a:r>
          </a:p>
        </p:txBody>
      </p:sp>
      <p:sp>
        <p:nvSpPr>
          <p:cNvPr id="38917" name="Text Box 13">
            <a:extLst>
              <a:ext uri="{FF2B5EF4-FFF2-40B4-BE49-F238E27FC236}">
                <a16:creationId xmlns:a16="http://schemas.microsoft.com/office/drawing/2014/main" id="{13CF5D36-2E94-4D53-92EB-45799A26224D}"/>
              </a:ext>
            </a:extLst>
          </p:cNvPr>
          <p:cNvSpPr txBox="1">
            <a:spLocks noChangeArrowheads="1"/>
          </p:cNvSpPr>
          <p:nvPr/>
        </p:nvSpPr>
        <p:spPr bwMode="auto">
          <a:xfrm>
            <a:off x="563563" y="784225"/>
            <a:ext cx="7942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Many catalysts are transition metals or their compounds. For example: </a:t>
            </a:r>
            <a:endParaRPr lang="en-US" altLang="en-US">
              <a:solidFill>
                <a:srgbClr val="000066"/>
              </a:solidFill>
            </a:endParaRPr>
          </a:p>
        </p:txBody>
      </p:sp>
      <p:sp>
        <p:nvSpPr>
          <p:cNvPr id="1001488" name="Text Box 16">
            <a:extLst>
              <a:ext uri="{FF2B5EF4-FFF2-40B4-BE49-F238E27FC236}">
                <a16:creationId xmlns:a16="http://schemas.microsoft.com/office/drawing/2014/main" id="{CF891621-EE89-4F71-8760-B3A2309870EF}"/>
              </a:ext>
            </a:extLst>
          </p:cNvPr>
          <p:cNvSpPr txBox="1">
            <a:spLocks noChangeArrowheads="1"/>
          </p:cNvSpPr>
          <p:nvPr/>
        </p:nvSpPr>
        <p:spPr bwMode="auto">
          <a:xfrm>
            <a:off x="563563" y="3908425"/>
            <a:ext cx="44481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FF6600"/>
                </a:solidFill>
              </a:rPr>
              <a:t>Platinum</a:t>
            </a:r>
            <a:r>
              <a:rPr lang="en-GB" altLang="en-US">
                <a:solidFill>
                  <a:srgbClr val="000066"/>
                </a:solidFill>
              </a:rPr>
              <a:t> is a catalyst in the catalytic converters of car exhausts. It catalyzes the conversion of carbon monoxide and nitrogen oxide into the less polluting carbon dioxide and nitrogen.</a:t>
            </a:r>
            <a:endParaRPr lang="en-GB" altLang="en-US"/>
          </a:p>
        </p:txBody>
      </p:sp>
      <p:sp>
        <p:nvSpPr>
          <p:cNvPr id="1001489" name="Text Box 17">
            <a:extLst>
              <a:ext uri="{FF2B5EF4-FFF2-40B4-BE49-F238E27FC236}">
                <a16:creationId xmlns:a16="http://schemas.microsoft.com/office/drawing/2014/main" id="{3946CE7E-AF91-4D3B-BA9A-C5F6592423B8}"/>
              </a:ext>
            </a:extLst>
          </p:cNvPr>
          <p:cNvSpPr txBox="1">
            <a:spLocks noChangeArrowheads="1"/>
          </p:cNvSpPr>
          <p:nvPr/>
        </p:nvSpPr>
        <p:spPr bwMode="auto">
          <a:xfrm>
            <a:off x="563563" y="2867025"/>
            <a:ext cx="7496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FF6600"/>
                </a:solidFill>
              </a:rPr>
              <a:t>Iron</a:t>
            </a:r>
            <a:r>
              <a:rPr lang="en-GB" altLang="en-US">
                <a:solidFill>
                  <a:srgbClr val="000066"/>
                </a:solidFill>
              </a:rPr>
              <a:t> is a catalyst in the production of ammonia from nitrogen and hydrogen (the Haber process).</a:t>
            </a:r>
            <a:endParaRPr lang="en-GB" altLang="en-US"/>
          </a:p>
        </p:txBody>
      </p:sp>
      <p:pic>
        <p:nvPicPr>
          <p:cNvPr id="38920" name="Picture 19" descr="notes_icon">
            <a:extLst>
              <a:ext uri="{FF2B5EF4-FFF2-40B4-BE49-F238E27FC236}">
                <a16:creationId xmlns:a16="http://schemas.microsoft.com/office/drawing/2014/main" id="{EE3CE4F2-9664-4649-8715-3592771CB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1492" name="Picture 20" descr="forward_arrow_colour">
            <a:hlinkClick r:id="" action="ppaction://hlinkshowjump?jump=nextslide"/>
            <a:extLst>
              <a:ext uri="{FF2B5EF4-FFF2-40B4-BE49-F238E27FC236}">
                <a16:creationId xmlns:a16="http://schemas.microsoft.com/office/drawing/2014/main" id="{AB902EC5-FD19-47BF-A93E-6EF6CB70DE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1483"/>
                                        </p:tgtEl>
                                        <p:attrNameLst>
                                          <p:attrName>style.visibility</p:attrName>
                                        </p:attrNameLst>
                                      </p:cBhvr>
                                      <p:to>
                                        <p:strVal val="visible"/>
                                      </p:to>
                                    </p:set>
                                    <p:animEffect transition="in" filter="dissolve">
                                      <p:cBhvr>
                                        <p:cTn id="7" dur="500"/>
                                        <p:tgtEl>
                                          <p:spTgt spid="1001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1489"/>
                                        </p:tgtEl>
                                        <p:attrNameLst>
                                          <p:attrName>style.visibility</p:attrName>
                                        </p:attrNameLst>
                                      </p:cBhvr>
                                      <p:to>
                                        <p:strVal val="visible"/>
                                      </p:to>
                                    </p:set>
                                    <p:animEffect transition="in" filter="dissolve">
                                      <p:cBhvr>
                                        <p:cTn id="12" dur="500"/>
                                        <p:tgtEl>
                                          <p:spTgt spid="10014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1488"/>
                                        </p:tgtEl>
                                        <p:attrNameLst>
                                          <p:attrName>style.visibility</p:attrName>
                                        </p:attrNameLst>
                                      </p:cBhvr>
                                      <p:to>
                                        <p:strVal val="visible"/>
                                      </p:to>
                                    </p:set>
                                    <p:animEffect transition="in" filter="dissolve">
                                      <p:cBhvr>
                                        <p:cTn id="17" dur="500"/>
                                        <p:tgtEl>
                                          <p:spTgt spid="1001488"/>
                                        </p:tgtEl>
                                      </p:cBhvr>
                                    </p:animEffect>
                                  </p:childTnLst>
                                </p:cTn>
                              </p:par>
                            </p:childTnLst>
                          </p:cTn>
                        </p:par>
                        <p:par>
                          <p:cTn id="18" fill="hold" nodeType="afterGroup">
                            <p:stCondLst>
                              <p:cond delay="500"/>
                            </p:stCondLst>
                            <p:childTnLst>
                              <p:par>
                                <p:cTn id="19" presetID="4" presetClass="entr" presetSubtype="32" fill="hold" nodeType="afterEffect">
                                  <p:stCondLst>
                                    <p:cond delay="0"/>
                                  </p:stCondLst>
                                  <p:childTnLst>
                                    <p:set>
                                      <p:cBhvr>
                                        <p:cTn id="20" dur="1" fill="hold">
                                          <p:stCondLst>
                                            <p:cond delay="0"/>
                                          </p:stCondLst>
                                        </p:cTn>
                                        <p:tgtEl>
                                          <p:spTgt spid="1001490"/>
                                        </p:tgtEl>
                                        <p:attrNameLst>
                                          <p:attrName>style.visibility</p:attrName>
                                        </p:attrNameLst>
                                      </p:cBhvr>
                                      <p:to>
                                        <p:strVal val="visible"/>
                                      </p:to>
                                    </p:set>
                                    <p:animEffect transition="in" filter="box(out)">
                                      <p:cBhvr>
                                        <p:cTn id="21" dur="500"/>
                                        <p:tgtEl>
                                          <p:spTgt spid="1001490"/>
                                        </p:tgtEl>
                                      </p:cBhvr>
                                    </p:animEffec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0"/>
                                          </p:stCondLst>
                                        </p:cTn>
                                        <p:tgtEl>
                                          <p:spTgt spid="100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3" grpId="0"/>
      <p:bldP spid="1001488" grpId="0"/>
      <p:bldP spid="10014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34B325E-C5CA-406B-98A5-C38BE9AF1B6C}"/>
              </a:ext>
            </a:extLst>
          </p:cNvPr>
          <p:cNvSpPr>
            <a:spLocks noGrp="1" noChangeArrowheads="1"/>
          </p:cNvSpPr>
          <p:nvPr>
            <p:ph type="title" idx="4294967295"/>
          </p:nvPr>
        </p:nvSpPr>
        <p:spPr/>
        <p:txBody>
          <a:bodyPr/>
          <a:lstStyle/>
          <a:p>
            <a:pPr eaLnBrk="1" hangingPunct="1"/>
            <a:r>
              <a:rPr lang="en-GB" altLang="en-US"/>
              <a:t>Catalysts in industry</a:t>
            </a:r>
          </a:p>
        </p:txBody>
      </p:sp>
      <p:sp>
        <p:nvSpPr>
          <p:cNvPr id="1019908" name="Text Box 4">
            <a:extLst>
              <a:ext uri="{FF2B5EF4-FFF2-40B4-BE49-F238E27FC236}">
                <a16:creationId xmlns:a16="http://schemas.microsoft.com/office/drawing/2014/main" id="{3AB69677-915B-42B2-8CEF-E79A9FA56CBA}"/>
              </a:ext>
            </a:extLst>
          </p:cNvPr>
          <p:cNvSpPr txBox="1">
            <a:spLocks noChangeArrowheads="1"/>
          </p:cNvSpPr>
          <p:nvPr/>
        </p:nvSpPr>
        <p:spPr bwMode="auto">
          <a:xfrm>
            <a:off x="563563" y="5260975"/>
            <a:ext cx="7937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Catalysts are also essential for living cells. Biological catalysts are special types of protein called </a:t>
            </a:r>
            <a:r>
              <a:rPr lang="en-GB" altLang="en-US" b="1">
                <a:solidFill>
                  <a:srgbClr val="FF6600"/>
                </a:solidFill>
              </a:rPr>
              <a:t>enzymes</a:t>
            </a:r>
            <a:r>
              <a:rPr lang="en-GB" altLang="en-US">
                <a:solidFill>
                  <a:srgbClr val="000066"/>
                </a:solidFill>
              </a:rPr>
              <a:t>.</a:t>
            </a:r>
            <a:endParaRPr lang="en-US" altLang="en-US">
              <a:solidFill>
                <a:srgbClr val="000066"/>
              </a:solidFill>
              <a:cs typeface="Arial" panose="020B0604020202020204" pitchFamily="34" charset="0"/>
            </a:endParaRPr>
          </a:p>
        </p:txBody>
      </p:sp>
      <p:pic>
        <p:nvPicPr>
          <p:cNvPr id="1019909" name="Picture 5" descr="liquitab">
            <a:extLst>
              <a:ext uri="{FF2B5EF4-FFF2-40B4-BE49-F238E27FC236}">
                <a16:creationId xmlns:a16="http://schemas.microsoft.com/office/drawing/2014/main" id="{71752B36-48D8-468F-BC81-D605F4A86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38" y="3162300"/>
            <a:ext cx="240188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9910" name="Picture 6" descr="liquiblock">
            <a:extLst>
              <a:ext uri="{FF2B5EF4-FFF2-40B4-BE49-F238E27FC236}">
                <a16:creationId xmlns:a16="http://schemas.microsoft.com/office/drawing/2014/main" id="{BEBA9544-667C-4C06-8D00-36EE2221B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1363663"/>
            <a:ext cx="19796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notes_icon">
            <a:extLst>
              <a:ext uri="{FF2B5EF4-FFF2-40B4-BE49-F238E27FC236}">
                <a16:creationId xmlns:a16="http://schemas.microsoft.com/office/drawing/2014/main" id="{EF16FF87-F91D-46D3-9F93-01ECAD12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9">
            <a:extLst>
              <a:ext uri="{FF2B5EF4-FFF2-40B4-BE49-F238E27FC236}">
                <a16:creationId xmlns:a16="http://schemas.microsoft.com/office/drawing/2014/main" id="{A1FCD153-1760-4DEE-8AAC-2427885F8F27}"/>
              </a:ext>
            </a:extLst>
          </p:cNvPr>
          <p:cNvSpPr txBox="1">
            <a:spLocks noChangeArrowheads="1"/>
          </p:cNvSpPr>
          <p:nvPr/>
        </p:nvSpPr>
        <p:spPr bwMode="auto">
          <a:xfrm>
            <a:off x="563563" y="784225"/>
            <a:ext cx="6378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pPr>
            <a:r>
              <a:rPr lang="en-GB" altLang="en-US">
                <a:solidFill>
                  <a:srgbClr val="000066"/>
                </a:solidFill>
              </a:rPr>
              <a:t>Why are catalysts so important for industry?</a:t>
            </a:r>
          </a:p>
        </p:txBody>
      </p:sp>
      <p:sp>
        <p:nvSpPr>
          <p:cNvPr id="1019914" name="Text Box 10">
            <a:extLst>
              <a:ext uri="{FF2B5EF4-FFF2-40B4-BE49-F238E27FC236}">
                <a16:creationId xmlns:a16="http://schemas.microsoft.com/office/drawing/2014/main" id="{AB28DFDF-ECF0-4111-99AA-0F0BF0E12177}"/>
              </a:ext>
            </a:extLst>
          </p:cNvPr>
          <p:cNvSpPr txBox="1">
            <a:spLocks noChangeArrowheads="1"/>
          </p:cNvSpPr>
          <p:nvPr/>
        </p:nvSpPr>
        <p:spPr bwMode="auto">
          <a:xfrm>
            <a:off x="563563" y="1911350"/>
            <a:ext cx="494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00066"/>
                </a:solidFill>
              </a:rPr>
              <a:t>Products can be made more quickly, saving time and money.</a:t>
            </a:r>
          </a:p>
        </p:txBody>
      </p:sp>
      <p:sp>
        <p:nvSpPr>
          <p:cNvPr id="1019917" name="Text Box 13">
            <a:extLst>
              <a:ext uri="{FF2B5EF4-FFF2-40B4-BE49-F238E27FC236}">
                <a16:creationId xmlns:a16="http://schemas.microsoft.com/office/drawing/2014/main" id="{4B398794-4EC6-4A85-BB83-5FF0738AFF0C}"/>
              </a:ext>
            </a:extLst>
          </p:cNvPr>
          <p:cNvSpPr txBox="1">
            <a:spLocks noChangeArrowheads="1"/>
          </p:cNvSpPr>
          <p:nvPr/>
        </p:nvSpPr>
        <p:spPr bwMode="auto">
          <a:xfrm>
            <a:off x="669925" y="3403600"/>
            <a:ext cx="489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Catalysts reduce the need for high temperatures, saving fuel and reducing pollution.</a:t>
            </a:r>
          </a:p>
        </p:txBody>
      </p:sp>
      <p:pic>
        <p:nvPicPr>
          <p:cNvPr id="1019918" name="Picture 14" descr="forward_arrow_colour">
            <a:hlinkClick r:id="" action="ppaction://hlinkshowjump?jump=nextslide"/>
            <a:extLst>
              <a:ext uri="{FF2B5EF4-FFF2-40B4-BE49-F238E27FC236}">
                <a16:creationId xmlns:a16="http://schemas.microsoft.com/office/drawing/2014/main" id="{4BC41572-27AC-41C6-9F08-0FB9E92284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19914">
                                            <p:txEl>
                                              <p:pRg st="0" end="0"/>
                                            </p:txEl>
                                          </p:spTgt>
                                        </p:tgtEl>
                                        <p:attrNameLst>
                                          <p:attrName>style.visibility</p:attrName>
                                        </p:attrNameLst>
                                      </p:cBhvr>
                                      <p:to>
                                        <p:strVal val="visible"/>
                                      </p:to>
                                    </p:set>
                                    <p:animEffect transition="in" filter="dissolve">
                                      <p:cBhvr>
                                        <p:cTn id="7" dur="500"/>
                                        <p:tgtEl>
                                          <p:spTgt spid="1019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19910"/>
                                        </p:tgtEl>
                                        <p:attrNameLst>
                                          <p:attrName>style.visibility</p:attrName>
                                        </p:attrNameLst>
                                      </p:cBhvr>
                                      <p:to>
                                        <p:strVal val="visible"/>
                                      </p:to>
                                    </p:set>
                                    <p:animEffect transition="in" filter="box(out)">
                                      <p:cBhvr>
                                        <p:cTn id="12" dur="500"/>
                                        <p:tgtEl>
                                          <p:spTgt spid="10199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9917"/>
                                        </p:tgtEl>
                                        <p:attrNameLst>
                                          <p:attrName>style.visibility</p:attrName>
                                        </p:attrNameLst>
                                      </p:cBhvr>
                                      <p:to>
                                        <p:strVal val="visible"/>
                                      </p:to>
                                    </p:set>
                                    <p:animEffect transition="in" filter="dissolve">
                                      <p:cBhvr>
                                        <p:cTn id="17" dur="500"/>
                                        <p:tgtEl>
                                          <p:spTgt spid="1019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19909"/>
                                        </p:tgtEl>
                                        <p:attrNameLst>
                                          <p:attrName>style.visibility</p:attrName>
                                        </p:attrNameLst>
                                      </p:cBhvr>
                                      <p:to>
                                        <p:strVal val="visible"/>
                                      </p:to>
                                    </p:set>
                                    <p:animEffect transition="in" filter="box(out)">
                                      <p:cBhvr>
                                        <p:cTn id="22" dur="500"/>
                                        <p:tgtEl>
                                          <p:spTgt spid="10199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19908"/>
                                        </p:tgtEl>
                                        <p:attrNameLst>
                                          <p:attrName>style.visibility</p:attrName>
                                        </p:attrNameLst>
                                      </p:cBhvr>
                                      <p:to>
                                        <p:strVal val="visible"/>
                                      </p:to>
                                    </p:set>
                                    <p:animEffect transition="in" filter="dissolve">
                                      <p:cBhvr>
                                        <p:cTn id="27" dur="500"/>
                                        <p:tgtEl>
                                          <p:spTgt spid="1019908"/>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1019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8" grpId="0"/>
      <p:bldP spid="10199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FA89731-0A56-4ED0-8A26-274D707F01E1}"/>
              </a:ext>
            </a:extLst>
          </p:cNvPr>
          <p:cNvSpPr>
            <a:spLocks noGrp="1" noChangeArrowheads="1"/>
          </p:cNvSpPr>
          <p:nvPr>
            <p:ph type="title" idx="4294967295"/>
          </p:nvPr>
        </p:nvSpPr>
        <p:spPr/>
        <p:txBody>
          <a:bodyPr/>
          <a:lstStyle/>
          <a:p>
            <a:pPr eaLnBrk="1" hangingPunct="1"/>
            <a:r>
              <a:rPr lang="en-GB" altLang="en-US"/>
              <a:t>Glossary</a:t>
            </a:r>
          </a:p>
        </p:txBody>
      </p:sp>
      <p:sp>
        <p:nvSpPr>
          <p:cNvPr id="40963" name="Text Box 3">
            <a:extLst>
              <a:ext uri="{FF2B5EF4-FFF2-40B4-BE49-F238E27FC236}">
                <a16:creationId xmlns:a16="http://schemas.microsoft.com/office/drawing/2014/main" id="{1718DEF3-AD96-46E0-95B4-891B6936B6EF}"/>
              </a:ext>
            </a:extLst>
          </p:cNvPr>
          <p:cNvSpPr txBox="1">
            <a:spLocks noChangeArrowheads="1"/>
          </p:cNvSpPr>
          <p:nvPr/>
        </p:nvSpPr>
        <p:spPr bwMode="auto">
          <a:xfrm>
            <a:off x="200025" y="833438"/>
            <a:ext cx="875347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spcAft>
                <a:spcPct val="35000"/>
              </a:spcAft>
              <a:buFont typeface="Wingdings" panose="05000000000000000000" pitchFamily="2" charset="2"/>
              <a:buChar char="l"/>
            </a:pPr>
            <a:r>
              <a:rPr lang="en-GB" altLang="en-US" sz="2800" b="1">
                <a:solidFill>
                  <a:srgbClr val="FF6600"/>
                </a:solidFill>
              </a:rPr>
              <a:t>activation energy –</a:t>
            </a:r>
            <a:r>
              <a:rPr lang="en-GB" altLang="en-US">
                <a:solidFill>
                  <a:srgbClr val="000066"/>
                </a:solidFill>
              </a:rPr>
              <a:t> The amount of energy needed to start a reaction.</a:t>
            </a:r>
          </a:p>
          <a:p>
            <a:pPr eaLnBrk="1" hangingPunct="1">
              <a:spcBef>
                <a:spcPct val="0"/>
              </a:spcBef>
              <a:spcAft>
                <a:spcPct val="35000"/>
              </a:spcAft>
              <a:buFont typeface="Wingdings" panose="05000000000000000000" pitchFamily="2" charset="2"/>
              <a:buChar char="l"/>
            </a:pPr>
            <a:r>
              <a:rPr lang="en-GB" altLang="en-US" sz="2800" b="1">
                <a:solidFill>
                  <a:srgbClr val="FF6600"/>
                </a:solidFill>
              </a:rPr>
              <a:t>catalyst –</a:t>
            </a:r>
            <a:r>
              <a:rPr lang="en-GB" altLang="en-US">
                <a:solidFill>
                  <a:srgbClr val="000066"/>
                </a:solidFill>
              </a:rPr>
              <a:t> A substance that increases the rate of a chemical reaction without being used up.</a:t>
            </a:r>
          </a:p>
          <a:p>
            <a:pPr eaLnBrk="1" hangingPunct="1">
              <a:spcBef>
                <a:spcPct val="0"/>
              </a:spcBef>
              <a:spcAft>
                <a:spcPct val="35000"/>
              </a:spcAft>
              <a:buFont typeface="Wingdings" panose="05000000000000000000" pitchFamily="2" charset="2"/>
              <a:buChar char="l"/>
            </a:pPr>
            <a:r>
              <a:rPr lang="en-GB" altLang="en-US" sz="2800" b="1">
                <a:solidFill>
                  <a:srgbClr val="FF6600"/>
                </a:solidFill>
              </a:rPr>
              <a:t>concentration –</a:t>
            </a:r>
            <a:r>
              <a:rPr lang="en-GB" altLang="en-US">
                <a:solidFill>
                  <a:srgbClr val="000066"/>
                </a:solidFill>
              </a:rPr>
              <a:t> T</a:t>
            </a:r>
            <a:r>
              <a:rPr lang="en-GB" altLang="en-US"/>
              <a:t>he number of molecules of a substance in a given volume.</a:t>
            </a:r>
          </a:p>
          <a:p>
            <a:pPr eaLnBrk="1" hangingPunct="1">
              <a:spcBef>
                <a:spcPct val="0"/>
              </a:spcBef>
              <a:spcAft>
                <a:spcPct val="35000"/>
              </a:spcAft>
              <a:buFont typeface="Wingdings" panose="05000000000000000000" pitchFamily="2" charset="2"/>
              <a:buChar char="l"/>
            </a:pPr>
            <a:r>
              <a:rPr lang="en-GB" altLang="en-US" sz="2800" b="1">
                <a:solidFill>
                  <a:srgbClr val="FF6600"/>
                </a:solidFill>
              </a:rPr>
              <a:t>enzyme –</a:t>
            </a:r>
            <a:r>
              <a:rPr lang="en-GB" altLang="en-US">
                <a:solidFill>
                  <a:srgbClr val="000066"/>
                </a:solidFill>
              </a:rPr>
              <a:t> A biological catalyst.</a:t>
            </a:r>
          </a:p>
          <a:p>
            <a:pPr eaLnBrk="1" hangingPunct="1">
              <a:spcBef>
                <a:spcPct val="0"/>
              </a:spcBef>
              <a:spcAft>
                <a:spcPct val="35000"/>
              </a:spcAft>
              <a:buFont typeface="Wingdings" panose="05000000000000000000" pitchFamily="2" charset="2"/>
              <a:buChar char="l"/>
            </a:pPr>
            <a:r>
              <a:rPr lang="en-GB" altLang="en-US" sz="2800" b="1">
                <a:solidFill>
                  <a:srgbClr val="FF6600"/>
                </a:solidFill>
              </a:rPr>
              <a:t>rate of reaction –</a:t>
            </a:r>
            <a:r>
              <a:rPr lang="en-GB" altLang="en-US">
                <a:solidFill>
                  <a:srgbClr val="000066"/>
                </a:solidFill>
              </a:rPr>
              <a:t> The change in the concentration over a certain period of time.</a:t>
            </a:r>
          </a:p>
        </p:txBody>
      </p:sp>
      <p:pic>
        <p:nvPicPr>
          <p:cNvPr id="40964" name="Picture 4" descr="forward_arrow_colour">
            <a:hlinkClick r:id="" action="ppaction://hlinkshowjump?jump=nextslide"/>
            <a:extLst>
              <a:ext uri="{FF2B5EF4-FFF2-40B4-BE49-F238E27FC236}">
                <a16:creationId xmlns:a16="http://schemas.microsoft.com/office/drawing/2014/main" id="{54828E0A-7ADF-4234-ACE6-9B9C7844F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3D4D6B56-6AF3-4763-A009-D3BE87CBBD08}"/>
              </a:ext>
            </a:extLst>
          </p:cNvPr>
          <p:cNvSpPr>
            <a:spLocks noGrp="1" noChangeArrowheads="1"/>
          </p:cNvSpPr>
          <p:nvPr>
            <p:ph type="title" idx="4294967295"/>
          </p:nvPr>
        </p:nvSpPr>
        <p:spPr/>
        <p:txBody>
          <a:bodyPr/>
          <a:lstStyle/>
          <a:p>
            <a:pPr eaLnBrk="1" hangingPunct="1"/>
            <a:r>
              <a:rPr lang="en-GB" altLang="en-US"/>
              <a:t>Anagrams</a:t>
            </a:r>
          </a:p>
        </p:txBody>
      </p:sp>
      <p:pic>
        <p:nvPicPr>
          <p:cNvPr id="11268" name="Picture 4" descr="flash_icon">
            <a:extLst>
              <a:ext uri="{FF2B5EF4-FFF2-40B4-BE49-F238E27FC236}">
                <a16:creationId xmlns:a16="http://schemas.microsoft.com/office/drawing/2014/main" id="{104CC71E-AE5A-4F42-B858-05044663A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forward_arrow_colour">
            <a:hlinkClick r:id="" action="ppaction://hlinkshowjump?jump=nextslide"/>
            <a:extLst>
              <a:ext uri="{FF2B5EF4-FFF2-40B4-BE49-F238E27FC236}">
                <a16:creationId xmlns:a16="http://schemas.microsoft.com/office/drawing/2014/main" id="{E6AC7D96-324A-49DC-9AD4-02D3E00B2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1271" name="ShockwaveFlash1" r:id="rId2" imgW="8699400" imgH="5308560"/>
        </mc:Choice>
        <mc:Fallback>
          <p:control name="ShockwaveFlash1" r:id="rId2" imgW="8699400" imgH="5308560">
            <p:pic>
              <p:nvPicPr>
                <p:cNvPr id="11266" name="ShockwaveFlash1">
                  <a:extLst>
                    <a:ext uri="{FF2B5EF4-FFF2-40B4-BE49-F238E27FC236}">
                      <a16:creationId xmlns:a16="http://schemas.microsoft.com/office/drawing/2014/main" id="{3CB93ED0-6176-472E-AAD9-6A1BA12AF805}"/>
                    </a:ext>
                  </a:extLst>
                </p:cNvPr>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CEADC305-3957-4517-B964-D99F9BAC5502}"/>
              </a:ext>
            </a:extLst>
          </p:cNvPr>
          <p:cNvSpPr>
            <a:spLocks noGrp="1" noChangeArrowheads="1"/>
          </p:cNvSpPr>
          <p:nvPr>
            <p:ph type="title" idx="4294967295"/>
          </p:nvPr>
        </p:nvSpPr>
        <p:spPr/>
        <p:txBody>
          <a:bodyPr/>
          <a:lstStyle/>
          <a:p>
            <a:pPr eaLnBrk="1" hangingPunct="1"/>
            <a:r>
              <a:rPr lang="en-GB" altLang="en-US"/>
              <a:t>Rates of reaction: summary</a:t>
            </a:r>
          </a:p>
        </p:txBody>
      </p:sp>
      <p:pic>
        <p:nvPicPr>
          <p:cNvPr id="12292" name="Picture 8" descr="flash_icon">
            <a:extLst>
              <a:ext uri="{FF2B5EF4-FFF2-40B4-BE49-F238E27FC236}">
                <a16:creationId xmlns:a16="http://schemas.microsoft.com/office/drawing/2014/main" id="{A019A4DD-DA9D-4714-85C7-27D0B594E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notes_icon">
            <a:extLst>
              <a:ext uri="{FF2B5EF4-FFF2-40B4-BE49-F238E27FC236}">
                <a16:creationId xmlns:a16="http://schemas.microsoft.com/office/drawing/2014/main" id="{0035F21B-EBE5-4C24-8D51-93E40C2B24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forward_arrow_colour">
            <a:hlinkClick r:id="" action="ppaction://hlinkshowjump?jump=nextslide"/>
            <a:extLst>
              <a:ext uri="{FF2B5EF4-FFF2-40B4-BE49-F238E27FC236}">
                <a16:creationId xmlns:a16="http://schemas.microsoft.com/office/drawing/2014/main" id="{446E4877-110F-4297-85C2-ADD7A310BA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2296" name="ShockwaveFlash1" r:id="rId2" imgW="8699400" imgH="5308560"/>
        </mc:Choice>
        <mc:Fallback>
          <p:control name="ShockwaveFlash1" r:id="rId2" imgW="8699400" imgH="5308560">
            <p:pic>
              <p:nvPicPr>
                <p:cNvPr id="12290" name="ShockwaveFlash1">
                  <a:extLst>
                    <a:ext uri="{FF2B5EF4-FFF2-40B4-BE49-F238E27FC236}">
                      <a16:creationId xmlns:a16="http://schemas.microsoft.com/office/drawing/2014/main" id="{4B94F682-7DB6-435B-9DC8-85E5A26E5E40}"/>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8B0EF1F1-C875-4AD4-8F17-F186B8BEE92F}"/>
              </a:ext>
            </a:extLst>
          </p:cNvPr>
          <p:cNvSpPr>
            <a:spLocks noGrp="1" noChangeArrowheads="1"/>
          </p:cNvSpPr>
          <p:nvPr>
            <p:ph type="title" idx="4294967295"/>
          </p:nvPr>
        </p:nvSpPr>
        <p:spPr/>
        <p:txBody>
          <a:bodyPr/>
          <a:lstStyle/>
          <a:p>
            <a:pPr eaLnBrk="1" hangingPunct="1"/>
            <a:r>
              <a:rPr lang="en-GB" altLang="en-US"/>
              <a:t>Multiple-choice quiz</a:t>
            </a:r>
          </a:p>
        </p:txBody>
      </p:sp>
      <p:pic>
        <p:nvPicPr>
          <p:cNvPr id="13316" name="Picture 4" descr="flash_icon">
            <a:extLst>
              <a:ext uri="{FF2B5EF4-FFF2-40B4-BE49-F238E27FC236}">
                <a16:creationId xmlns:a16="http://schemas.microsoft.com/office/drawing/2014/main" id="{E11A61B4-3199-4E09-87A9-935318D02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notes_icon">
            <a:extLst>
              <a:ext uri="{FF2B5EF4-FFF2-40B4-BE49-F238E27FC236}">
                <a16:creationId xmlns:a16="http://schemas.microsoft.com/office/drawing/2014/main" id="{CC01D571-CB44-4B38-93AB-5CA7F3DE8E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3319" name="ShockwaveFlash1" r:id="rId2" imgW="8699400" imgH="5308560"/>
        </mc:Choice>
        <mc:Fallback>
          <p:control name="ShockwaveFlash1" r:id="rId2" imgW="8699400" imgH="5308560">
            <p:pic>
              <p:nvPicPr>
                <p:cNvPr id="13314" name="ShockwaveFlash1">
                  <a:extLst>
                    <a:ext uri="{FF2B5EF4-FFF2-40B4-BE49-F238E27FC236}">
                      <a16:creationId xmlns:a16="http://schemas.microsoft.com/office/drawing/2014/main" id="{9215F96E-A806-4C46-9F70-4A0DCF31EE14}"/>
                    </a:ext>
                  </a:extLst>
                </p:cNvPr>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2C36FD0-6D0F-4073-9FD6-42A5CD5D65A8}"/>
              </a:ext>
            </a:extLst>
          </p:cNvPr>
          <p:cNvSpPr>
            <a:spLocks noGrp="1" noChangeArrowheads="1"/>
          </p:cNvSpPr>
          <p:nvPr>
            <p:ph type="title" idx="4294967295"/>
          </p:nvPr>
        </p:nvSpPr>
        <p:spPr/>
        <p:txBody>
          <a:bodyPr/>
          <a:lstStyle/>
          <a:p>
            <a:pPr eaLnBrk="1" hangingPunct="1"/>
            <a:r>
              <a:rPr lang="en-GB" altLang="en-US"/>
              <a:t>Rates of reaction</a:t>
            </a:r>
          </a:p>
        </p:txBody>
      </p:sp>
      <p:sp>
        <p:nvSpPr>
          <p:cNvPr id="22531" name="Text Box 3">
            <a:extLst>
              <a:ext uri="{FF2B5EF4-FFF2-40B4-BE49-F238E27FC236}">
                <a16:creationId xmlns:a16="http://schemas.microsoft.com/office/drawing/2014/main" id="{48F2CA13-999F-484F-97DA-750D450ED4D5}"/>
              </a:ext>
            </a:extLst>
          </p:cNvPr>
          <p:cNvSpPr txBox="1">
            <a:spLocks noChangeArrowheads="1"/>
          </p:cNvSpPr>
          <p:nvPr/>
        </p:nvSpPr>
        <p:spPr bwMode="auto">
          <a:xfrm>
            <a:off x="563563" y="784225"/>
            <a:ext cx="794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Why are some reactions faster than others?</a:t>
            </a:r>
          </a:p>
        </p:txBody>
      </p:sp>
      <p:pic>
        <p:nvPicPr>
          <p:cNvPr id="22532" name="Picture 5" descr="CA9 Pat Cartoon (Cars)">
            <a:extLst>
              <a:ext uri="{FF2B5EF4-FFF2-40B4-BE49-F238E27FC236}">
                <a16:creationId xmlns:a16="http://schemas.microsoft.com/office/drawing/2014/main" id="{A40483B2-EE85-4E7D-9283-3557C557C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301750"/>
            <a:ext cx="765492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notes_icon">
            <a:extLst>
              <a:ext uri="{FF2B5EF4-FFF2-40B4-BE49-F238E27FC236}">
                <a16:creationId xmlns:a16="http://schemas.microsoft.com/office/drawing/2014/main" id="{B0BE0DC2-01B4-40DC-BB14-5BCED2266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forward_arrow_colour">
            <a:hlinkClick r:id="" action="ppaction://hlinkshowjump?jump=nextslide"/>
            <a:extLst>
              <a:ext uri="{FF2B5EF4-FFF2-40B4-BE49-F238E27FC236}">
                <a16:creationId xmlns:a16="http://schemas.microsoft.com/office/drawing/2014/main" id="{E236B934-29AE-41AE-A2EC-803817DC6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B16A349-2D38-4C99-82C8-050B0FFFC187}"/>
              </a:ext>
            </a:extLst>
          </p:cNvPr>
          <p:cNvSpPr>
            <a:spLocks noGrp="1" noChangeArrowheads="1"/>
          </p:cNvSpPr>
          <p:nvPr>
            <p:ph type="title" idx="4294967295"/>
          </p:nvPr>
        </p:nvSpPr>
        <p:spPr/>
        <p:txBody>
          <a:bodyPr/>
          <a:lstStyle/>
          <a:p>
            <a:pPr eaLnBrk="1" hangingPunct="1"/>
            <a:r>
              <a:rPr lang="en-GB" altLang="en-US"/>
              <a:t>Reactions, particles and collisions</a:t>
            </a:r>
          </a:p>
        </p:txBody>
      </p:sp>
      <p:sp>
        <p:nvSpPr>
          <p:cNvPr id="23555" name="Text Box 9">
            <a:extLst>
              <a:ext uri="{FF2B5EF4-FFF2-40B4-BE49-F238E27FC236}">
                <a16:creationId xmlns:a16="http://schemas.microsoft.com/office/drawing/2014/main" id="{2D158037-115A-4EE2-840F-835052A0448E}"/>
              </a:ext>
            </a:extLst>
          </p:cNvPr>
          <p:cNvSpPr txBox="1">
            <a:spLocks noChangeArrowheads="1"/>
          </p:cNvSpPr>
          <p:nvPr/>
        </p:nvSpPr>
        <p:spPr bwMode="auto">
          <a:xfrm>
            <a:off x="563563" y="784225"/>
            <a:ext cx="7718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Reactions take place when particles collide with a certain amount of energy.</a:t>
            </a:r>
          </a:p>
        </p:txBody>
      </p:sp>
      <p:sp>
        <p:nvSpPr>
          <p:cNvPr id="962570" name="Text Box 10">
            <a:extLst>
              <a:ext uri="{FF2B5EF4-FFF2-40B4-BE49-F238E27FC236}">
                <a16:creationId xmlns:a16="http://schemas.microsoft.com/office/drawing/2014/main" id="{76FEAF9D-702A-4246-9AB1-B229A1F81F65}"/>
              </a:ext>
            </a:extLst>
          </p:cNvPr>
          <p:cNvSpPr txBox="1">
            <a:spLocks noChangeArrowheads="1"/>
          </p:cNvSpPr>
          <p:nvPr/>
        </p:nvSpPr>
        <p:spPr bwMode="auto">
          <a:xfrm>
            <a:off x="563563" y="1766888"/>
            <a:ext cx="79422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t>The minimum amount of energy needed for the particles to react is called the </a:t>
            </a:r>
            <a:r>
              <a:rPr lang="en-GB" altLang="en-US" b="1">
                <a:solidFill>
                  <a:srgbClr val="FF6600"/>
                </a:solidFill>
              </a:rPr>
              <a:t>activation energy</a:t>
            </a:r>
            <a:r>
              <a:rPr lang="en-GB" altLang="en-US">
                <a:solidFill>
                  <a:srgbClr val="000066"/>
                </a:solidFill>
              </a:rPr>
              <a:t>, and is different for each reaction.</a:t>
            </a:r>
            <a:endParaRPr lang="en-GB" altLang="en-US"/>
          </a:p>
        </p:txBody>
      </p:sp>
      <p:sp>
        <p:nvSpPr>
          <p:cNvPr id="962571" name="Text Box 11">
            <a:extLst>
              <a:ext uri="{FF2B5EF4-FFF2-40B4-BE49-F238E27FC236}">
                <a16:creationId xmlns:a16="http://schemas.microsoft.com/office/drawing/2014/main" id="{243353E9-13D9-4DAA-88FD-A6ECE38A4024}"/>
              </a:ext>
            </a:extLst>
          </p:cNvPr>
          <p:cNvSpPr txBox="1">
            <a:spLocks noChangeArrowheads="1"/>
          </p:cNvSpPr>
          <p:nvPr/>
        </p:nvSpPr>
        <p:spPr bwMode="auto">
          <a:xfrm>
            <a:off x="563563" y="3116263"/>
            <a:ext cx="650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The rate of a reaction depends on two things: </a:t>
            </a:r>
          </a:p>
        </p:txBody>
      </p:sp>
      <p:sp>
        <p:nvSpPr>
          <p:cNvPr id="962572" name="Text Box 12">
            <a:extLst>
              <a:ext uri="{FF2B5EF4-FFF2-40B4-BE49-F238E27FC236}">
                <a16:creationId xmlns:a16="http://schemas.microsoft.com/office/drawing/2014/main" id="{0F399E22-583D-4915-924D-0C619654A7D1}"/>
              </a:ext>
            </a:extLst>
          </p:cNvPr>
          <p:cNvSpPr txBox="1">
            <a:spLocks noChangeArrowheads="1"/>
          </p:cNvSpPr>
          <p:nvPr/>
        </p:nvSpPr>
        <p:spPr bwMode="auto">
          <a:xfrm>
            <a:off x="563563" y="3733800"/>
            <a:ext cx="674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buClr>
                <a:srgbClr val="FF6600"/>
              </a:buClr>
              <a:buFont typeface="Wingdings" panose="05000000000000000000" pitchFamily="2" charset="2"/>
              <a:buChar char="l"/>
            </a:pPr>
            <a:r>
              <a:rPr lang="en-GB" altLang="en-US">
                <a:solidFill>
                  <a:srgbClr val="000066"/>
                </a:solidFill>
              </a:rPr>
              <a:t>the </a:t>
            </a:r>
            <a:r>
              <a:rPr lang="en-GB" altLang="en-US" b="1">
                <a:solidFill>
                  <a:srgbClr val="000066"/>
                </a:solidFill>
              </a:rPr>
              <a:t>frequency</a:t>
            </a:r>
            <a:r>
              <a:rPr lang="en-GB" altLang="en-US">
                <a:solidFill>
                  <a:srgbClr val="000066"/>
                </a:solidFill>
              </a:rPr>
              <a:t> of collisions between particles</a:t>
            </a:r>
          </a:p>
        </p:txBody>
      </p:sp>
      <p:sp>
        <p:nvSpPr>
          <p:cNvPr id="962573" name="Text Box 13">
            <a:extLst>
              <a:ext uri="{FF2B5EF4-FFF2-40B4-BE49-F238E27FC236}">
                <a16:creationId xmlns:a16="http://schemas.microsoft.com/office/drawing/2014/main" id="{2C50B603-39A0-4A20-AF12-AB650CA9692B}"/>
              </a:ext>
            </a:extLst>
          </p:cNvPr>
          <p:cNvSpPr txBox="1">
            <a:spLocks noChangeArrowheads="1"/>
          </p:cNvSpPr>
          <p:nvPr/>
        </p:nvSpPr>
        <p:spPr bwMode="auto">
          <a:xfrm>
            <a:off x="563563" y="4352925"/>
            <a:ext cx="674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buClr>
                <a:srgbClr val="FF6600"/>
              </a:buClr>
              <a:buFont typeface="Wingdings" panose="05000000000000000000" pitchFamily="2" charset="2"/>
              <a:buChar char="l"/>
            </a:pPr>
            <a:r>
              <a:rPr lang="en-GB" altLang="en-US">
                <a:solidFill>
                  <a:srgbClr val="000066"/>
                </a:solidFill>
              </a:rPr>
              <a:t>the </a:t>
            </a:r>
            <a:r>
              <a:rPr lang="en-GB" altLang="en-US" b="1">
                <a:solidFill>
                  <a:srgbClr val="000066"/>
                </a:solidFill>
              </a:rPr>
              <a:t>energy</a:t>
            </a:r>
            <a:r>
              <a:rPr lang="en-GB" altLang="en-US">
                <a:solidFill>
                  <a:srgbClr val="000066"/>
                </a:solidFill>
              </a:rPr>
              <a:t> with which particles collide.</a:t>
            </a:r>
          </a:p>
        </p:txBody>
      </p:sp>
      <p:sp>
        <p:nvSpPr>
          <p:cNvPr id="962574" name="Text Box 14">
            <a:extLst>
              <a:ext uri="{FF2B5EF4-FFF2-40B4-BE49-F238E27FC236}">
                <a16:creationId xmlns:a16="http://schemas.microsoft.com/office/drawing/2014/main" id="{2FE2AFDA-77D9-4970-90C3-4A1C34769B9F}"/>
              </a:ext>
            </a:extLst>
          </p:cNvPr>
          <p:cNvSpPr txBox="1">
            <a:spLocks noChangeArrowheads="1"/>
          </p:cNvSpPr>
          <p:nvPr/>
        </p:nvSpPr>
        <p:spPr bwMode="auto">
          <a:xfrm>
            <a:off x="563563" y="4972050"/>
            <a:ext cx="79422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t>If particles collide with less energy than the activation energy, they will not react. The particles will just bounce off each other.</a:t>
            </a:r>
          </a:p>
        </p:txBody>
      </p:sp>
      <p:pic>
        <p:nvPicPr>
          <p:cNvPr id="23561" name="Picture 15" descr="notes_icon">
            <a:extLst>
              <a:ext uri="{FF2B5EF4-FFF2-40B4-BE49-F238E27FC236}">
                <a16:creationId xmlns:a16="http://schemas.microsoft.com/office/drawing/2014/main" id="{80CF618E-9306-4D7F-BDF1-31AACDF7C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76" name="Picture 16" descr="forward_arrow_colour">
            <a:hlinkClick r:id="" action="ppaction://hlinkshowjump?jump=nextslide"/>
            <a:extLst>
              <a:ext uri="{FF2B5EF4-FFF2-40B4-BE49-F238E27FC236}">
                <a16:creationId xmlns:a16="http://schemas.microsoft.com/office/drawing/2014/main" id="{8DFF00E4-099F-48DC-BEC5-C11A92690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70"/>
                                        </p:tgtEl>
                                        <p:attrNameLst>
                                          <p:attrName>style.visibility</p:attrName>
                                        </p:attrNameLst>
                                      </p:cBhvr>
                                      <p:to>
                                        <p:strVal val="visible"/>
                                      </p:to>
                                    </p:set>
                                    <p:animEffect transition="in" filter="dissolve">
                                      <p:cBhvr>
                                        <p:cTn id="7" dur="500"/>
                                        <p:tgtEl>
                                          <p:spTgt spid="962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71"/>
                                        </p:tgtEl>
                                        <p:attrNameLst>
                                          <p:attrName>style.visibility</p:attrName>
                                        </p:attrNameLst>
                                      </p:cBhvr>
                                      <p:to>
                                        <p:strVal val="visible"/>
                                      </p:to>
                                    </p:set>
                                    <p:animEffect transition="in" filter="dissolve">
                                      <p:cBhvr>
                                        <p:cTn id="12" dur="500"/>
                                        <p:tgtEl>
                                          <p:spTgt spid="9625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72"/>
                                        </p:tgtEl>
                                        <p:attrNameLst>
                                          <p:attrName>style.visibility</p:attrName>
                                        </p:attrNameLst>
                                      </p:cBhvr>
                                      <p:to>
                                        <p:strVal val="visible"/>
                                      </p:to>
                                    </p:set>
                                    <p:animEffect transition="in" filter="dissolve">
                                      <p:cBhvr>
                                        <p:cTn id="17" dur="500"/>
                                        <p:tgtEl>
                                          <p:spTgt spid="9625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73"/>
                                        </p:tgtEl>
                                        <p:attrNameLst>
                                          <p:attrName>style.visibility</p:attrName>
                                        </p:attrNameLst>
                                      </p:cBhvr>
                                      <p:to>
                                        <p:strVal val="visible"/>
                                      </p:to>
                                    </p:set>
                                    <p:animEffect transition="in" filter="dissolve">
                                      <p:cBhvr>
                                        <p:cTn id="22" dur="500"/>
                                        <p:tgtEl>
                                          <p:spTgt spid="9625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2574"/>
                                        </p:tgtEl>
                                        <p:attrNameLst>
                                          <p:attrName>style.visibility</p:attrName>
                                        </p:attrNameLst>
                                      </p:cBhvr>
                                      <p:to>
                                        <p:strVal val="visible"/>
                                      </p:to>
                                    </p:set>
                                    <p:animEffect transition="in" filter="dissolve">
                                      <p:cBhvr>
                                        <p:cTn id="27" dur="500"/>
                                        <p:tgtEl>
                                          <p:spTgt spid="962574"/>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962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0" grpId="0"/>
      <p:bldP spid="962571" grpId="0"/>
      <p:bldP spid="962572" grpId="0"/>
      <p:bldP spid="962573" grpId="0"/>
      <p:bldP spid="9625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0556A11-DFD4-44F8-9FD3-43194CDDA804}"/>
              </a:ext>
            </a:extLst>
          </p:cNvPr>
          <p:cNvSpPr>
            <a:spLocks noGrp="1" noChangeArrowheads="1"/>
          </p:cNvSpPr>
          <p:nvPr>
            <p:ph type="title" idx="4294967295"/>
          </p:nvPr>
        </p:nvSpPr>
        <p:spPr/>
        <p:txBody>
          <a:bodyPr/>
          <a:lstStyle/>
          <a:p>
            <a:pPr eaLnBrk="1" hangingPunct="1"/>
            <a:r>
              <a:rPr lang="en-GB" altLang="en-US"/>
              <a:t>Changing the rate of reactions</a:t>
            </a:r>
          </a:p>
        </p:txBody>
      </p:sp>
      <p:sp>
        <p:nvSpPr>
          <p:cNvPr id="964611" name="Text Box 3">
            <a:extLst>
              <a:ext uri="{FF2B5EF4-FFF2-40B4-BE49-F238E27FC236}">
                <a16:creationId xmlns:a16="http://schemas.microsoft.com/office/drawing/2014/main" id="{C23EFB3B-F5C7-4D46-882B-57B3A6F0121B}"/>
              </a:ext>
            </a:extLst>
          </p:cNvPr>
          <p:cNvSpPr txBox="1">
            <a:spLocks noChangeArrowheads="1"/>
          </p:cNvSpPr>
          <p:nvPr/>
        </p:nvSpPr>
        <p:spPr bwMode="auto">
          <a:xfrm>
            <a:off x="563563" y="2481263"/>
            <a:ext cx="456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increased </a:t>
            </a:r>
            <a:r>
              <a:rPr lang="en-GB" altLang="en-US" b="1">
                <a:solidFill>
                  <a:srgbClr val="FF6600"/>
                </a:solidFill>
              </a:rPr>
              <a:t>temperature</a:t>
            </a:r>
            <a:endParaRPr lang="en-GB" altLang="en-US"/>
          </a:p>
        </p:txBody>
      </p:sp>
      <p:sp>
        <p:nvSpPr>
          <p:cNvPr id="964612" name="Text Box 4">
            <a:extLst>
              <a:ext uri="{FF2B5EF4-FFF2-40B4-BE49-F238E27FC236}">
                <a16:creationId xmlns:a16="http://schemas.microsoft.com/office/drawing/2014/main" id="{57145593-76D7-408E-AE57-285C6AE942A7}"/>
              </a:ext>
            </a:extLst>
          </p:cNvPr>
          <p:cNvSpPr txBox="1">
            <a:spLocks noChangeArrowheads="1"/>
          </p:cNvSpPr>
          <p:nvPr/>
        </p:nvSpPr>
        <p:spPr bwMode="auto">
          <a:xfrm>
            <a:off x="563563" y="3189288"/>
            <a:ext cx="5294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increased </a:t>
            </a:r>
            <a:r>
              <a:rPr lang="en-GB" altLang="en-US" b="1">
                <a:solidFill>
                  <a:srgbClr val="FF6600"/>
                </a:solidFill>
              </a:rPr>
              <a:t>concentration</a:t>
            </a:r>
            <a:r>
              <a:rPr lang="en-GB" altLang="en-US"/>
              <a:t> of dissolved reactants, and increased </a:t>
            </a:r>
            <a:r>
              <a:rPr lang="en-GB" altLang="en-US" b="1">
                <a:solidFill>
                  <a:srgbClr val="FF6600"/>
                </a:solidFill>
              </a:rPr>
              <a:t>pressure</a:t>
            </a:r>
            <a:r>
              <a:rPr lang="en-GB" altLang="en-US"/>
              <a:t> of gaseous reactants</a:t>
            </a:r>
          </a:p>
        </p:txBody>
      </p:sp>
      <p:sp>
        <p:nvSpPr>
          <p:cNvPr id="964613" name="Text Box 5">
            <a:extLst>
              <a:ext uri="{FF2B5EF4-FFF2-40B4-BE49-F238E27FC236}">
                <a16:creationId xmlns:a16="http://schemas.microsoft.com/office/drawing/2014/main" id="{EA6E181A-614D-42D7-8D2E-D8DAA8D1E560}"/>
              </a:ext>
            </a:extLst>
          </p:cNvPr>
          <p:cNvSpPr txBox="1">
            <a:spLocks noChangeArrowheads="1"/>
          </p:cNvSpPr>
          <p:nvPr/>
        </p:nvSpPr>
        <p:spPr bwMode="auto">
          <a:xfrm>
            <a:off x="563563" y="4627563"/>
            <a:ext cx="4922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increased </a:t>
            </a:r>
            <a:r>
              <a:rPr lang="en-GB" altLang="en-US" b="1">
                <a:solidFill>
                  <a:srgbClr val="FF6600"/>
                </a:solidFill>
              </a:rPr>
              <a:t>surface area</a:t>
            </a:r>
            <a:r>
              <a:rPr lang="en-GB" altLang="en-US"/>
              <a:t> of solid reactants</a:t>
            </a:r>
            <a:endParaRPr lang="en-GB" altLang="en-US" b="1"/>
          </a:p>
        </p:txBody>
      </p:sp>
      <p:sp>
        <p:nvSpPr>
          <p:cNvPr id="964614" name="Text Box 6">
            <a:extLst>
              <a:ext uri="{FF2B5EF4-FFF2-40B4-BE49-F238E27FC236}">
                <a16:creationId xmlns:a16="http://schemas.microsoft.com/office/drawing/2014/main" id="{0B7AAA46-E3BB-4F7C-BFF0-C4EBE2B2200D}"/>
              </a:ext>
            </a:extLst>
          </p:cNvPr>
          <p:cNvSpPr txBox="1">
            <a:spLocks noChangeArrowheads="1"/>
          </p:cNvSpPr>
          <p:nvPr/>
        </p:nvSpPr>
        <p:spPr bwMode="auto">
          <a:xfrm>
            <a:off x="563563" y="5700713"/>
            <a:ext cx="307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use of a </a:t>
            </a:r>
            <a:r>
              <a:rPr lang="en-GB" altLang="en-US" b="1">
                <a:solidFill>
                  <a:srgbClr val="FF6600"/>
                </a:solidFill>
              </a:rPr>
              <a:t>catalyst</a:t>
            </a:r>
            <a:r>
              <a:rPr lang="en-GB" altLang="en-US"/>
              <a:t>.</a:t>
            </a:r>
          </a:p>
        </p:txBody>
      </p:sp>
      <p:sp>
        <p:nvSpPr>
          <p:cNvPr id="24583" name="Text Box 7">
            <a:extLst>
              <a:ext uri="{FF2B5EF4-FFF2-40B4-BE49-F238E27FC236}">
                <a16:creationId xmlns:a16="http://schemas.microsoft.com/office/drawing/2014/main" id="{46C56DA5-797D-43AF-A2F7-DF4E2886EDDD}"/>
              </a:ext>
            </a:extLst>
          </p:cNvPr>
          <p:cNvSpPr txBox="1">
            <a:spLocks noChangeArrowheads="1"/>
          </p:cNvSpPr>
          <p:nvPr/>
        </p:nvSpPr>
        <p:spPr bwMode="auto">
          <a:xfrm>
            <a:off x="563563" y="78422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a:solidFill>
                  <a:srgbClr val="000066"/>
                </a:solidFill>
              </a:rPr>
              <a:t>Anything that increases the number of successful collisions between reactant particles will speed up a reaction.</a:t>
            </a:r>
          </a:p>
        </p:txBody>
      </p:sp>
      <p:sp>
        <p:nvSpPr>
          <p:cNvPr id="964616" name="Text Box 8">
            <a:extLst>
              <a:ext uri="{FF2B5EF4-FFF2-40B4-BE49-F238E27FC236}">
                <a16:creationId xmlns:a16="http://schemas.microsoft.com/office/drawing/2014/main" id="{8AEA0F1F-FA2C-4841-9CDF-3C32A6C33578}"/>
              </a:ext>
            </a:extLst>
          </p:cNvPr>
          <p:cNvSpPr txBox="1">
            <a:spLocks noChangeArrowheads="1"/>
          </p:cNvSpPr>
          <p:nvPr/>
        </p:nvSpPr>
        <p:spPr bwMode="auto">
          <a:xfrm>
            <a:off x="563563" y="1773238"/>
            <a:ext cx="584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t>What factors affect the rate of reactions?</a:t>
            </a:r>
          </a:p>
        </p:txBody>
      </p:sp>
      <p:pic>
        <p:nvPicPr>
          <p:cNvPr id="24585" name="Picture 14" descr="car - slow">
            <a:extLst>
              <a:ext uri="{FF2B5EF4-FFF2-40B4-BE49-F238E27FC236}">
                <a16:creationId xmlns:a16="http://schemas.microsoft.com/office/drawing/2014/main" id="{9E29ECB9-D612-4A25-BB47-72EEC005A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1739900"/>
            <a:ext cx="2219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4623" name="Picture 15" descr="forward_arrow_colour">
            <a:hlinkClick r:id="" action="ppaction://hlinkshowjump?jump=nextslide"/>
            <a:extLst>
              <a:ext uri="{FF2B5EF4-FFF2-40B4-BE49-F238E27FC236}">
                <a16:creationId xmlns:a16="http://schemas.microsoft.com/office/drawing/2014/main" id="{074F65EC-1318-4039-A292-2348BC6E3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4616"/>
                                        </p:tgtEl>
                                        <p:attrNameLst>
                                          <p:attrName>style.visibility</p:attrName>
                                        </p:attrNameLst>
                                      </p:cBhvr>
                                      <p:to>
                                        <p:strVal val="visible"/>
                                      </p:to>
                                    </p:set>
                                    <p:animEffect transition="in" filter="dissolve">
                                      <p:cBhvr>
                                        <p:cTn id="7" dur="500"/>
                                        <p:tgtEl>
                                          <p:spTgt spid="964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4611"/>
                                        </p:tgtEl>
                                        <p:attrNameLst>
                                          <p:attrName>style.visibility</p:attrName>
                                        </p:attrNameLst>
                                      </p:cBhvr>
                                      <p:to>
                                        <p:strVal val="visible"/>
                                      </p:to>
                                    </p:set>
                                    <p:animEffect transition="in" filter="dissolve">
                                      <p:cBhvr>
                                        <p:cTn id="12" dur="500"/>
                                        <p:tgtEl>
                                          <p:spTgt spid="9646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4612"/>
                                        </p:tgtEl>
                                        <p:attrNameLst>
                                          <p:attrName>style.visibility</p:attrName>
                                        </p:attrNameLst>
                                      </p:cBhvr>
                                      <p:to>
                                        <p:strVal val="visible"/>
                                      </p:to>
                                    </p:set>
                                    <p:animEffect transition="in" filter="dissolve">
                                      <p:cBhvr>
                                        <p:cTn id="17" dur="500"/>
                                        <p:tgtEl>
                                          <p:spTgt spid="964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4613"/>
                                        </p:tgtEl>
                                        <p:attrNameLst>
                                          <p:attrName>style.visibility</p:attrName>
                                        </p:attrNameLst>
                                      </p:cBhvr>
                                      <p:to>
                                        <p:strVal val="visible"/>
                                      </p:to>
                                    </p:set>
                                    <p:animEffect transition="in" filter="dissolve">
                                      <p:cBhvr>
                                        <p:cTn id="22" dur="500"/>
                                        <p:tgtEl>
                                          <p:spTgt spid="9646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4614"/>
                                        </p:tgtEl>
                                        <p:attrNameLst>
                                          <p:attrName>style.visibility</p:attrName>
                                        </p:attrNameLst>
                                      </p:cBhvr>
                                      <p:to>
                                        <p:strVal val="visible"/>
                                      </p:to>
                                    </p:set>
                                    <p:animEffect transition="in" filter="dissolve">
                                      <p:cBhvr>
                                        <p:cTn id="27" dur="500"/>
                                        <p:tgtEl>
                                          <p:spTgt spid="964614"/>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964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1" grpId="0"/>
      <p:bldP spid="964612" grpId="0"/>
      <p:bldP spid="964613" grpId="0"/>
      <p:bldP spid="964614" grpId="0"/>
      <p:bldP spid="9646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554F1AD-00CF-4075-BC58-A9BAE73DBA3B}"/>
              </a:ext>
            </a:extLst>
          </p:cNvPr>
          <p:cNvSpPr>
            <a:spLocks noGrp="1" noChangeArrowheads="1"/>
          </p:cNvSpPr>
          <p:nvPr>
            <p:ph type="title" idx="4294967295"/>
          </p:nvPr>
        </p:nvSpPr>
        <p:spPr/>
        <p:txBody>
          <a:bodyPr/>
          <a:lstStyle/>
          <a:p>
            <a:pPr eaLnBrk="1" hangingPunct="1"/>
            <a:r>
              <a:rPr lang="en-GB" altLang="en-US"/>
              <a:t>Slower and slower!</a:t>
            </a:r>
          </a:p>
        </p:txBody>
      </p:sp>
      <p:sp>
        <p:nvSpPr>
          <p:cNvPr id="25603" name="Text Box 3">
            <a:extLst>
              <a:ext uri="{FF2B5EF4-FFF2-40B4-BE49-F238E27FC236}">
                <a16:creationId xmlns:a16="http://schemas.microsoft.com/office/drawing/2014/main" id="{0121BA5D-C534-464D-82B1-FAAF438F7DBD}"/>
              </a:ext>
            </a:extLst>
          </p:cNvPr>
          <p:cNvSpPr txBox="1">
            <a:spLocks noChangeArrowheads="1"/>
          </p:cNvSpPr>
          <p:nvPr/>
        </p:nvSpPr>
        <p:spPr bwMode="auto">
          <a:xfrm>
            <a:off x="563563" y="784225"/>
            <a:ext cx="8375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Reactions do not proceed at a steady rate. They start off at a certain speed, then get slower and slower until they stop.</a:t>
            </a:r>
          </a:p>
        </p:txBody>
      </p:sp>
      <p:sp>
        <p:nvSpPr>
          <p:cNvPr id="968709" name="Text Box 5">
            <a:extLst>
              <a:ext uri="{FF2B5EF4-FFF2-40B4-BE49-F238E27FC236}">
                <a16:creationId xmlns:a16="http://schemas.microsoft.com/office/drawing/2014/main" id="{DC1D381B-DF20-4269-A1EE-CAEBD6546C3A}"/>
              </a:ext>
            </a:extLst>
          </p:cNvPr>
          <p:cNvSpPr txBox="1">
            <a:spLocks noChangeArrowheads="1"/>
          </p:cNvSpPr>
          <p:nvPr/>
        </p:nvSpPr>
        <p:spPr bwMode="auto">
          <a:xfrm>
            <a:off x="563563" y="1693863"/>
            <a:ext cx="8156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As the reaction progresses, the concentration of reactants decreases.</a:t>
            </a:r>
          </a:p>
        </p:txBody>
      </p:sp>
      <p:sp>
        <p:nvSpPr>
          <p:cNvPr id="968781" name="Text Box 77">
            <a:extLst>
              <a:ext uri="{FF2B5EF4-FFF2-40B4-BE49-F238E27FC236}">
                <a16:creationId xmlns:a16="http://schemas.microsoft.com/office/drawing/2014/main" id="{69E8A329-66F8-479F-A99A-4986FCDE2270}"/>
              </a:ext>
            </a:extLst>
          </p:cNvPr>
          <p:cNvSpPr txBox="1">
            <a:spLocks noChangeArrowheads="1"/>
          </p:cNvSpPr>
          <p:nvPr/>
        </p:nvSpPr>
        <p:spPr bwMode="auto">
          <a:xfrm>
            <a:off x="563563" y="2603500"/>
            <a:ext cx="799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This reduces the frequency of collisions between particles and so the reaction slows down.</a:t>
            </a:r>
            <a:endParaRPr lang="en-GB" altLang="en-US"/>
          </a:p>
        </p:txBody>
      </p:sp>
      <p:grpSp>
        <p:nvGrpSpPr>
          <p:cNvPr id="2" name="Group 93">
            <a:extLst>
              <a:ext uri="{FF2B5EF4-FFF2-40B4-BE49-F238E27FC236}">
                <a16:creationId xmlns:a16="http://schemas.microsoft.com/office/drawing/2014/main" id="{2EBD4688-0490-406E-A16B-8ECBEFA72E6C}"/>
              </a:ext>
            </a:extLst>
          </p:cNvPr>
          <p:cNvGrpSpPr>
            <a:grpSpLocks/>
          </p:cNvGrpSpPr>
          <p:nvPr/>
        </p:nvGrpSpPr>
        <p:grpSpPr bwMode="auto">
          <a:xfrm>
            <a:off x="3143250" y="5549900"/>
            <a:ext cx="5267325" cy="939800"/>
            <a:chOff x="1636" y="3544"/>
            <a:chExt cx="3318" cy="592"/>
          </a:xfrm>
        </p:grpSpPr>
        <p:sp>
          <p:nvSpPr>
            <p:cNvPr id="25629" name="AutoShape 91">
              <a:extLst>
                <a:ext uri="{FF2B5EF4-FFF2-40B4-BE49-F238E27FC236}">
                  <a16:creationId xmlns:a16="http://schemas.microsoft.com/office/drawing/2014/main" id="{A9903531-08FE-4937-8492-B44719E08470}"/>
                </a:ext>
              </a:extLst>
            </p:cNvPr>
            <p:cNvSpPr>
              <a:spLocks noChangeArrowheads="1"/>
            </p:cNvSpPr>
            <p:nvPr/>
          </p:nvSpPr>
          <p:spPr bwMode="auto">
            <a:xfrm>
              <a:off x="1636" y="3544"/>
              <a:ext cx="3318" cy="592"/>
            </a:xfrm>
            <a:prstGeom prst="rightArrow">
              <a:avLst>
                <a:gd name="adj1" fmla="val 52704"/>
                <a:gd name="adj2" fmla="val 31553"/>
              </a:avLst>
            </a:prstGeom>
            <a:gradFill rotWithShape="1">
              <a:gsLst>
                <a:gs pos="0">
                  <a:srgbClr val="FFFFFF">
                    <a:alpha val="0"/>
                  </a:srgbClr>
                </a:gs>
                <a:gs pos="100000">
                  <a:srgbClr val="FF66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25630" name="Text Box 92">
              <a:extLst>
                <a:ext uri="{FF2B5EF4-FFF2-40B4-BE49-F238E27FC236}">
                  <a16:creationId xmlns:a16="http://schemas.microsoft.com/office/drawing/2014/main" id="{1983B64A-EA88-4A05-9614-2EA452E1F19B}"/>
                </a:ext>
              </a:extLst>
            </p:cNvPr>
            <p:cNvSpPr txBox="1">
              <a:spLocks noChangeArrowheads="1"/>
            </p:cNvSpPr>
            <p:nvPr/>
          </p:nvSpPr>
          <p:spPr bwMode="auto">
            <a:xfrm>
              <a:off x="1917" y="3696"/>
              <a:ext cx="30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percentage completion of reaction</a:t>
              </a:r>
            </a:p>
          </p:txBody>
        </p:sp>
      </p:grpSp>
      <p:grpSp>
        <p:nvGrpSpPr>
          <p:cNvPr id="3" name="Group 127">
            <a:extLst>
              <a:ext uri="{FF2B5EF4-FFF2-40B4-BE49-F238E27FC236}">
                <a16:creationId xmlns:a16="http://schemas.microsoft.com/office/drawing/2014/main" id="{A899C7B6-0267-48A1-8F0E-29D2996CBF2B}"/>
              </a:ext>
            </a:extLst>
          </p:cNvPr>
          <p:cNvGrpSpPr>
            <a:grpSpLocks/>
          </p:cNvGrpSpPr>
          <p:nvPr/>
        </p:nvGrpSpPr>
        <p:grpSpPr bwMode="auto">
          <a:xfrm>
            <a:off x="7226300" y="3519488"/>
            <a:ext cx="1544638" cy="2032000"/>
            <a:chOff x="4552" y="2217"/>
            <a:chExt cx="973" cy="1280"/>
          </a:xfrm>
        </p:grpSpPr>
        <p:sp>
          <p:nvSpPr>
            <p:cNvPr id="25627" name="Text Box 88">
              <a:extLst>
                <a:ext uri="{FF2B5EF4-FFF2-40B4-BE49-F238E27FC236}">
                  <a16:creationId xmlns:a16="http://schemas.microsoft.com/office/drawing/2014/main" id="{2B47F066-8564-4714-BD65-66DB63EB37C1}"/>
                </a:ext>
              </a:extLst>
            </p:cNvPr>
            <p:cNvSpPr txBox="1">
              <a:spLocks noChangeArrowheads="1"/>
            </p:cNvSpPr>
            <p:nvPr/>
          </p:nvSpPr>
          <p:spPr bwMode="auto">
            <a:xfrm>
              <a:off x="4735" y="3209"/>
              <a:ext cx="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100%</a:t>
              </a:r>
            </a:p>
          </p:txBody>
        </p:sp>
        <p:pic>
          <p:nvPicPr>
            <p:cNvPr id="25628" name="Picture 114" descr="100%">
              <a:extLst>
                <a:ext uri="{FF2B5EF4-FFF2-40B4-BE49-F238E27FC236}">
                  <a16:creationId xmlns:a16="http://schemas.microsoft.com/office/drawing/2014/main" id="{C4B5C07E-2C05-4A59-AA27-60C4F6E66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 y="2217"/>
              <a:ext cx="973"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3">
            <a:extLst>
              <a:ext uri="{FF2B5EF4-FFF2-40B4-BE49-F238E27FC236}">
                <a16:creationId xmlns:a16="http://schemas.microsoft.com/office/drawing/2014/main" id="{05DC1A74-5B7B-4BA7-BBA2-474CA9DDC389}"/>
              </a:ext>
            </a:extLst>
          </p:cNvPr>
          <p:cNvGrpSpPr>
            <a:grpSpLocks/>
          </p:cNvGrpSpPr>
          <p:nvPr/>
        </p:nvGrpSpPr>
        <p:grpSpPr bwMode="auto">
          <a:xfrm>
            <a:off x="373063" y="3519488"/>
            <a:ext cx="1544637" cy="2032000"/>
            <a:chOff x="235" y="2217"/>
            <a:chExt cx="973" cy="1280"/>
          </a:xfrm>
        </p:grpSpPr>
        <p:sp>
          <p:nvSpPr>
            <p:cNvPr id="25625" name="Text Box 84">
              <a:extLst>
                <a:ext uri="{FF2B5EF4-FFF2-40B4-BE49-F238E27FC236}">
                  <a16:creationId xmlns:a16="http://schemas.microsoft.com/office/drawing/2014/main" id="{6FE60518-F4C1-4C4F-AF14-54A7C90A7785}"/>
                </a:ext>
              </a:extLst>
            </p:cNvPr>
            <p:cNvSpPr txBox="1">
              <a:spLocks noChangeArrowheads="1"/>
            </p:cNvSpPr>
            <p:nvPr/>
          </p:nvSpPr>
          <p:spPr bwMode="auto">
            <a:xfrm>
              <a:off x="524" y="3209"/>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0%</a:t>
              </a:r>
            </a:p>
          </p:txBody>
        </p:sp>
        <p:pic>
          <p:nvPicPr>
            <p:cNvPr id="25626" name="Picture 115" descr="0%">
              <a:extLst>
                <a:ext uri="{FF2B5EF4-FFF2-40B4-BE49-F238E27FC236}">
                  <a16:creationId xmlns:a16="http://schemas.microsoft.com/office/drawing/2014/main" id="{9A3733FD-336A-4B62-9BA8-9546ADF0D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 y="2217"/>
              <a:ext cx="973"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24">
            <a:extLst>
              <a:ext uri="{FF2B5EF4-FFF2-40B4-BE49-F238E27FC236}">
                <a16:creationId xmlns:a16="http://schemas.microsoft.com/office/drawing/2014/main" id="{834345ED-E37A-49AA-AF8C-DE25DA08304F}"/>
              </a:ext>
            </a:extLst>
          </p:cNvPr>
          <p:cNvGrpSpPr>
            <a:grpSpLocks/>
          </p:cNvGrpSpPr>
          <p:nvPr/>
        </p:nvGrpSpPr>
        <p:grpSpPr bwMode="auto">
          <a:xfrm>
            <a:off x="2085975" y="3519488"/>
            <a:ext cx="1544638" cy="2032000"/>
            <a:chOff x="1314" y="2217"/>
            <a:chExt cx="973" cy="1280"/>
          </a:xfrm>
        </p:grpSpPr>
        <p:sp>
          <p:nvSpPr>
            <p:cNvPr id="25623" name="Text Box 85">
              <a:extLst>
                <a:ext uri="{FF2B5EF4-FFF2-40B4-BE49-F238E27FC236}">
                  <a16:creationId xmlns:a16="http://schemas.microsoft.com/office/drawing/2014/main" id="{F978A631-0C69-4515-BFC1-544864AA9676}"/>
                </a:ext>
              </a:extLst>
            </p:cNvPr>
            <p:cNvSpPr txBox="1">
              <a:spLocks noChangeArrowheads="1"/>
            </p:cNvSpPr>
            <p:nvPr/>
          </p:nvSpPr>
          <p:spPr bwMode="auto">
            <a:xfrm>
              <a:off x="1550" y="3209"/>
              <a:ext cx="5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25%</a:t>
              </a:r>
            </a:p>
          </p:txBody>
        </p:sp>
        <p:pic>
          <p:nvPicPr>
            <p:cNvPr id="25624" name="Picture 116" descr="25%">
              <a:extLst>
                <a:ext uri="{FF2B5EF4-FFF2-40B4-BE49-F238E27FC236}">
                  <a16:creationId xmlns:a16="http://schemas.microsoft.com/office/drawing/2014/main" id="{AC8A432E-118E-49C3-BBAE-1AAAF7D98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 y="2217"/>
              <a:ext cx="973"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25">
            <a:extLst>
              <a:ext uri="{FF2B5EF4-FFF2-40B4-BE49-F238E27FC236}">
                <a16:creationId xmlns:a16="http://schemas.microsoft.com/office/drawing/2014/main" id="{AF1F017E-2BB2-4BC4-AD11-19F9677B501A}"/>
              </a:ext>
            </a:extLst>
          </p:cNvPr>
          <p:cNvGrpSpPr>
            <a:grpSpLocks/>
          </p:cNvGrpSpPr>
          <p:nvPr/>
        </p:nvGrpSpPr>
        <p:grpSpPr bwMode="auto">
          <a:xfrm>
            <a:off x="3798888" y="3519488"/>
            <a:ext cx="1544637" cy="2032000"/>
            <a:chOff x="2393" y="2217"/>
            <a:chExt cx="973" cy="1280"/>
          </a:xfrm>
        </p:grpSpPr>
        <p:sp>
          <p:nvSpPr>
            <p:cNvPr id="25621" name="Text Box 86">
              <a:extLst>
                <a:ext uri="{FF2B5EF4-FFF2-40B4-BE49-F238E27FC236}">
                  <a16:creationId xmlns:a16="http://schemas.microsoft.com/office/drawing/2014/main" id="{1F050C68-139A-4D85-8B30-B0DA6E15FE5E}"/>
                </a:ext>
              </a:extLst>
            </p:cNvPr>
            <p:cNvSpPr txBox="1">
              <a:spLocks noChangeArrowheads="1"/>
            </p:cNvSpPr>
            <p:nvPr/>
          </p:nvSpPr>
          <p:spPr bwMode="auto">
            <a:xfrm>
              <a:off x="2629" y="3209"/>
              <a:ext cx="5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50%</a:t>
              </a:r>
            </a:p>
          </p:txBody>
        </p:sp>
        <p:pic>
          <p:nvPicPr>
            <p:cNvPr id="25622" name="Picture 117" descr="50%">
              <a:extLst>
                <a:ext uri="{FF2B5EF4-FFF2-40B4-BE49-F238E27FC236}">
                  <a16:creationId xmlns:a16="http://schemas.microsoft.com/office/drawing/2014/main" id="{27295E24-30C7-449E-A11E-8FE97A9F8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3" y="2217"/>
              <a:ext cx="973"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26">
            <a:extLst>
              <a:ext uri="{FF2B5EF4-FFF2-40B4-BE49-F238E27FC236}">
                <a16:creationId xmlns:a16="http://schemas.microsoft.com/office/drawing/2014/main" id="{C4502CEC-2D02-42EA-8AFF-611AB5F9ACC1}"/>
              </a:ext>
            </a:extLst>
          </p:cNvPr>
          <p:cNvGrpSpPr>
            <a:grpSpLocks/>
          </p:cNvGrpSpPr>
          <p:nvPr/>
        </p:nvGrpSpPr>
        <p:grpSpPr bwMode="auto">
          <a:xfrm>
            <a:off x="5511800" y="3519488"/>
            <a:ext cx="1544638" cy="2032000"/>
            <a:chOff x="3472" y="2217"/>
            <a:chExt cx="973" cy="1280"/>
          </a:xfrm>
        </p:grpSpPr>
        <p:sp>
          <p:nvSpPr>
            <p:cNvPr id="25619" name="Text Box 87">
              <a:extLst>
                <a:ext uri="{FF2B5EF4-FFF2-40B4-BE49-F238E27FC236}">
                  <a16:creationId xmlns:a16="http://schemas.microsoft.com/office/drawing/2014/main" id="{E1679909-12AA-4109-A2CB-205335C931FB}"/>
                </a:ext>
              </a:extLst>
            </p:cNvPr>
            <p:cNvSpPr txBox="1">
              <a:spLocks noChangeArrowheads="1"/>
            </p:cNvSpPr>
            <p:nvPr/>
          </p:nvSpPr>
          <p:spPr bwMode="auto">
            <a:xfrm>
              <a:off x="3708" y="3209"/>
              <a:ext cx="5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rgbClr val="FF6600"/>
                  </a:solidFill>
                </a:rPr>
                <a:t>75%</a:t>
              </a:r>
            </a:p>
          </p:txBody>
        </p:sp>
        <p:pic>
          <p:nvPicPr>
            <p:cNvPr id="25620" name="Picture 118" descr="75%">
              <a:extLst>
                <a:ext uri="{FF2B5EF4-FFF2-40B4-BE49-F238E27FC236}">
                  <a16:creationId xmlns:a16="http://schemas.microsoft.com/office/drawing/2014/main" id="{D9825810-D448-43C2-8EB1-A076646FEE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2" y="2217"/>
              <a:ext cx="973"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28">
            <a:extLst>
              <a:ext uri="{FF2B5EF4-FFF2-40B4-BE49-F238E27FC236}">
                <a16:creationId xmlns:a16="http://schemas.microsoft.com/office/drawing/2014/main" id="{4B247609-47FD-4077-A121-6DEEA2CACD21}"/>
              </a:ext>
            </a:extLst>
          </p:cNvPr>
          <p:cNvGrpSpPr>
            <a:grpSpLocks/>
          </p:cNvGrpSpPr>
          <p:nvPr/>
        </p:nvGrpSpPr>
        <p:grpSpPr bwMode="auto">
          <a:xfrm>
            <a:off x="882650" y="5614988"/>
            <a:ext cx="2586038" cy="874712"/>
            <a:chOff x="556" y="3537"/>
            <a:chExt cx="1629" cy="551"/>
          </a:xfrm>
        </p:grpSpPr>
        <p:pic>
          <p:nvPicPr>
            <p:cNvPr id="25614" name="Picture 96" descr="red">
              <a:extLst>
                <a:ext uri="{FF2B5EF4-FFF2-40B4-BE49-F238E27FC236}">
                  <a16:creationId xmlns:a16="http://schemas.microsoft.com/office/drawing/2014/main" id="{A69DA698-83CE-4652-87A1-D63BE0497A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 y="3580"/>
              <a:ext cx="2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98">
              <a:extLst>
                <a:ext uri="{FF2B5EF4-FFF2-40B4-BE49-F238E27FC236}">
                  <a16:creationId xmlns:a16="http://schemas.microsoft.com/office/drawing/2014/main" id="{3C8D85FF-0183-423A-AFB0-57799502F852}"/>
                </a:ext>
              </a:extLst>
            </p:cNvPr>
            <p:cNvSpPr txBox="1">
              <a:spLocks noChangeArrowheads="1"/>
            </p:cNvSpPr>
            <p:nvPr/>
          </p:nvSpPr>
          <p:spPr bwMode="auto">
            <a:xfrm>
              <a:off x="1214" y="3537"/>
              <a:ext cx="9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t>reactants</a:t>
              </a:r>
            </a:p>
          </p:txBody>
        </p:sp>
        <p:sp>
          <p:nvSpPr>
            <p:cNvPr id="25616" name="Text Box 99">
              <a:extLst>
                <a:ext uri="{FF2B5EF4-FFF2-40B4-BE49-F238E27FC236}">
                  <a16:creationId xmlns:a16="http://schemas.microsoft.com/office/drawing/2014/main" id="{E291C6A8-A2C2-443B-8D4F-A30C35AF8707}"/>
                </a:ext>
              </a:extLst>
            </p:cNvPr>
            <p:cNvSpPr txBox="1">
              <a:spLocks noChangeArrowheads="1"/>
            </p:cNvSpPr>
            <p:nvPr/>
          </p:nvSpPr>
          <p:spPr bwMode="auto">
            <a:xfrm>
              <a:off x="1214" y="3800"/>
              <a:ext cx="8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t>product</a:t>
              </a:r>
            </a:p>
          </p:txBody>
        </p:sp>
        <p:pic>
          <p:nvPicPr>
            <p:cNvPr id="25617" name="Picture 121" descr="yellow">
              <a:extLst>
                <a:ext uri="{FF2B5EF4-FFF2-40B4-BE49-F238E27FC236}">
                  <a16:creationId xmlns:a16="http://schemas.microsoft.com/office/drawing/2014/main" id="{467B0AEC-58E8-420B-A344-07704D7E3A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 y="3580"/>
              <a:ext cx="2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22" descr="orange">
              <a:extLst>
                <a:ext uri="{FF2B5EF4-FFF2-40B4-BE49-F238E27FC236}">
                  <a16:creationId xmlns:a16="http://schemas.microsoft.com/office/drawing/2014/main" id="{7D9FDB3A-2A8A-4212-BD40-77F2C790B1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 y="3844"/>
              <a:ext cx="37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8833" name="Picture 129" descr="forward_arrow_colour">
            <a:hlinkClick r:id="" action="ppaction://hlinkshowjump?jump=nextslide"/>
            <a:extLst>
              <a:ext uri="{FF2B5EF4-FFF2-40B4-BE49-F238E27FC236}">
                <a16:creationId xmlns:a16="http://schemas.microsoft.com/office/drawing/2014/main" id="{F7FE9753-14CB-435D-9813-5480E01D10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8709"/>
                                        </p:tgtEl>
                                        <p:attrNameLst>
                                          <p:attrName>style.visibility</p:attrName>
                                        </p:attrNameLst>
                                      </p:cBhvr>
                                      <p:to>
                                        <p:strVal val="visible"/>
                                      </p:to>
                                    </p:set>
                                    <p:animEffect transition="in" filter="dissolve">
                                      <p:cBhvr>
                                        <p:cTn id="7" dur="500"/>
                                        <p:tgtEl>
                                          <p:spTgt spid="968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8781"/>
                                        </p:tgtEl>
                                        <p:attrNameLst>
                                          <p:attrName>style.visibility</p:attrName>
                                        </p:attrNameLst>
                                      </p:cBhvr>
                                      <p:to>
                                        <p:strVal val="visible"/>
                                      </p:to>
                                    </p:set>
                                    <p:animEffect transition="in" filter="dissolve">
                                      <p:cBhvr>
                                        <p:cTn id="12" dur="500"/>
                                        <p:tgtEl>
                                          <p:spTgt spid="9687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nodeType="afterGroup">
                            <p:stCondLst>
                              <p:cond delay="500"/>
                            </p:stCondLst>
                            <p:childTnLst>
                              <p:par>
                                <p:cTn id="45" presetID="1" presetClass="entr" presetSubtype="0" fill="hold" nodeType="afterEffect">
                                  <p:stCondLst>
                                    <p:cond delay="0"/>
                                  </p:stCondLst>
                                  <p:childTnLst>
                                    <p:set>
                                      <p:cBhvr>
                                        <p:cTn id="46" dur="1" fill="hold">
                                          <p:stCondLst>
                                            <p:cond delay="0"/>
                                          </p:stCondLst>
                                        </p:cTn>
                                        <p:tgtEl>
                                          <p:spTgt spid="96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9" grpId="0"/>
      <p:bldP spid="9687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25CD7B7-7EDC-42E3-A3FA-CADAF89FACB4}"/>
              </a:ext>
            </a:extLst>
          </p:cNvPr>
          <p:cNvSpPr>
            <a:spLocks noGrp="1" noChangeArrowheads="1"/>
          </p:cNvSpPr>
          <p:nvPr>
            <p:ph type="title" idx="4294967295"/>
          </p:nvPr>
        </p:nvSpPr>
        <p:spPr/>
        <p:txBody>
          <a:bodyPr/>
          <a:lstStyle/>
          <a:p>
            <a:pPr eaLnBrk="1" hangingPunct="1"/>
            <a:r>
              <a:rPr lang="en-GB" altLang="en-US"/>
              <a:t>Graphing rates of reaction</a:t>
            </a:r>
          </a:p>
        </p:txBody>
      </p:sp>
      <p:pic>
        <p:nvPicPr>
          <p:cNvPr id="1028" name="Picture 5" descr="flash_icon">
            <a:extLst>
              <a:ext uri="{FF2B5EF4-FFF2-40B4-BE49-F238E27FC236}">
                <a16:creationId xmlns:a16="http://schemas.microsoft.com/office/drawing/2014/main" id="{E6703603-2C58-4DDD-8FBD-373BFF963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forward_arrow_colour">
            <a:hlinkClick r:id="" action="ppaction://hlinkshowjump?jump=nextslide"/>
            <a:extLst>
              <a:ext uri="{FF2B5EF4-FFF2-40B4-BE49-F238E27FC236}">
                <a16:creationId xmlns:a16="http://schemas.microsoft.com/office/drawing/2014/main" id="{B871DAAA-8990-477E-9B92-7E313C6C62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notes_icon">
            <a:extLst>
              <a:ext uri="{FF2B5EF4-FFF2-40B4-BE49-F238E27FC236}">
                <a16:creationId xmlns:a16="http://schemas.microsoft.com/office/drawing/2014/main" id="{5B5FA53F-1B71-4851-AAA2-8C6CBF66D4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32" name="ShockwaveFlash1" r:id="rId2" imgW="8699400" imgH="5308560"/>
        </mc:Choice>
        <mc:Fallback>
          <p:control name="ShockwaveFlash1" r:id="rId2" imgW="8699400" imgH="5308560">
            <p:pic>
              <p:nvPicPr>
                <p:cNvPr id="1026" name="ShockwaveFlash1">
                  <a:extLst>
                    <a:ext uri="{FF2B5EF4-FFF2-40B4-BE49-F238E27FC236}">
                      <a16:creationId xmlns:a16="http://schemas.microsoft.com/office/drawing/2014/main" id="{B2AEE55F-550B-4B0A-A6D8-AC2A3B87E2E3}"/>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A973BBF-9190-4E45-A0EF-B1608C4B478E}"/>
              </a:ext>
            </a:extLst>
          </p:cNvPr>
          <p:cNvSpPr>
            <a:spLocks noGrp="1" noChangeArrowheads="1"/>
          </p:cNvSpPr>
          <p:nvPr>
            <p:ph type="title" idx="4294967295"/>
          </p:nvPr>
        </p:nvSpPr>
        <p:spPr/>
        <p:txBody>
          <a:bodyPr/>
          <a:lstStyle/>
          <a:p>
            <a:pPr eaLnBrk="1" hangingPunct="1"/>
            <a:r>
              <a:rPr lang="en-GB" altLang="en-US"/>
              <a:t>Reactant</a:t>
            </a:r>
            <a:r>
              <a:rPr lang="en-GB" altLang="en-US">
                <a:cs typeface="Arial" panose="020B0604020202020204" pitchFamily="34" charset="0"/>
              </a:rPr>
              <a:t>–</a:t>
            </a:r>
            <a:r>
              <a:rPr lang="en-GB" altLang="en-US"/>
              <a:t>product mix</a:t>
            </a:r>
          </a:p>
        </p:txBody>
      </p:sp>
      <p:pic>
        <p:nvPicPr>
          <p:cNvPr id="2052" name="Picture 5" descr="flash_icon">
            <a:extLst>
              <a:ext uri="{FF2B5EF4-FFF2-40B4-BE49-F238E27FC236}">
                <a16:creationId xmlns:a16="http://schemas.microsoft.com/office/drawing/2014/main" id="{DE4B9ABE-0C1B-454B-9D78-86B53CB7BA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forward_arrow_colour">
            <a:hlinkClick r:id="" action="ppaction://hlinkshowjump?jump=nextslide"/>
            <a:extLst>
              <a:ext uri="{FF2B5EF4-FFF2-40B4-BE49-F238E27FC236}">
                <a16:creationId xmlns:a16="http://schemas.microsoft.com/office/drawing/2014/main" id="{9DBAE606-8B11-4AB5-AC2A-3F7D72C969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notes_icon">
            <a:extLst>
              <a:ext uri="{FF2B5EF4-FFF2-40B4-BE49-F238E27FC236}">
                <a16:creationId xmlns:a16="http://schemas.microsoft.com/office/drawing/2014/main" id="{A2179011-A45E-4448-8DBE-D44C90DFBA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6" name="ShockwaveFlash1" r:id="rId2" imgW="8699400" imgH="5308560"/>
        </mc:Choice>
        <mc:Fallback>
          <p:control name="ShockwaveFlash1" r:id="rId2" imgW="8699400" imgH="5308560">
            <p:pic>
              <p:nvPicPr>
                <p:cNvPr id="2050" name="ShockwaveFlash1">
                  <a:extLst>
                    <a:ext uri="{FF2B5EF4-FFF2-40B4-BE49-F238E27FC236}">
                      <a16:creationId xmlns:a16="http://schemas.microsoft.com/office/drawing/2014/main" id="{6B4D136F-3A4F-49B9-AAEF-B785D27DA826}"/>
                    </a:ext>
                  </a:extLst>
                </p:cNvPr>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27337</TotalTime>
  <Words>2391</Words>
  <Application>Microsoft Office PowerPoint</Application>
  <PresentationFormat>On-screen Show (4:3)</PresentationFormat>
  <Paragraphs>366</Paragraphs>
  <Slides>39</Slides>
  <Notes>39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39</vt:i4>
      </vt:variant>
    </vt:vector>
  </HeadingPairs>
  <TitlesOfParts>
    <vt:vector size="48" baseType="lpstr">
      <vt:lpstr>Arial</vt:lpstr>
      <vt:lpstr>Wingdings</vt:lpstr>
      <vt:lpstr>Monotype Sorts</vt:lpstr>
      <vt:lpstr>Default Design</vt:lpstr>
      <vt:lpstr>3_Custom Design</vt:lpstr>
      <vt:lpstr>1_Custom Design</vt:lpstr>
      <vt:lpstr>2_Custom Design</vt:lpstr>
      <vt:lpstr>4_Custom Design</vt:lpstr>
      <vt:lpstr>Custom Design</vt:lpstr>
      <vt:lpstr>PowerPoint Presentation</vt:lpstr>
      <vt:lpstr>PowerPoint Presentation</vt:lpstr>
      <vt:lpstr>What does rate of reaction mean?</vt:lpstr>
      <vt:lpstr>Rates of reaction</vt:lpstr>
      <vt:lpstr>Reactions, particles and collisions</vt:lpstr>
      <vt:lpstr>Changing the rate of reactions</vt:lpstr>
      <vt:lpstr>Slower and slower!</vt:lpstr>
      <vt:lpstr>Graphing rates of reaction</vt:lpstr>
      <vt:lpstr>Reactant–product mix</vt:lpstr>
      <vt:lpstr>How can rate of reaction be measured?</vt:lpstr>
      <vt:lpstr>Setting up rate experiments</vt:lpstr>
      <vt:lpstr>Calculating rate of reaction from graphs</vt:lpstr>
      <vt:lpstr>The reactant/product mix</vt:lpstr>
      <vt:lpstr>Collisions and reactions: summary</vt:lpstr>
      <vt:lpstr>PowerPoint Presentation</vt:lpstr>
      <vt:lpstr>Temperature and collisions</vt:lpstr>
      <vt:lpstr>Effect of temperature on rate</vt:lpstr>
      <vt:lpstr>Temperature and particle collisions</vt:lpstr>
      <vt:lpstr>Temperature and batteries</vt:lpstr>
      <vt:lpstr>How does temperature affect rate?</vt:lpstr>
      <vt:lpstr>The effect of temperature on rate</vt:lpstr>
      <vt:lpstr>PowerPoint Presentation</vt:lpstr>
      <vt:lpstr>Effect of concentration on rate of reaction</vt:lpstr>
      <vt:lpstr>Concentration and particle collisions</vt:lpstr>
      <vt:lpstr>The effect of concentration on rate</vt:lpstr>
      <vt:lpstr>Effect of pressure on rate of reaction</vt:lpstr>
      <vt:lpstr>PowerPoint Presentation</vt:lpstr>
      <vt:lpstr>Effect of surface area on rate of reaction</vt:lpstr>
      <vt:lpstr>Surface area and particle collisions</vt:lpstr>
      <vt:lpstr>Reaction between a carbonate and acid</vt:lpstr>
      <vt:lpstr>The effect of surface area on rate</vt:lpstr>
      <vt:lpstr>What are catalysts?</vt:lpstr>
      <vt:lpstr>Everyday catalysts</vt:lpstr>
      <vt:lpstr>Catalysts in industry</vt:lpstr>
      <vt:lpstr>PowerPoint Presentation</vt:lpstr>
      <vt:lpstr>Glossary</vt:lpstr>
      <vt:lpstr>Anagrams</vt:lpstr>
      <vt:lpstr>Rates of reaction: summary</vt:lpstr>
      <vt:lpstr>Multiple-choice quiz</vt:lpstr>
    </vt:vector>
  </TitlesOfParts>
  <Company>Boardworks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Rates of Reaction</dc:title>
  <dc:subject>GCSE Additional Science - Chemistry (Spring 2007)</dc:subject>
  <dc:creator>Boardworks Ltd.</dc:creator>
  <cp:lastModifiedBy>Susan Phillips</cp:lastModifiedBy>
  <cp:revision>1031</cp:revision>
  <dcterms:created xsi:type="dcterms:W3CDTF">2003-09-13T07:39:42Z</dcterms:created>
  <dcterms:modified xsi:type="dcterms:W3CDTF">2018-05-06T00:20:27Z</dcterms:modified>
</cp:coreProperties>
</file>