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92" r:id="rId22"/>
    <p:sldId id="294" r:id="rId23"/>
    <p:sldId id="295" r:id="rId24"/>
    <p:sldId id="296" r:id="rId25"/>
    <p:sldId id="305" r:id="rId26"/>
    <p:sldId id="278" r:id="rId2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30" d="100"/>
          <a:sy n="30" d="100"/>
        </p:scale>
        <p:origin x="3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0B54A-305A-4E9A-9A80-645F48E2B76B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9E7C8-5F8D-4248-8BB6-E9D511F8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1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B6BB2-8ED8-43AE-AF0A-64D1B2BC466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8444C-673E-4D3C-9DFE-84B793E3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98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38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425293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67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Count the carbons!!</a:t>
            </a:r>
          </a:p>
          <a:p>
            <a:endParaRPr lang="en-US" altLang="en-US"/>
          </a:p>
          <a:p>
            <a:r>
              <a:rPr lang="en-US" altLang="en-US"/>
              <a:t>Lactic acid is not a dead end like ethanol. Once you have O</a:t>
            </a:r>
            <a:r>
              <a:rPr lang="en-US" altLang="en-US" baseline="-25000"/>
              <a:t>2</a:t>
            </a:r>
            <a:r>
              <a:rPr lang="en-US" altLang="en-US"/>
              <a:t> again, lactate is converted back to pyruvate by the liver and fed to the Kreb’s cycle.</a:t>
            </a:r>
          </a:p>
        </p:txBody>
      </p:sp>
    </p:spTree>
    <p:extLst>
      <p:ext uri="{BB962C8B-B14F-4D97-AF65-F5344CB8AC3E}">
        <p14:creationId xmlns:p14="http://schemas.microsoft.com/office/powerpoint/2010/main" val="304254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54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262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340677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777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88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5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Why does it make sense that this happens in the cytosol?</a:t>
            </a:r>
          </a:p>
          <a:p>
            <a:r>
              <a:rPr lang="en-US" altLang="en-US"/>
              <a:t>Who evolved first?</a:t>
            </a:r>
          </a:p>
        </p:txBody>
      </p:sp>
    </p:spTree>
    <p:extLst>
      <p:ext uri="{BB962C8B-B14F-4D97-AF65-F5344CB8AC3E}">
        <p14:creationId xmlns:p14="http://schemas.microsoft.com/office/powerpoint/2010/main" val="53762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34950" algn="l"/>
              </a:tabLst>
            </a:pPr>
            <a:r>
              <a:rPr lang="en-US" altLang="en-US"/>
              <a:t>The enzymes of glycolysis are very similar among all organisms. The genes that code for them are highly conserved.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They are a good measure for evolutionary studies. Compare eukaryotes, bacteria &amp; archaea using glycolysis enzymes.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Bacteria = 3.5 billion years ago 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glycolysis in cytosol = doesn’t require a membrane-bound organelle 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O</a:t>
            </a:r>
            <a:r>
              <a:rPr lang="en-US" altLang="en-US" baseline="-25000"/>
              <a:t>2</a:t>
            </a:r>
            <a:r>
              <a:rPr lang="en-US" altLang="en-US"/>
              <a:t> = 2.7 billion years ago 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photosynthetic bacteria / proto-blue-green algae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Eukaryotes = 1.5 billion years ago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membrane-bound organelles!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Processes that all life/organisms share: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Protein synthesis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Glycolysis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DNA replication</a:t>
            </a:r>
          </a:p>
        </p:txBody>
      </p:sp>
    </p:spTree>
    <p:extLst>
      <p:ext uri="{BB962C8B-B14F-4D97-AF65-F5344CB8AC3E}">
        <p14:creationId xmlns:p14="http://schemas.microsoft.com/office/powerpoint/2010/main" val="367691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34950" algn="l"/>
              </a:tabLst>
            </a:pPr>
            <a:r>
              <a:rPr lang="en-US" altLang="en-US"/>
              <a:t>1st ATP used is like a match to light a fire… 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	initiation energy / activation energy.</a:t>
            </a:r>
          </a:p>
          <a:p>
            <a:pPr>
              <a:tabLst>
                <a:tab pos="234950" algn="l"/>
              </a:tabLst>
            </a:pPr>
            <a:endParaRPr lang="en-US" altLang="en-US"/>
          </a:p>
          <a:p>
            <a:pPr>
              <a:tabLst>
                <a:tab pos="234950" algn="l"/>
              </a:tabLst>
            </a:pPr>
            <a:r>
              <a:rPr lang="en-US" altLang="en-US"/>
              <a:t>Destabilizes glucose enough to split it in two</a:t>
            </a:r>
          </a:p>
        </p:txBody>
      </p:sp>
    </p:spTree>
    <p:extLst>
      <p:ext uri="{BB962C8B-B14F-4D97-AF65-F5344CB8AC3E}">
        <p14:creationId xmlns:p14="http://schemas.microsoft.com/office/powerpoint/2010/main" val="232517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34950" algn="l"/>
              </a:tabLst>
            </a:pPr>
            <a:r>
              <a:rPr lang="en-US" altLang="en-US"/>
              <a:t>Glucose is a stable molecule it needs an activation energy </a:t>
            </a:r>
            <a:br>
              <a:rPr lang="en-US" altLang="en-US"/>
            </a:br>
            <a:r>
              <a:rPr lang="en-US" altLang="en-US"/>
              <a:t>to break it apart.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	phosphorylate it = Pi comes from ATP.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	make NADH &amp; put it in the bank for later.</a:t>
            </a:r>
          </a:p>
        </p:txBody>
      </p:sp>
    </p:spTree>
    <p:extLst>
      <p:ext uri="{BB962C8B-B14F-4D97-AF65-F5344CB8AC3E}">
        <p14:creationId xmlns:p14="http://schemas.microsoft.com/office/powerpoint/2010/main" val="140808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67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325" indent="-1588"/>
            <a:r>
              <a:rPr lang="en-US" altLang="en-US"/>
              <a:t>And that’s how life subsisted for a billion years.</a:t>
            </a:r>
          </a:p>
          <a:p>
            <a:pPr marL="60325" indent="-1588"/>
            <a:r>
              <a:rPr lang="en-US" altLang="en-US"/>
              <a:t>Until a certain bacteria ”learned” how to metabolize O</a:t>
            </a:r>
            <a:r>
              <a:rPr lang="en-US" altLang="en-US" baseline="-25000"/>
              <a:t>2</a:t>
            </a:r>
            <a:r>
              <a:rPr lang="en-US" altLang="en-US"/>
              <a:t>; which was previously a poison.</a:t>
            </a:r>
          </a:p>
          <a:p>
            <a:pPr marL="60325" indent="-1588"/>
            <a:r>
              <a:rPr lang="en-US" altLang="en-US"/>
              <a:t>But now pyruvate is not the end of the process</a:t>
            </a:r>
          </a:p>
          <a:p>
            <a:pPr marL="517525" lvl="1" indent="-125413"/>
            <a:r>
              <a:rPr lang="en-US" altLang="en-US"/>
              <a:t>Pyruvate still has a lot of energy in it that has not been captured.</a:t>
            </a:r>
          </a:p>
          <a:p>
            <a:pPr marL="517525" lvl="1" indent="-125413"/>
            <a:r>
              <a:rPr lang="en-US" altLang="en-US"/>
              <a:t>It still has 3 carbons bonded together! </a:t>
            </a:r>
            <a:br>
              <a:rPr lang="en-US" altLang="en-US"/>
            </a:br>
            <a:r>
              <a:rPr lang="en-US" altLang="en-US"/>
              <a:t>There is still energy stored in those bonds. </a:t>
            </a:r>
            <a:br>
              <a:rPr lang="en-US" altLang="en-US"/>
            </a:br>
            <a:r>
              <a:rPr lang="en-US" altLang="en-US"/>
              <a:t>It can still be oxidized further. </a:t>
            </a:r>
          </a:p>
        </p:txBody>
      </p:sp>
    </p:spTree>
    <p:extLst>
      <p:ext uri="{BB962C8B-B14F-4D97-AF65-F5344CB8AC3E}">
        <p14:creationId xmlns:p14="http://schemas.microsoft.com/office/powerpoint/2010/main" val="110076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 why does glycolysis still take place?</a:t>
            </a:r>
          </a:p>
        </p:txBody>
      </p:sp>
    </p:spTree>
    <p:extLst>
      <p:ext uri="{BB962C8B-B14F-4D97-AF65-F5344CB8AC3E}">
        <p14:creationId xmlns:p14="http://schemas.microsoft.com/office/powerpoint/2010/main" val="386761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320800" y="1981200"/>
            <a:ext cx="9652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309938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40458C"/>
              </a:solidFill>
              <a:latin typeface="Times" panose="02020603050405020304" pitchFamily="18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12192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508000" y="1524000"/>
            <a:ext cx="84328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3048000" y="2819400"/>
            <a:ext cx="84328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304800" y="6384925"/>
            <a:ext cx="193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40458C"/>
                </a:solidFill>
              </a:rPr>
              <a:t>AP Biology</a:t>
            </a:r>
            <a:endParaRPr lang="en-US" altLang="en-US" sz="2400">
              <a:solidFill>
                <a:srgbClr val="40458C"/>
              </a:solidFill>
              <a:latin typeface="Times" panose="02020603050405020304" pitchFamily="18" charset="0"/>
            </a:endParaRPr>
          </a:p>
        </p:txBody>
      </p:sp>
      <p:sp>
        <p:nvSpPr>
          <p:cNvPr id="4180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753600" y="6264275"/>
            <a:ext cx="203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83E0FC-E8C2-4BDF-9BB3-278F49F03787}" type="datetime1">
              <a:rPr lang="en-US" altLang="en-US" b="0" smtClean="0">
                <a:solidFill>
                  <a:srgbClr val="40458C"/>
                </a:solidFill>
              </a:rPr>
              <a:t>8/28/2018</a:t>
            </a:fld>
            <a:endParaRPr lang="en-US" altLang="en-US" b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AD8643-D2B5-4685-A6AC-79791A450BAB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5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685800"/>
            <a:ext cx="26670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85800"/>
            <a:ext cx="77978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65AE35-E728-4790-923B-80B13449067B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4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99C5-B958-401F-8ECC-9883D30FFB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93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66EB-9E82-40BD-8F21-F3E484AE610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1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C7B6-D093-4815-B21D-0C79306C9D0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0439-00C2-4153-A095-15EA8AB5E9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5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205B-9DA3-4BC8-85AD-F13A0666D45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FEB2-F90A-4488-8DD8-B4BF9B66228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3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BC4C-FA15-4384-BBDC-EF5DBCBA2A8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98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2A9C-FCD5-41CB-B788-1450D656822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2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0952F1-3BF0-4B37-ADFF-AC4CDC4584CD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30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FB48-248A-46D2-BBCC-62B29EC8CE5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01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0DA7-3FA4-4A3C-8BBF-32049DD1055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57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7961-E10C-46C8-B4B9-77741A367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233" y="275333"/>
            <a:ext cx="1097353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234" y="1599903"/>
            <a:ext cx="5398420" cy="2190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4348" y="1599903"/>
            <a:ext cx="5398421" cy="2190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234" y="3933528"/>
            <a:ext cx="5398420" cy="2192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48" y="3933528"/>
            <a:ext cx="5398421" cy="2192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243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0D496-F758-44BE-BC0E-154B2EA1C3C8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371600"/>
            <a:ext cx="508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08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80E549-7C17-432B-BF58-A651B68B077D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9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2BE4A2-C2E9-44A2-B248-52A9450E8C0F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7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6A8D6A-7AE7-4441-BD87-F141FB77606E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A2A94-BAB6-4D28-894E-5A574757B491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89517A-FB26-4FB5-930B-6381981B7EAF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60B5F3-E134-4F51-9A0C-97D58C103B47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3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685800"/>
            <a:ext cx="1036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371600"/>
            <a:ext cx="10363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3200" y="6492875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9E2D2C-EC1F-411E-97CF-56D43294CAA1}" type="slidenum">
              <a:rPr lang="en-US" alt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508000" y="1219200"/>
            <a:ext cx="843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8128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711200" y="1143000"/>
            <a:ext cx="2032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40458C"/>
              </a:solidFill>
              <a:latin typeface="Times" panose="02020603050405020304" pitchFamily="18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12192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304800" y="6384925"/>
            <a:ext cx="193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40458C"/>
                </a:solidFill>
              </a:rPr>
              <a:t>AP Biology</a:t>
            </a:r>
            <a:endParaRPr lang="en-US" altLang="en-US" sz="2400">
              <a:solidFill>
                <a:srgbClr val="40458C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8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anose="05000000000000000000" pitchFamily="2" charset="2"/>
        <a:buChar char="§"/>
        <a:defRPr sz="3000" b="1" kern="1200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u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§"/>
        <a:defRPr sz="2400" b="1" kern="1200">
          <a:solidFill>
            <a:srgbClr val="0F116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anose="05000000000000000000" pitchFamily="2" charset="2"/>
        <a:buChar char="w"/>
        <a:defRPr sz="2000" b="1" kern="1200">
          <a:solidFill>
            <a:srgbClr val="0F116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b="1" kern="1200">
          <a:solidFill>
            <a:srgbClr val="0F11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B52FC-1324-4245-94F5-A0156878CC4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5.bin"/><Relationship Id="rId7" Type="http://schemas.openxmlformats.org/officeDocument/2006/relationships/audio" Target="../media/audio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11.bin"/><Relationship Id="rId10" Type="http://schemas.openxmlformats.org/officeDocument/2006/relationships/image" Target="../media/image6.wmf"/><Relationship Id="rId4" Type="http://schemas.openxmlformats.org/officeDocument/2006/relationships/audio" Target="../media/audio1.bin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audio" Target="../media/audio4.bin"/><Relationship Id="rId7" Type="http://schemas.openxmlformats.org/officeDocument/2006/relationships/audio" Target="../media/audio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5.bin"/><Relationship Id="rId10" Type="http://schemas.openxmlformats.org/officeDocument/2006/relationships/image" Target="../media/image22.wmf"/><Relationship Id="rId4" Type="http://schemas.openxmlformats.org/officeDocument/2006/relationships/audio" Target="../media/audio7.bin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4.bin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bin"/><Relationship Id="rId5" Type="http://schemas.openxmlformats.org/officeDocument/2006/relationships/audio" Target="../media/audio2.bin"/><Relationship Id="rId4" Type="http://schemas.openxmlformats.org/officeDocument/2006/relationships/audio" Target="../media/audio5.bin"/><Relationship Id="rId9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3" Type="http://schemas.openxmlformats.org/officeDocument/2006/relationships/audio" Target="../media/audio7.bin"/><Relationship Id="rId7" Type="http://schemas.openxmlformats.org/officeDocument/2006/relationships/audio" Target="../media/audio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4.bin"/><Relationship Id="rId11" Type="http://schemas.openxmlformats.org/officeDocument/2006/relationships/image" Target="../media/image6.wmf"/><Relationship Id="rId5" Type="http://schemas.openxmlformats.org/officeDocument/2006/relationships/audio" Target="../media/audio2.bin"/><Relationship Id="rId10" Type="http://schemas.openxmlformats.org/officeDocument/2006/relationships/image" Target="../media/image25.png"/><Relationship Id="rId4" Type="http://schemas.openxmlformats.org/officeDocument/2006/relationships/audio" Target="../media/audio5.bin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bin"/><Relationship Id="rId3" Type="http://schemas.openxmlformats.org/officeDocument/2006/relationships/audio" Target="../media/audio7.bin"/><Relationship Id="rId7" Type="http://schemas.openxmlformats.org/officeDocument/2006/relationships/audio" Target="../media/audio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11" Type="http://schemas.openxmlformats.org/officeDocument/2006/relationships/image" Target="../media/image6.wmf"/><Relationship Id="rId5" Type="http://schemas.openxmlformats.org/officeDocument/2006/relationships/audio" Target="../media/audio2.bin"/><Relationship Id="rId10" Type="http://schemas.openxmlformats.org/officeDocument/2006/relationships/image" Target="../media/image26.png"/><Relationship Id="rId4" Type="http://schemas.openxmlformats.org/officeDocument/2006/relationships/audio" Target="../media/audio5.bin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audio" Target="../media/audio2.bin"/><Relationship Id="rId4" Type="http://schemas.openxmlformats.org/officeDocument/2006/relationships/audio" Target="../media/audio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audio6.bin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audio" Target="../media/audio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bin"/><Relationship Id="rId7" Type="http://schemas.openxmlformats.org/officeDocument/2006/relationships/image" Target="../media/image28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5" Type="http://schemas.openxmlformats.org/officeDocument/2006/relationships/audio" Target="../media/audio3.bin"/><Relationship Id="rId4" Type="http://schemas.openxmlformats.org/officeDocument/2006/relationships/audio" Target="../media/audio5.bin"/><Relationship Id="rId9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Eo7JtRA7lg&amp;list=UUb2GCoLSBXjmI_Qj1vk-44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bin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bin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audio" Target="../media/audio6.bin"/><Relationship Id="rId4" Type="http://schemas.openxmlformats.org/officeDocument/2006/relationships/audio" Target="../media/audio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audio" Target="../media/audio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13" Type="http://schemas.openxmlformats.org/officeDocument/2006/relationships/image" Target="../media/image10.wmf"/><Relationship Id="rId3" Type="http://schemas.openxmlformats.org/officeDocument/2006/relationships/audio" Target="../media/audio4.bin"/><Relationship Id="rId7" Type="http://schemas.openxmlformats.org/officeDocument/2006/relationships/audio" Target="../media/audio1.bin"/><Relationship Id="rId12" Type="http://schemas.openxmlformats.org/officeDocument/2006/relationships/audio" Target="../media/audio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bin"/><Relationship Id="rId11" Type="http://schemas.openxmlformats.org/officeDocument/2006/relationships/audio" Target="../media/audio10.bin"/><Relationship Id="rId5" Type="http://schemas.openxmlformats.org/officeDocument/2006/relationships/audio" Target="../media/audio5.bin"/><Relationship Id="rId10" Type="http://schemas.openxmlformats.org/officeDocument/2006/relationships/audio" Target="../media/audio9.bin"/><Relationship Id="rId4" Type="http://schemas.openxmlformats.org/officeDocument/2006/relationships/audio" Target="../media/audio7.bin"/><Relationship Id="rId9" Type="http://schemas.openxmlformats.org/officeDocument/2006/relationships/audio" Target="../media/audio2.bin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bin"/><Relationship Id="rId13" Type="http://schemas.openxmlformats.org/officeDocument/2006/relationships/image" Target="../media/image15.wmf"/><Relationship Id="rId3" Type="http://schemas.openxmlformats.org/officeDocument/2006/relationships/audio" Target="../media/audio4.bin"/><Relationship Id="rId7" Type="http://schemas.openxmlformats.org/officeDocument/2006/relationships/audio" Target="../media/audio2.bin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11" Type="http://schemas.openxmlformats.org/officeDocument/2006/relationships/image" Target="../media/image13.wmf"/><Relationship Id="rId5" Type="http://schemas.openxmlformats.org/officeDocument/2006/relationships/audio" Target="../media/audio8.bin"/><Relationship Id="rId15" Type="http://schemas.openxmlformats.org/officeDocument/2006/relationships/image" Target="../media/image8.png"/><Relationship Id="rId10" Type="http://schemas.openxmlformats.org/officeDocument/2006/relationships/image" Target="../media/image12.wmf"/><Relationship Id="rId4" Type="http://schemas.openxmlformats.org/officeDocument/2006/relationships/audio" Target="../media/audio11.bin"/><Relationship Id="rId9" Type="http://schemas.openxmlformats.org/officeDocument/2006/relationships/audio" Target="../media/audio10.bin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3" Type="http://schemas.openxmlformats.org/officeDocument/2006/relationships/audio" Target="../media/audio4.bin"/><Relationship Id="rId7" Type="http://schemas.openxmlformats.org/officeDocument/2006/relationships/audio" Target="../media/audio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bin"/><Relationship Id="rId11" Type="http://schemas.openxmlformats.org/officeDocument/2006/relationships/image" Target="../media/image18.jpeg"/><Relationship Id="rId5" Type="http://schemas.openxmlformats.org/officeDocument/2006/relationships/audio" Target="../media/audio5.bin"/><Relationship Id="rId10" Type="http://schemas.openxmlformats.org/officeDocument/2006/relationships/image" Target="../media/image6.wmf"/><Relationship Id="rId4" Type="http://schemas.openxmlformats.org/officeDocument/2006/relationships/audio" Target="../media/audio11.bin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3" Type="http://schemas.openxmlformats.org/officeDocument/2006/relationships/audio" Target="../media/audio1.bin"/><Relationship Id="rId7" Type="http://schemas.openxmlformats.org/officeDocument/2006/relationships/audio" Target="../media/audio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bin"/><Relationship Id="rId11" Type="http://schemas.openxmlformats.org/officeDocument/2006/relationships/image" Target="../media/image11.png"/><Relationship Id="rId5" Type="http://schemas.openxmlformats.org/officeDocument/2006/relationships/audio" Target="../media/audio3.bin"/><Relationship Id="rId10" Type="http://schemas.openxmlformats.org/officeDocument/2006/relationships/image" Target="../media/image10.wmf"/><Relationship Id="rId4" Type="http://schemas.openxmlformats.org/officeDocument/2006/relationships/audio" Target="../media/audio8.bin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audio" Target="../media/audio4.bin"/><Relationship Id="rId7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audio" Target="../media/audio6.bin"/><Relationship Id="rId4" Type="http://schemas.openxmlformats.org/officeDocument/2006/relationships/audio" Target="../media/audio13.bin"/><Relationship Id="rId9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F97901DB-BA94-4920-8DB7-9504785D6BC8}" type="datetime1">
              <a:rPr lang="en-US" altLang="en-US" b="0" smtClean="0">
                <a:solidFill>
                  <a:srgbClr val="40458C"/>
                </a:solidFill>
              </a:rPr>
              <a:t>8/28/2018</a:t>
            </a:fld>
            <a:endParaRPr lang="en-US" altLang="en-US" b="0">
              <a:solidFill>
                <a:srgbClr val="40458C"/>
              </a:solidFill>
            </a:endParaRPr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3122614" y="2479675"/>
            <a:ext cx="55959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460375" algn="l"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60375" algn="l"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0375" algn="l"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460375" algn="l"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460375" algn="l"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917575" fontAlgn="base">
              <a:spcBef>
                <a:spcPct val="0"/>
              </a:spcBef>
              <a:spcAft>
                <a:spcPct val="0"/>
              </a:spcAft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374775" fontAlgn="base">
              <a:spcBef>
                <a:spcPct val="0"/>
              </a:spcBef>
              <a:spcAft>
                <a:spcPct val="0"/>
              </a:spcAft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831975" fontAlgn="base">
              <a:spcBef>
                <a:spcPct val="0"/>
              </a:spcBef>
              <a:spcAft>
                <a:spcPct val="0"/>
              </a:spcAft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289175" fontAlgn="base">
              <a:spcBef>
                <a:spcPct val="0"/>
              </a:spcBef>
              <a:spcAft>
                <a:spcPct val="0"/>
              </a:spcAft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F116A"/>
                </a:solidFill>
              </a:rPr>
              <a:t>Cellular Respiration</a:t>
            </a:r>
            <a:r>
              <a:rPr lang="en-US" altLang="en-US">
                <a:solidFill>
                  <a:srgbClr val="660066"/>
                </a:solidFill>
              </a:rPr>
              <a:t/>
            </a:r>
            <a:br>
              <a:rPr lang="en-US" altLang="en-US">
                <a:solidFill>
                  <a:srgbClr val="660066"/>
                </a:solidFill>
              </a:rPr>
            </a:br>
            <a:r>
              <a:rPr lang="en-US" altLang="en-US">
                <a:solidFill>
                  <a:srgbClr val="660066"/>
                </a:solidFill>
              </a:rPr>
              <a:t>	</a:t>
            </a:r>
            <a:r>
              <a:rPr lang="en-US" altLang="en-US">
                <a:solidFill>
                  <a:srgbClr val="40458C"/>
                </a:solidFill>
              </a:rPr>
              <a:t>Stage 1:</a:t>
            </a:r>
            <a:br>
              <a:rPr lang="en-US" altLang="en-US">
                <a:solidFill>
                  <a:srgbClr val="40458C"/>
                </a:solidFill>
              </a:rPr>
            </a:br>
            <a:r>
              <a:rPr lang="en-US" altLang="en-US">
                <a:solidFill>
                  <a:srgbClr val="40458C"/>
                </a:solidFill>
              </a:rPr>
              <a:t>		</a:t>
            </a:r>
            <a:r>
              <a:rPr lang="en-US" altLang="en-US">
                <a:solidFill>
                  <a:srgbClr val="660066"/>
                </a:solidFill>
              </a:rPr>
              <a:t>Glycolysis</a:t>
            </a:r>
          </a:p>
        </p:txBody>
      </p:sp>
      <p:pic>
        <p:nvPicPr>
          <p:cNvPr id="437254" name="Picture 6" descr="05_0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4"/>
          <a:stretch>
            <a:fillRect/>
          </a:stretch>
        </p:blipFill>
        <p:spPr bwMode="auto">
          <a:xfrm rot="20336136">
            <a:off x="9112926" y="3451874"/>
            <a:ext cx="2141537" cy="2747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2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41313"/>
            <a:ext cx="1790700" cy="1744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2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1200150"/>
            <a:ext cx="2087562" cy="1403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615" y="6329918"/>
            <a:ext cx="11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76" name="Rectangle 112"/>
          <p:cNvSpPr>
            <a:spLocks noChangeArrowheads="1"/>
          </p:cNvSpPr>
          <p:nvPr/>
        </p:nvSpPr>
        <p:spPr bwMode="auto">
          <a:xfrm>
            <a:off x="6700838" y="820738"/>
            <a:ext cx="3840162" cy="5816600"/>
          </a:xfrm>
          <a:prstGeom prst="rect">
            <a:avLst/>
          </a:prstGeom>
          <a:solidFill>
            <a:srgbClr val="DFF3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DFF3EA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20978" name="Group 114"/>
          <p:cNvGrpSpPr>
            <a:grpSpLocks/>
          </p:cNvGrpSpPr>
          <p:nvPr/>
        </p:nvGrpSpPr>
        <p:grpSpPr bwMode="auto">
          <a:xfrm>
            <a:off x="6778626" y="1347788"/>
            <a:ext cx="3795713" cy="5300662"/>
            <a:chOff x="3310" y="849"/>
            <a:chExt cx="2391" cy="3339"/>
          </a:xfrm>
        </p:grpSpPr>
        <p:pic>
          <p:nvPicPr>
            <p:cNvPr id="420944" name="Picture 80" descr="09_07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62" t="70500" r="27225" b="13499"/>
            <a:stretch>
              <a:fillRect/>
            </a:stretch>
          </p:blipFill>
          <p:spPr bwMode="auto">
            <a:xfrm>
              <a:off x="3310" y="849"/>
              <a:ext cx="2391" cy="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0945" name="Picture 81" descr="09_07b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8" t="15750" r="27000" b="14999"/>
            <a:stretch>
              <a:fillRect/>
            </a:stretch>
          </p:blipFill>
          <p:spPr bwMode="auto">
            <a:xfrm>
              <a:off x="3311" y="1431"/>
              <a:ext cx="2389" cy="2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0977" name="Group 113"/>
            <p:cNvGrpSpPr>
              <a:grpSpLocks/>
            </p:cNvGrpSpPr>
            <p:nvPr/>
          </p:nvGrpSpPr>
          <p:grpSpPr bwMode="auto">
            <a:xfrm>
              <a:off x="3407" y="1040"/>
              <a:ext cx="2229" cy="3085"/>
              <a:chOff x="3407" y="1040"/>
              <a:chExt cx="2229" cy="3085"/>
            </a:xfrm>
          </p:grpSpPr>
          <p:sp>
            <p:nvSpPr>
              <p:cNvPr id="420947" name="Rectangle 83"/>
              <p:cNvSpPr>
                <a:spLocks noChangeArrowheads="1"/>
              </p:cNvSpPr>
              <p:nvPr/>
            </p:nvSpPr>
            <p:spPr bwMode="auto">
              <a:xfrm>
                <a:off x="4445" y="1447"/>
                <a:ext cx="5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7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48" name="Rectangle 84"/>
              <p:cNvSpPr>
                <a:spLocks noChangeArrowheads="1"/>
              </p:cNvSpPr>
              <p:nvPr/>
            </p:nvSpPr>
            <p:spPr bwMode="auto">
              <a:xfrm>
                <a:off x="4445" y="2152"/>
                <a:ext cx="5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8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49" name="Rectangle 85"/>
              <p:cNvSpPr>
                <a:spLocks noChangeArrowheads="1"/>
              </p:cNvSpPr>
              <p:nvPr/>
            </p:nvSpPr>
            <p:spPr bwMode="auto">
              <a:xfrm>
                <a:off x="3636" y="2967"/>
                <a:ext cx="18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H</a:t>
                </a:r>
                <a:r>
                  <a:rPr lang="en-US" altLang="en-US" sz="12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1200" b="1">
                    <a:solidFill>
                      <a:srgbClr val="000000"/>
                    </a:solidFill>
                  </a:rPr>
                  <a:t>O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0" name="Rectangle 86"/>
              <p:cNvSpPr>
                <a:spLocks noChangeArrowheads="1"/>
              </p:cNvSpPr>
              <p:nvPr/>
            </p:nvSpPr>
            <p:spPr bwMode="auto">
              <a:xfrm>
                <a:off x="4445" y="2873"/>
                <a:ext cx="5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9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1" name="Rectangle 87"/>
              <p:cNvSpPr>
                <a:spLocks noChangeArrowheads="1"/>
              </p:cNvSpPr>
              <p:nvPr/>
            </p:nvSpPr>
            <p:spPr bwMode="auto">
              <a:xfrm>
                <a:off x="4420" y="3604"/>
                <a:ext cx="107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10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2" name="Rectangle 88"/>
              <p:cNvSpPr>
                <a:spLocks noChangeArrowheads="1"/>
              </p:cNvSpPr>
              <p:nvPr/>
            </p:nvSpPr>
            <p:spPr bwMode="auto">
              <a:xfrm>
                <a:off x="3444" y="1463"/>
                <a:ext cx="20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ADP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3" name="Rectangle 89"/>
              <p:cNvSpPr>
                <a:spLocks noChangeArrowheads="1"/>
              </p:cNvSpPr>
              <p:nvPr/>
            </p:nvSpPr>
            <p:spPr bwMode="auto">
              <a:xfrm>
                <a:off x="3459" y="1704"/>
                <a:ext cx="19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ATP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4" name="Rectangle 90"/>
              <p:cNvSpPr>
                <a:spLocks noChangeArrowheads="1"/>
              </p:cNvSpPr>
              <p:nvPr/>
            </p:nvSpPr>
            <p:spPr bwMode="auto">
              <a:xfrm>
                <a:off x="3515" y="1870"/>
                <a:ext cx="91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3-Phosphoglycerate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(3PG)</a:t>
                </a:r>
              </a:p>
            </p:txBody>
          </p:sp>
          <p:sp>
            <p:nvSpPr>
              <p:cNvPr id="420955" name="Rectangle 91"/>
              <p:cNvSpPr>
                <a:spLocks noChangeArrowheads="1"/>
              </p:cNvSpPr>
              <p:nvPr/>
            </p:nvSpPr>
            <p:spPr bwMode="auto">
              <a:xfrm>
                <a:off x="4670" y="1870"/>
                <a:ext cx="91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3-Phosphoglycerate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(3PG)</a:t>
                </a:r>
              </a:p>
            </p:txBody>
          </p:sp>
          <p:sp>
            <p:nvSpPr>
              <p:cNvPr id="420956" name="Rectangle 92"/>
              <p:cNvSpPr>
                <a:spLocks noChangeArrowheads="1"/>
              </p:cNvSpPr>
              <p:nvPr/>
            </p:nvSpPr>
            <p:spPr bwMode="auto">
              <a:xfrm>
                <a:off x="3515" y="2602"/>
                <a:ext cx="91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2-Phosphoglycerate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(2PG)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7" name="Rectangle 93"/>
              <p:cNvSpPr>
                <a:spLocks noChangeArrowheads="1"/>
              </p:cNvSpPr>
              <p:nvPr/>
            </p:nvSpPr>
            <p:spPr bwMode="auto">
              <a:xfrm>
                <a:off x="4670" y="2602"/>
                <a:ext cx="91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2-Phosphoglycerate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(2PG)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8" name="Rectangle 94"/>
              <p:cNvSpPr>
                <a:spLocks noChangeArrowheads="1"/>
              </p:cNvSpPr>
              <p:nvPr/>
            </p:nvSpPr>
            <p:spPr bwMode="auto">
              <a:xfrm>
                <a:off x="3471" y="3291"/>
                <a:ext cx="1019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Phosphoenolpyruvate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(PEP)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9" name="Rectangle 95"/>
              <p:cNvSpPr>
                <a:spLocks noChangeArrowheads="1"/>
              </p:cNvSpPr>
              <p:nvPr/>
            </p:nvSpPr>
            <p:spPr bwMode="auto">
              <a:xfrm>
                <a:off x="4617" y="3291"/>
                <a:ext cx="1019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Phosphoenolpyruvate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(PEP)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0" name="Rectangle 96"/>
              <p:cNvSpPr>
                <a:spLocks noChangeArrowheads="1"/>
              </p:cNvSpPr>
              <p:nvPr/>
            </p:nvSpPr>
            <p:spPr bwMode="auto">
              <a:xfrm>
                <a:off x="3783" y="4021"/>
                <a:ext cx="40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Pyruvate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1" name="Rectangle 97"/>
              <p:cNvSpPr>
                <a:spLocks noChangeArrowheads="1"/>
              </p:cNvSpPr>
              <p:nvPr/>
            </p:nvSpPr>
            <p:spPr bwMode="auto">
              <a:xfrm>
                <a:off x="4758" y="4021"/>
                <a:ext cx="40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Pyruvate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2" name="Rectangle 98"/>
              <p:cNvSpPr>
                <a:spLocks noChangeArrowheads="1"/>
              </p:cNvSpPr>
              <p:nvPr/>
            </p:nvSpPr>
            <p:spPr bwMode="auto">
              <a:xfrm>
                <a:off x="5305" y="1463"/>
                <a:ext cx="20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ADP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3" name="Rectangle 99"/>
              <p:cNvSpPr>
                <a:spLocks noChangeArrowheads="1"/>
              </p:cNvSpPr>
              <p:nvPr/>
            </p:nvSpPr>
            <p:spPr bwMode="auto">
              <a:xfrm>
                <a:off x="5313" y="1686"/>
                <a:ext cx="19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ATP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4" name="Rectangle 100"/>
              <p:cNvSpPr>
                <a:spLocks noChangeArrowheads="1"/>
              </p:cNvSpPr>
              <p:nvPr/>
            </p:nvSpPr>
            <p:spPr bwMode="auto">
              <a:xfrm>
                <a:off x="5305" y="3612"/>
                <a:ext cx="20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ADP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5" name="Rectangle 101"/>
              <p:cNvSpPr>
                <a:spLocks noChangeArrowheads="1"/>
              </p:cNvSpPr>
              <p:nvPr/>
            </p:nvSpPr>
            <p:spPr bwMode="auto">
              <a:xfrm>
                <a:off x="5313" y="3827"/>
                <a:ext cx="19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ATP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6" name="Rectangle 102"/>
              <p:cNvSpPr>
                <a:spLocks noChangeArrowheads="1"/>
              </p:cNvSpPr>
              <p:nvPr/>
            </p:nvSpPr>
            <p:spPr bwMode="auto">
              <a:xfrm>
                <a:off x="3444" y="3612"/>
                <a:ext cx="20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ADP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7" name="Rectangle 103"/>
              <p:cNvSpPr>
                <a:spLocks noChangeArrowheads="1"/>
              </p:cNvSpPr>
              <p:nvPr/>
            </p:nvSpPr>
            <p:spPr bwMode="auto">
              <a:xfrm>
                <a:off x="3451" y="3844"/>
                <a:ext cx="19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ATP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8" name="Rectangle 104"/>
              <p:cNvSpPr>
                <a:spLocks noChangeArrowheads="1"/>
              </p:cNvSpPr>
              <p:nvPr/>
            </p:nvSpPr>
            <p:spPr bwMode="auto">
              <a:xfrm>
                <a:off x="5149" y="2978"/>
                <a:ext cx="18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H</a:t>
                </a:r>
                <a:r>
                  <a:rPr lang="en-US" altLang="en-US" sz="12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1200" b="1">
                    <a:solidFill>
                      <a:srgbClr val="000000"/>
                    </a:solidFill>
                  </a:rPr>
                  <a:t>O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9" name="Rectangle 105"/>
              <p:cNvSpPr>
                <a:spLocks noChangeArrowheads="1"/>
              </p:cNvSpPr>
              <p:nvPr/>
            </p:nvSpPr>
            <p:spPr bwMode="auto">
              <a:xfrm>
                <a:off x="3413" y="1051"/>
                <a:ext cx="2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</a:t>
                </a:r>
                <a:r>
                  <a:rPr lang="en-US" altLang="en-US" sz="1200" b="1" baseline="30000">
                    <a:solidFill>
                      <a:srgbClr val="000000"/>
                    </a:solidFill>
                  </a:rPr>
                  <a:t>+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70" name="Rectangle 106"/>
              <p:cNvSpPr>
                <a:spLocks noChangeArrowheads="1"/>
              </p:cNvSpPr>
              <p:nvPr/>
            </p:nvSpPr>
            <p:spPr bwMode="auto">
              <a:xfrm>
                <a:off x="5271" y="1245"/>
                <a:ext cx="2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NADH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71" name="Rectangle 107"/>
              <p:cNvSpPr>
                <a:spLocks noChangeArrowheads="1"/>
              </p:cNvSpPr>
              <p:nvPr/>
            </p:nvSpPr>
            <p:spPr bwMode="auto">
              <a:xfrm>
                <a:off x="5258" y="1051"/>
                <a:ext cx="2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</a:t>
                </a:r>
                <a:r>
                  <a:rPr lang="en-US" altLang="en-US" sz="1200" b="1" baseline="30000">
                    <a:solidFill>
                      <a:srgbClr val="000000"/>
                    </a:solidFill>
                  </a:rPr>
                  <a:t>+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72" name="Rectangle 108"/>
              <p:cNvSpPr>
                <a:spLocks noChangeArrowheads="1"/>
              </p:cNvSpPr>
              <p:nvPr/>
            </p:nvSpPr>
            <p:spPr bwMode="auto">
              <a:xfrm>
                <a:off x="3407" y="1240"/>
                <a:ext cx="2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NADH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73" name="Rectangle 109"/>
              <p:cNvSpPr>
                <a:spLocks noChangeArrowheads="1"/>
              </p:cNvSpPr>
              <p:nvPr/>
            </p:nvSpPr>
            <p:spPr bwMode="auto">
              <a:xfrm>
                <a:off x="4680" y="1040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CC0000"/>
                    </a:solidFill>
                  </a:rPr>
                  <a:t>P</a:t>
                </a:r>
                <a:r>
                  <a:rPr lang="en-US" altLang="en-US" sz="1200" b="1" baseline="-25000">
                    <a:solidFill>
                      <a:srgbClr val="CC0000"/>
                    </a:solidFill>
                  </a:rPr>
                  <a:t>i</a:t>
                </a:r>
                <a:endParaRPr lang="en-US" altLang="en-US" sz="12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20974" name="Rectangle 110"/>
              <p:cNvSpPr>
                <a:spLocks noChangeArrowheads="1"/>
              </p:cNvSpPr>
              <p:nvPr/>
            </p:nvSpPr>
            <p:spPr bwMode="auto">
              <a:xfrm>
                <a:off x="4203" y="1049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CC0000"/>
                    </a:solidFill>
                  </a:rPr>
                  <a:t>P</a:t>
                </a:r>
                <a:r>
                  <a:rPr lang="en-US" altLang="en-US" sz="1200" b="1" baseline="-25000">
                    <a:solidFill>
                      <a:srgbClr val="CC0000"/>
                    </a:solidFill>
                  </a:rPr>
                  <a:t>i</a:t>
                </a:r>
                <a:endParaRPr lang="en-US" altLang="en-US" sz="12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20975" name="Rectangle 111"/>
              <p:cNvSpPr>
                <a:spLocks noChangeArrowheads="1"/>
              </p:cNvSpPr>
              <p:nvPr/>
            </p:nvSpPr>
            <p:spPr bwMode="auto">
              <a:xfrm>
                <a:off x="4445" y="1098"/>
                <a:ext cx="5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6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420881" name="Rectangle 17"/>
          <p:cNvSpPr>
            <a:spLocks noChangeArrowheads="1"/>
          </p:cNvSpPr>
          <p:nvPr/>
        </p:nvSpPr>
        <p:spPr bwMode="auto">
          <a:xfrm>
            <a:off x="1524001" y="2582864"/>
            <a:ext cx="9142413" cy="1031051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Glycolysis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700" b="1">
              <a:solidFill>
                <a:srgbClr val="613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613000"/>
                </a:solidFill>
              </a:rPr>
              <a:t>glucose</a:t>
            </a:r>
            <a:r>
              <a:rPr lang="en-US" altLang="en-US" sz="2400" b="1">
                <a:solidFill>
                  <a:srgbClr val="0F116A"/>
                </a:solidFill>
              </a:rPr>
              <a:t> + </a:t>
            </a:r>
            <a:r>
              <a:rPr lang="en-US" altLang="en-US" sz="2400" b="1">
                <a:solidFill>
                  <a:srgbClr val="660066"/>
                </a:solidFill>
              </a:rPr>
              <a:t>2ADP</a:t>
            </a:r>
            <a:r>
              <a:rPr lang="en-US" altLang="en-US" sz="2400" b="1">
                <a:solidFill>
                  <a:srgbClr val="0F116A"/>
                </a:solidFill>
              </a:rPr>
              <a:t> + </a:t>
            </a:r>
            <a:r>
              <a:rPr lang="en-US" altLang="en-US" sz="2400" b="1">
                <a:solidFill>
                  <a:srgbClr val="660066"/>
                </a:solidFill>
              </a:rPr>
              <a:t>2P</a:t>
            </a:r>
            <a:r>
              <a:rPr lang="en-US" altLang="en-US" sz="2400" b="1" baseline="-25000">
                <a:solidFill>
                  <a:srgbClr val="660066"/>
                </a:solidFill>
              </a:rPr>
              <a:t>i</a:t>
            </a:r>
            <a:r>
              <a:rPr lang="en-US" altLang="en-US" sz="2400" b="1">
                <a:solidFill>
                  <a:srgbClr val="0F116A"/>
                </a:solidFill>
              </a:rPr>
              <a:t> + </a:t>
            </a:r>
            <a:r>
              <a:rPr lang="en-US" altLang="en-US" sz="2400" b="1">
                <a:solidFill>
                  <a:srgbClr val="660066"/>
                </a:solidFill>
              </a:rPr>
              <a:t>2 NAD</a:t>
            </a:r>
            <a:r>
              <a:rPr lang="en-US" altLang="en-US" sz="2400" b="1" baseline="30000">
                <a:solidFill>
                  <a:srgbClr val="660066"/>
                </a:solidFill>
              </a:rPr>
              <a:t>+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0F116A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613000"/>
                </a:solidFill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613000"/>
                </a:solidFill>
                <a:sym typeface="Symbol" panose="05050102010706020507" pitchFamily="18" charset="2"/>
              </a:rPr>
              <a:t>pyruvate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0F116A"/>
                </a:solidFill>
                <a:sym typeface="Symbol" panose="05050102010706020507" pitchFamily="18" charset="2"/>
              </a:rPr>
              <a:t>+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CC0000"/>
                </a:solidFill>
                <a:sym typeface="Symbol" panose="05050102010706020507" pitchFamily="18" charset="2"/>
              </a:rPr>
              <a:t>2ATP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0F116A"/>
                </a:solidFill>
                <a:sym typeface="Symbol" panose="05050102010706020507" pitchFamily="18" charset="2"/>
              </a:rPr>
              <a:t>+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CC0000"/>
                </a:solidFill>
                <a:sym typeface="Symbol" panose="05050102010706020507" pitchFamily="18" charset="2"/>
              </a:rPr>
              <a:t>2NADH</a:t>
            </a:r>
          </a:p>
        </p:txBody>
      </p:sp>
      <p:sp>
        <p:nvSpPr>
          <p:cNvPr id="420894" name="Rectangle 30"/>
          <p:cNvSpPr>
            <a:spLocks noChangeArrowheads="1"/>
          </p:cNvSpPr>
          <p:nvPr/>
        </p:nvSpPr>
        <p:spPr bwMode="auto">
          <a:xfrm>
            <a:off x="1676400" y="6324600"/>
            <a:ext cx="1752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But can’t stop there</a:t>
            </a:r>
            <a:r>
              <a:rPr lang="en-US" altLang="en-US" i="1" dirty="0"/>
              <a:t>!</a:t>
            </a:r>
            <a:endParaRPr lang="en-US" altLang="en-US" dirty="0"/>
          </a:p>
        </p:txBody>
      </p:sp>
      <p:sp>
        <p:nvSpPr>
          <p:cNvPr id="420880" name="Rectangle 1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492251" y="4179889"/>
            <a:ext cx="6448425" cy="2592387"/>
          </a:xfrm>
        </p:spPr>
        <p:txBody>
          <a:bodyPr/>
          <a:lstStyle/>
          <a:p>
            <a:r>
              <a:rPr lang="en-US" altLang="en-US" sz="2600"/>
              <a:t>Going to run out of NAD</a:t>
            </a:r>
            <a:r>
              <a:rPr lang="en-US" altLang="en-US" sz="2600" baseline="30000"/>
              <a:t>+</a:t>
            </a:r>
            <a:endParaRPr lang="en-US" altLang="en-US" sz="2600"/>
          </a:p>
          <a:p>
            <a:pPr lvl="1"/>
            <a:r>
              <a:rPr lang="en-US" altLang="en-US" sz="2400" u="sng">
                <a:solidFill>
                  <a:srgbClr val="CC0000"/>
                </a:solidFill>
              </a:rPr>
              <a:t>without regenerating NAD</a:t>
            </a:r>
            <a:r>
              <a:rPr lang="en-US" altLang="en-US" sz="2400" baseline="30000">
                <a:solidFill>
                  <a:srgbClr val="CC0000"/>
                </a:solidFill>
              </a:rPr>
              <a:t>+</a:t>
            </a:r>
            <a:r>
              <a:rPr lang="en-US" altLang="en-US" sz="2400">
                <a:solidFill>
                  <a:srgbClr val="CC0000"/>
                </a:solidFill>
              </a:rPr>
              <a:t>,</a:t>
            </a:r>
            <a:r>
              <a:rPr lang="en-US" altLang="en-US" sz="2400" u="sng">
                <a:solidFill>
                  <a:srgbClr val="CC0000"/>
                </a:solidFill>
              </a:rPr>
              <a:t> </a:t>
            </a:r>
            <a:br>
              <a:rPr lang="en-US" altLang="en-US" sz="2400" u="sng">
                <a:solidFill>
                  <a:srgbClr val="CC0000"/>
                </a:solidFill>
              </a:rPr>
            </a:br>
            <a:r>
              <a:rPr lang="en-US" altLang="en-US" sz="2400" u="sng">
                <a:solidFill>
                  <a:srgbClr val="CC0000"/>
                </a:solidFill>
              </a:rPr>
              <a:t>energy production would stop</a:t>
            </a:r>
            <a:r>
              <a:rPr lang="en-US" altLang="en-US" sz="2400" i="1">
                <a:solidFill>
                  <a:srgbClr val="CC0000"/>
                </a:solidFill>
              </a:rPr>
              <a:t>!</a:t>
            </a:r>
            <a:endParaRPr lang="en-US" altLang="en-US" sz="2400"/>
          </a:p>
          <a:p>
            <a:pPr lvl="1"/>
            <a:r>
              <a:rPr lang="en-US" altLang="en-US" sz="2400"/>
              <a:t>another molecule must accept H </a:t>
            </a:r>
            <a:br>
              <a:rPr lang="en-US" altLang="en-US" sz="2400"/>
            </a:br>
            <a:r>
              <a:rPr lang="en-US" altLang="en-US" sz="2400"/>
              <a:t>from NADH</a:t>
            </a:r>
          </a:p>
          <a:p>
            <a:pPr lvl="2">
              <a:lnSpc>
                <a:spcPct val="120000"/>
              </a:lnSpc>
            </a:pPr>
            <a:r>
              <a:rPr lang="en-US" altLang="en-US" sz="2000"/>
              <a:t>so NAD</a:t>
            </a:r>
            <a:r>
              <a:rPr lang="en-US" altLang="en-US" sz="2000" baseline="30000"/>
              <a:t>+</a:t>
            </a:r>
            <a:r>
              <a:rPr lang="en-US" altLang="en-US" sz="2000"/>
              <a:t> is freed up for another round</a:t>
            </a:r>
          </a:p>
        </p:txBody>
      </p:sp>
      <p:sp>
        <p:nvSpPr>
          <p:cNvPr id="420923" name="Freeform 59"/>
          <p:cNvSpPr>
            <a:spLocks/>
          </p:cNvSpPr>
          <p:nvPr/>
        </p:nvSpPr>
        <p:spPr bwMode="auto">
          <a:xfrm>
            <a:off x="5583238" y="2671764"/>
            <a:ext cx="4508500" cy="473075"/>
          </a:xfrm>
          <a:custGeom>
            <a:avLst/>
            <a:gdLst>
              <a:gd name="T0" fmla="*/ 0 w 2840"/>
              <a:gd name="T1" fmla="*/ 166 h 166"/>
              <a:gd name="T2" fmla="*/ 0 w 2840"/>
              <a:gd name="T3" fmla="*/ 0 h 166"/>
              <a:gd name="T4" fmla="*/ 2840 w 2840"/>
              <a:gd name="T5" fmla="*/ 0 h 166"/>
              <a:gd name="T6" fmla="*/ 2840 w 2840"/>
              <a:gd name="T7" fmla="*/ 14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0" h="166">
                <a:moveTo>
                  <a:pt x="0" y="166"/>
                </a:moveTo>
                <a:lnTo>
                  <a:pt x="0" y="0"/>
                </a:lnTo>
                <a:lnTo>
                  <a:pt x="2840" y="0"/>
                </a:lnTo>
                <a:lnTo>
                  <a:pt x="2840" y="143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20924" name="Freeform 60"/>
          <p:cNvSpPr>
            <a:spLocks/>
          </p:cNvSpPr>
          <p:nvPr/>
        </p:nvSpPr>
        <p:spPr bwMode="auto">
          <a:xfrm flipH="1" flipV="1">
            <a:off x="5583238" y="3525838"/>
            <a:ext cx="4508500" cy="381000"/>
          </a:xfrm>
          <a:custGeom>
            <a:avLst/>
            <a:gdLst>
              <a:gd name="T0" fmla="*/ 0 w 2840"/>
              <a:gd name="T1" fmla="*/ 166 h 166"/>
              <a:gd name="T2" fmla="*/ 0 w 2840"/>
              <a:gd name="T3" fmla="*/ 0 h 166"/>
              <a:gd name="T4" fmla="*/ 2840 w 2840"/>
              <a:gd name="T5" fmla="*/ 0 h 166"/>
              <a:gd name="T6" fmla="*/ 2840 w 2840"/>
              <a:gd name="T7" fmla="*/ 14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0" h="166">
                <a:moveTo>
                  <a:pt x="0" y="166"/>
                </a:moveTo>
                <a:lnTo>
                  <a:pt x="0" y="0"/>
                </a:lnTo>
                <a:lnTo>
                  <a:pt x="2840" y="0"/>
                </a:lnTo>
                <a:lnTo>
                  <a:pt x="2840" y="143"/>
                </a:lnTo>
              </a:path>
            </a:pathLst>
          </a:custGeom>
          <a:noFill/>
          <a:ln w="5715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20927" name="Group 63"/>
          <p:cNvGrpSpPr>
            <a:grpSpLocks/>
          </p:cNvGrpSpPr>
          <p:nvPr/>
        </p:nvGrpSpPr>
        <p:grpSpPr bwMode="auto">
          <a:xfrm>
            <a:off x="6691313" y="815976"/>
            <a:ext cx="3867150" cy="1387475"/>
            <a:chOff x="3255" y="308"/>
            <a:chExt cx="2436" cy="874"/>
          </a:xfrm>
        </p:grpSpPr>
        <p:grpSp>
          <p:nvGrpSpPr>
            <p:cNvPr id="420925" name="Group 61"/>
            <p:cNvGrpSpPr>
              <a:grpSpLocks/>
            </p:cNvGrpSpPr>
            <p:nvPr/>
          </p:nvGrpSpPr>
          <p:grpSpPr bwMode="auto">
            <a:xfrm>
              <a:off x="3255" y="308"/>
              <a:ext cx="2436" cy="874"/>
              <a:chOff x="3255" y="308"/>
              <a:chExt cx="2436" cy="874"/>
            </a:xfrm>
          </p:grpSpPr>
          <p:pic>
            <p:nvPicPr>
              <p:cNvPr id="420911" name="Picture 47" descr="09_07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00" t="67500" r="27000" b="10500"/>
              <a:stretch>
                <a:fillRect/>
              </a:stretch>
            </p:blipFill>
            <p:spPr bwMode="auto">
              <a:xfrm>
                <a:off x="3255" y="309"/>
                <a:ext cx="2436" cy="87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912" name="Rectangle 48"/>
              <p:cNvSpPr>
                <a:spLocks noChangeArrowheads="1"/>
              </p:cNvSpPr>
              <p:nvPr/>
            </p:nvSpPr>
            <p:spPr bwMode="auto">
              <a:xfrm>
                <a:off x="4667" y="642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</a:t>
                </a:r>
                <a:r>
                  <a:rPr lang="en-US" altLang="en-US" sz="1200" b="1" baseline="-25000">
                    <a:solidFill>
                      <a:srgbClr val="000000"/>
                    </a:solidFill>
                  </a:rPr>
                  <a:t>i</a:t>
                </a:r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0913" name="Rectangle 49"/>
              <p:cNvSpPr>
                <a:spLocks noChangeArrowheads="1"/>
              </p:cNvSpPr>
              <p:nvPr/>
            </p:nvSpPr>
            <p:spPr bwMode="auto">
              <a:xfrm>
                <a:off x="3370" y="642"/>
                <a:ext cx="2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</a:t>
                </a:r>
                <a:r>
                  <a:rPr lang="en-US" altLang="en-US" sz="1200" b="1" baseline="30000">
                    <a:solidFill>
                      <a:srgbClr val="000000"/>
                    </a:solidFill>
                  </a:rPr>
                  <a:t>+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4" name="Rectangle 50"/>
              <p:cNvSpPr>
                <a:spLocks noChangeArrowheads="1"/>
              </p:cNvSpPr>
              <p:nvPr/>
            </p:nvSpPr>
            <p:spPr bwMode="auto">
              <a:xfrm>
                <a:off x="4824" y="356"/>
                <a:ext cx="2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b="1">
                    <a:solidFill>
                      <a:srgbClr val="000000"/>
                    </a:solidFill>
                  </a:rPr>
                  <a:t>G3P</a:t>
                </a:r>
                <a:endParaRPr lang="en-US" altLang="en-US" sz="16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5" name="Rectangle 51"/>
              <p:cNvSpPr>
                <a:spLocks noChangeArrowheads="1"/>
              </p:cNvSpPr>
              <p:nvPr/>
            </p:nvSpPr>
            <p:spPr bwMode="auto">
              <a:xfrm>
                <a:off x="3793" y="1001"/>
                <a:ext cx="37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1,3-BPG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6" name="Rectangle 52"/>
              <p:cNvSpPr>
                <a:spLocks noChangeArrowheads="1"/>
              </p:cNvSpPr>
              <p:nvPr/>
            </p:nvSpPr>
            <p:spPr bwMode="auto">
              <a:xfrm>
                <a:off x="4640" y="1001"/>
                <a:ext cx="60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1,3-BPG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7" name="Rectangle 53"/>
              <p:cNvSpPr>
                <a:spLocks noChangeArrowheads="1"/>
              </p:cNvSpPr>
              <p:nvPr/>
            </p:nvSpPr>
            <p:spPr bwMode="auto">
              <a:xfrm>
                <a:off x="5260" y="837"/>
                <a:ext cx="2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NADH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8" name="Rectangle 54"/>
              <p:cNvSpPr>
                <a:spLocks noChangeArrowheads="1"/>
              </p:cNvSpPr>
              <p:nvPr/>
            </p:nvSpPr>
            <p:spPr bwMode="auto">
              <a:xfrm>
                <a:off x="5274" y="642"/>
                <a:ext cx="2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</a:t>
                </a:r>
                <a:r>
                  <a:rPr lang="en-US" altLang="en-US" sz="1200" b="1" baseline="30000">
                    <a:solidFill>
                      <a:srgbClr val="000000"/>
                    </a:solidFill>
                  </a:rPr>
                  <a:t>+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9" name="Rectangle 55"/>
              <p:cNvSpPr>
                <a:spLocks noChangeArrowheads="1"/>
              </p:cNvSpPr>
              <p:nvPr/>
            </p:nvSpPr>
            <p:spPr bwMode="auto">
              <a:xfrm>
                <a:off x="3430" y="832"/>
                <a:ext cx="2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NADH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20" name="Rectangle 56"/>
              <p:cNvSpPr>
                <a:spLocks noChangeArrowheads="1"/>
              </p:cNvSpPr>
              <p:nvPr/>
            </p:nvSpPr>
            <p:spPr bwMode="auto">
              <a:xfrm>
                <a:off x="4200" y="651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</a:t>
                </a:r>
                <a:r>
                  <a:rPr lang="en-US" altLang="en-US" sz="1200" b="1" baseline="-25000">
                    <a:solidFill>
                      <a:srgbClr val="000000"/>
                    </a:solidFill>
                  </a:rPr>
                  <a:t>i</a:t>
                </a:r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0921" name="Rectangle 57"/>
              <p:cNvSpPr>
                <a:spLocks noChangeArrowheads="1"/>
              </p:cNvSpPr>
              <p:nvPr/>
            </p:nvSpPr>
            <p:spPr bwMode="auto">
              <a:xfrm>
                <a:off x="3257" y="308"/>
                <a:ext cx="1468" cy="154"/>
              </a:xfrm>
              <a:prstGeom prst="rect">
                <a:avLst/>
              </a:prstGeom>
              <a:solidFill>
                <a:srgbClr val="DFF3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22" name="Rectangle 58"/>
              <p:cNvSpPr>
                <a:spLocks noChangeArrowheads="1"/>
              </p:cNvSpPr>
              <p:nvPr/>
            </p:nvSpPr>
            <p:spPr bwMode="auto">
              <a:xfrm>
                <a:off x="4377" y="651"/>
                <a:ext cx="211" cy="154"/>
              </a:xfrm>
              <a:prstGeom prst="rect">
                <a:avLst/>
              </a:prstGeom>
              <a:solidFill>
                <a:srgbClr val="DFF3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420926" name="Rectangle 62"/>
            <p:cNvSpPr>
              <a:spLocks noChangeArrowheads="1"/>
            </p:cNvSpPr>
            <p:nvPr/>
          </p:nvSpPr>
          <p:spPr bwMode="auto">
            <a:xfrm>
              <a:off x="3373" y="334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</a:rPr>
                <a:t>DHAP</a:t>
              </a:r>
            </a:p>
          </p:txBody>
        </p:sp>
      </p:grpSp>
      <p:sp>
        <p:nvSpPr>
          <p:cNvPr id="420979" name="AutoShape 115"/>
          <p:cNvSpPr>
            <a:spLocks noChangeArrowheads="1"/>
          </p:cNvSpPr>
          <p:nvPr/>
        </p:nvSpPr>
        <p:spPr bwMode="auto">
          <a:xfrm>
            <a:off x="2282826" y="1525588"/>
            <a:ext cx="3967163" cy="4254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660066"/>
                </a:solidFill>
              </a:rPr>
              <a:t>raw materials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0F116A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CC0000"/>
                </a:solidFill>
                <a:sym typeface="Symbol" panose="05050102010706020507" pitchFamily="18" charset="2"/>
              </a:rPr>
              <a:t>products</a:t>
            </a:r>
            <a:endParaRPr lang="en-US" altLang="en-US" sz="2400" b="1">
              <a:solidFill>
                <a:srgbClr val="613000"/>
              </a:solidFill>
              <a:sym typeface="Symbol" panose="05050102010706020507" pitchFamily="18" charset="2"/>
            </a:endParaRPr>
          </a:p>
        </p:txBody>
      </p:sp>
      <p:sp>
        <p:nvSpPr>
          <p:cNvPr id="420980" name="Line 116"/>
          <p:cNvSpPr>
            <a:spLocks noChangeShapeType="1"/>
          </p:cNvSpPr>
          <p:nvPr/>
        </p:nvSpPr>
        <p:spPr bwMode="auto">
          <a:xfrm>
            <a:off x="7753351" y="1035050"/>
            <a:ext cx="14001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10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60" name="Picture 5" descr="penguin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0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0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0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20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81" grpId="0" animBg="1" autoUpdateAnimBg="0"/>
      <p:bldP spid="420880" grpId="0" build="p" autoUpdateAnimBg="0"/>
      <p:bldP spid="420923" grpId="0" animBg="1"/>
      <p:bldP spid="420924" grpId="0" animBg="1"/>
      <p:bldP spid="420979" grpId="0" animBg="1" autoUpdateAnimBg="0"/>
      <p:bldP spid="4209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5" name="Picture 5" descr="09_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55764"/>
            <a:ext cx="6800850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4762500" y="3149600"/>
            <a:ext cx="66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NADH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5113338" y="1998664"/>
            <a:ext cx="1187450" cy="274637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00"/>
                </a:solidFill>
              </a:rPr>
              <a:t>pyruvate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5135563" y="3857625"/>
            <a:ext cx="119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acetyl-CoA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1" name="Rectangle 11"/>
          <p:cNvSpPr>
            <a:spLocks noChangeArrowheads="1"/>
          </p:cNvSpPr>
          <p:nvPr/>
        </p:nvSpPr>
        <p:spPr bwMode="auto">
          <a:xfrm>
            <a:off x="7375525" y="4565650"/>
            <a:ext cx="723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lactate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2" name="Rectangle 12"/>
          <p:cNvSpPr>
            <a:spLocks noChangeArrowheads="1"/>
          </p:cNvSpPr>
          <p:nvPr/>
        </p:nvSpPr>
        <p:spPr bwMode="auto">
          <a:xfrm>
            <a:off x="9159875" y="5835650"/>
            <a:ext cx="81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ethanol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3" name="Rectangle 13"/>
          <p:cNvSpPr>
            <a:spLocks noChangeArrowheads="1"/>
          </p:cNvSpPr>
          <p:nvPr/>
        </p:nvSpPr>
        <p:spPr bwMode="auto">
          <a:xfrm>
            <a:off x="4900613" y="2484439"/>
            <a:ext cx="584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</a:t>
            </a:r>
            <a:r>
              <a:rPr lang="en-US" altLang="en-US" b="1" baseline="30000">
                <a:solidFill>
                  <a:srgbClr val="000000"/>
                </a:solidFill>
              </a:rPr>
              <a:t>+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37614" name="Rectangle 14"/>
          <p:cNvSpPr>
            <a:spLocks noChangeArrowheads="1"/>
          </p:cNvSpPr>
          <p:nvPr/>
        </p:nvSpPr>
        <p:spPr bwMode="auto">
          <a:xfrm>
            <a:off x="6823075" y="3943350"/>
            <a:ext cx="584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</a:t>
            </a:r>
            <a:r>
              <a:rPr lang="en-US" altLang="en-US" b="1" baseline="30000">
                <a:solidFill>
                  <a:srgbClr val="000000"/>
                </a:solidFill>
              </a:rPr>
              <a:t>+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37615" name="Rectangle 15"/>
          <p:cNvSpPr>
            <a:spLocks noChangeArrowheads="1"/>
          </p:cNvSpPr>
          <p:nvPr/>
        </p:nvSpPr>
        <p:spPr bwMode="auto">
          <a:xfrm>
            <a:off x="6831013" y="3203575"/>
            <a:ext cx="66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NADH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6" name="Rectangle 16"/>
          <p:cNvSpPr>
            <a:spLocks noChangeArrowheads="1"/>
          </p:cNvSpPr>
          <p:nvPr/>
        </p:nvSpPr>
        <p:spPr bwMode="auto">
          <a:xfrm>
            <a:off x="8609013" y="4503739"/>
            <a:ext cx="584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</a:t>
            </a:r>
            <a:r>
              <a:rPr lang="en-US" altLang="en-US" b="1" baseline="30000">
                <a:solidFill>
                  <a:srgbClr val="000000"/>
                </a:solidFill>
              </a:rPr>
              <a:t>+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37617" name="Rectangle 17"/>
          <p:cNvSpPr>
            <a:spLocks noChangeArrowheads="1"/>
          </p:cNvSpPr>
          <p:nvPr/>
        </p:nvSpPr>
        <p:spPr bwMode="auto">
          <a:xfrm>
            <a:off x="8683625" y="3805239"/>
            <a:ext cx="66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NADH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8" name="Rectangle 18"/>
          <p:cNvSpPr>
            <a:spLocks noChangeArrowheads="1"/>
          </p:cNvSpPr>
          <p:nvPr/>
        </p:nvSpPr>
        <p:spPr bwMode="auto">
          <a:xfrm>
            <a:off x="10093325" y="2611439"/>
            <a:ext cx="4270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CO</a:t>
            </a:r>
            <a:r>
              <a:rPr lang="en-US" altLang="en-US" b="1" baseline="30000">
                <a:solidFill>
                  <a:srgbClr val="000000"/>
                </a:solidFill>
              </a:rPr>
              <a:t>2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37619" name="Rectangle 19"/>
          <p:cNvSpPr>
            <a:spLocks noChangeArrowheads="1"/>
          </p:cNvSpPr>
          <p:nvPr/>
        </p:nvSpPr>
        <p:spPr bwMode="auto">
          <a:xfrm>
            <a:off x="8778875" y="3275014"/>
            <a:ext cx="144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acetaldehyde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20" name="Rectangle 20"/>
          <p:cNvSpPr>
            <a:spLocks noChangeArrowheads="1"/>
          </p:cNvSpPr>
          <p:nvPr/>
        </p:nvSpPr>
        <p:spPr bwMode="auto">
          <a:xfrm>
            <a:off x="3951288" y="2493964"/>
            <a:ext cx="431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H</a:t>
            </a:r>
            <a:r>
              <a:rPr lang="en-US" altLang="en-US" b="1" baseline="-25000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</a:rPr>
              <a:t>O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21" name="Rectangle 21"/>
          <p:cNvSpPr>
            <a:spLocks noChangeArrowheads="1"/>
          </p:cNvSpPr>
          <p:nvPr/>
        </p:nvSpPr>
        <p:spPr bwMode="auto">
          <a:xfrm>
            <a:off x="5400675" y="5741989"/>
            <a:ext cx="64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Krebs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cycle</a:t>
            </a:r>
          </a:p>
        </p:txBody>
      </p:sp>
      <p:sp>
        <p:nvSpPr>
          <p:cNvPr id="537622" name="Rectangle 22"/>
          <p:cNvSpPr>
            <a:spLocks noChangeArrowheads="1"/>
          </p:cNvSpPr>
          <p:nvPr/>
        </p:nvSpPr>
        <p:spPr bwMode="auto">
          <a:xfrm>
            <a:off x="4021138" y="3219451"/>
            <a:ext cx="2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</a:t>
            </a:r>
            <a:r>
              <a:rPr lang="en-US" altLang="en-US" b="1" baseline="-25000">
                <a:solidFill>
                  <a:srgbClr val="000000"/>
                </a:solidFill>
              </a:rPr>
              <a:t>2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26" name="AutoShape 26"/>
          <p:cNvSpPr>
            <a:spLocks noChangeArrowheads="1"/>
          </p:cNvSpPr>
          <p:nvPr/>
        </p:nvSpPr>
        <p:spPr bwMode="auto">
          <a:xfrm>
            <a:off x="7067092" y="4889500"/>
            <a:ext cx="1451893" cy="61293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lactic acid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fermentation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08" name="AutoShape 8"/>
          <p:cNvSpPr>
            <a:spLocks noChangeArrowheads="1"/>
          </p:cNvSpPr>
          <p:nvPr/>
        </p:nvSpPr>
        <p:spPr bwMode="auto">
          <a:xfrm>
            <a:off x="4735514" y="1225550"/>
            <a:ext cx="2403475" cy="64293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32" tIns="0" rIns="27432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with oxygen</a:t>
            </a:r>
            <a:endParaRPr lang="en-US" altLang="en-US" sz="2000" b="1" u="sng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CC0000"/>
                </a:solidFill>
              </a:rPr>
              <a:t>aerobic respiration</a:t>
            </a:r>
            <a:endParaRPr lang="en-US" altLang="en-US" sz="2600" b="1">
              <a:solidFill>
                <a:srgbClr val="0F116A"/>
              </a:solidFill>
            </a:endParaRPr>
          </a:p>
        </p:txBody>
      </p:sp>
      <p:sp>
        <p:nvSpPr>
          <p:cNvPr id="537609" name="AutoShape 9"/>
          <p:cNvSpPr>
            <a:spLocks noChangeArrowheads="1"/>
          </p:cNvSpPr>
          <p:nvPr/>
        </p:nvSpPr>
        <p:spPr bwMode="auto">
          <a:xfrm>
            <a:off x="7966076" y="1209676"/>
            <a:ext cx="2728913" cy="9493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32" tIns="0" rIns="27432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without oxygen</a:t>
            </a:r>
            <a:endParaRPr lang="en-US" altLang="en-US" sz="2000" b="1" u="sng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CC0000"/>
                </a:solidFill>
              </a:rPr>
              <a:t>anaerobic respiration</a:t>
            </a:r>
            <a:endParaRPr lang="en-US" altLang="en-US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</a:rPr>
              <a:t>“</a:t>
            </a:r>
            <a:r>
              <a:rPr lang="en-US" altLang="en-US" b="1" u="sng">
                <a:solidFill>
                  <a:srgbClr val="0F116A"/>
                </a:solidFill>
              </a:rPr>
              <a:t>fermentation</a:t>
            </a:r>
            <a:r>
              <a:rPr lang="en-US" altLang="en-US" b="1">
                <a:solidFill>
                  <a:srgbClr val="0F116A"/>
                </a:solidFill>
              </a:rPr>
              <a:t>”</a:t>
            </a:r>
            <a:endParaRPr lang="en-US" altLang="en-US" b="1" u="sng">
              <a:solidFill>
                <a:srgbClr val="0F116A"/>
              </a:solidFill>
            </a:endParaRPr>
          </a:p>
        </p:txBody>
      </p:sp>
      <p:sp>
        <p:nvSpPr>
          <p:cNvPr id="537623" name="Rectangle 23"/>
          <p:cNvSpPr>
            <a:spLocks noGrp="1" noChangeArrowheads="1"/>
          </p:cNvSpPr>
          <p:nvPr>
            <p:ph type="title"/>
          </p:nvPr>
        </p:nvSpPr>
        <p:spPr>
          <a:xfrm>
            <a:off x="2143125" y="677863"/>
            <a:ext cx="7772400" cy="762000"/>
          </a:xfrm>
          <a:noFill/>
          <a:ln/>
        </p:spPr>
        <p:txBody>
          <a:bodyPr/>
          <a:lstStyle/>
          <a:p>
            <a:r>
              <a:rPr lang="en-US" altLang="en-US" sz="3200"/>
              <a:t>How is NADH recycled to NAD</a:t>
            </a:r>
            <a:r>
              <a:rPr lang="en-US" altLang="en-US" sz="3200" baseline="30000"/>
              <a:t>+</a:t>
            </a:r>
            <a:r>
              <a:rPr lang="en-US" altLang="en-US" sz="3200"/>
              <a:t>?</a:t>
            </a:r>
          </a:p>
        </p:txBody>
      </p:sp>
      <p:sp>
        <p:nvSpPr>
          <p:cNvPr id="537624" name="Rectangle 2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33525" y="1317626"/>
            <a:ext cx="3405188" cy="1292225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/>
              <a:t>Another molecule must accept H from NADH</a:t>
            </a:r>
            <a:endParaRPr lang="en-US" altLang="en-US" sz="2600"/>
          </a:p>
        </p:txBody>
      </p:sp>
      <p:grpSp>
        <p:nvGrpSpPr>
          <p:cNvPr id="537628" name="Group 28"/>
          <p:cNvGrpSpPr>
            <a:grpSpLocks/>
          </p:cNvGrpSpPr>
          <p:nvPr/>
        </p:nvGrpSpPr>
        <p:grpSpPr bwMode="auto">
          <a:xfrm>
            <a:off x="1648234" y="3086100"/>
            <a:ext cx="2044291" cy="2090738"/>
            <a:chOff x="4708" y="3300"/>
            <a:chExt cx="939" cy="960"/>
          </a:xfrm>
        </p:grpSpPr>
        <p:pic>
          <p:nvPicPr>
            <p:cNvPr id="537629" name="Picture 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3300"/>
              <a:ext cx="937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>
                      <a:alpha val="7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7630" name="Oval 30"/>
            <p:cNvSpPr>
              <a:spLocks noChangeArrowheads="1"/>
            </p:cNvSpPr>
            <p:nvPr/>
          </p:nvSpPr>
          <p:spPr bwMode="auto">
            <a:xfrm>
              <a:off x="4708" y="3435"/>
              <a:ext cx="921" cy="616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</a:rPr>
                <a:t>recycle</a:t>
              </a:r>
              <a:br>
                <a:rPr lang="en-US" altLang="en-US" sz="2800" b="1">
                  <a:solidFill>
                    <a:srgbClr val="000000"/>
                  </a:solidFill>
                </a:rPr>
              </a:br>
              <a:r>
                <a:rPr lang="en-US" altLang="en-US" sz="2800" b="1">
                  <a:solidFill>
                    <a:srgbClr val="000000"/>
                  </a:solidFill>
                </a:rPr>
                <a:t>NADH</a:t>
              </a:r>
            </a:p>
          </p:txBody>
        </p:sp>
      </p:grpSp>
      <p:sp>
        <p:nvSpPr>
          <p:cNvPr id="537631" name="AutoShape 31"/>
          <p:cNvSpPr>
            <a:spLocks noChangeArrowheads="1"/>
          </p:cNvSpPr>
          <p:nvPr/>
        </p:nvSpPr>
        <p:spPr bwMode="auto">
          <a:xfrm>
            <a:off x="3800476" y="2351088"/>
            <a:ext cx="2900363" cy="443071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5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37632" name="AutoShape 32"/>
          <p:cNvSpPr>
            <a:spLocks noChangeArrowheads="1"/>
          </p:cNvSpPr>
          <p:nvPr/>
        </p:nvSpPr>
        <p:spPr bwMode="auto">
          <a:xfrm>
            <a:off x="6759576" y="2347914"/>
            <a:ext cx="3908425" cy="44338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37633" name="Rectangle 33"/>
          <p:cNvSpPr>
            <a:spLocks noChangeArrowheads="1"/>
          </p:cNvSpPr>
          <p:nvPr/>
        </p:nvSpPr>
        <p:spPr bwMode="auto">
          <a:xfrm>
            <a:off x="384969" y="5470848"/>
            <a:ext cx="2736850" cy="1282700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CC0000"/>
                </a:solidFill>
              </a:rPr>
              <a:t>which path you use depends on who you are…</a:t>
            </a:r>
            <a:endParaRPr lang="en-US" altLang="en-US" sz="2600" b="1" u="sng">
              <a:solidFill>
                <a:srgbClr val="CC0000"/>
              </a:solidFill>
            </a:endParaRPr>
          </a:p>
        </p:txBody>
      </p:sp>
      <p:sp>
        <p:nvSpPr>
          <p:cNvPr id="537634" name="AutoShape 34"/>
          <p:cNvSpPr>
            <a:spLocks noChangeArrowheads="1"/>
          </p:cNvSpPr>
          <p:nvPr/>
        </p:nvSpPr>
        <p:spPr bwMode="auto">
          <a:xfrm>
            <a:off x="8856204" y="6129338"/>
            <a:ext cx="1451893" cy="61293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alcohol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fermentation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11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7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7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7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7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76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7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7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7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76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37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7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7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7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37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7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7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7" grpId="0" animBg="1" autoUpdateAnimBg="0"/>
      <p:bldP spid="537626" grpId="0" animBg="1" autoUpdateAnimBg="0"/>
      <p:bldP spid="537608" grpId="0" build="p" animBg="1" autoUpdateAnimBg="0"/>
      <p:bldP spid="537609" grpId="0" build="p" animBg="1" autoUpdateAnimBg="0"/>
      <p:bldP spid="537624" grpId="0" build="p" autoUpdateAnimBg="0"/>
      <p:bldP spid="537631" grpId="0" animBg="1"/>
      <p:bldP spid="537631" grpId="1" animBg="1"/>
      <p:bldP spid="537632" grpId="0" animBg="1"/>
      <p:bldP spid="537633" grpId="0" animBg="1" autoUpdateAnimBg="0"/>
      <p:bldP spid="53763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38" name="Rectangle 26"/>
          <p:cNvSpPr>
            <a:spLocks noChangeArrowheads="1"/>
          </p:cNvSpPr>
          <p:nvPr/>
        </p:nvSpPr>
        <p:spPr bwMode="auto">
          <a:xfrm>
            <a:off x="1752600" y="6324600"/>
            <a:ext cx="845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22937" name="Rectangle 25"/>
          <p:cNvSpPr>
            <a:spLocks noChangeArrowheads="1"/>
          </p:cNvSpPr>
          <p:nvPr/>
        </p:nvSpPr>
        <p:spPr bwMode="auto">
          <a:xfrm>
            <a:off x="2854325" y="4884738"/>
            <a:ext cx="5181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22935" name="Rectangle 23"/>
          <p:cNvSpPr>
            <a:spLocks noChangeArrowheads="1"/>
          </p:cNvSpPr>
          <p:nvPr/>
        </p:nvSpPr>
        <p:spPr bwMode="auto">
          <a:xfrm>
            <a:off x="2838450" y="1981200"/>
            <a:ext cx="5181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Fermentation (anaerobic)</a:t>
            </a:r>
          </a:p>
        </p:txBody>
      </p:sp>
      <p:sp>
        <p:nvSpPr>
          <p:cNvPr id="422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772400" cy="2819400"/>
          </a:xfrm>
        </p:spPr>
        <p:txBody>
          <a:bodyPr/>
          <a:lstStyle/>
          <a:p>
            <a:r>
              <a:rPr lang="en-US" altLang="en-US"/>
              <a:t>Bacteria, yeast</a:t>
            </a:r>
          </a:p>
        </p:txBody>
      </p:sp>
      <p:grpSp>
        <p:nvGrpSpPr>
          <p:cNvPr id="422947" name="Group 35"/>
          <p:cNvGrpSpPr>
            <a:grpSpLocks/>
          </p:cNvGrpSpPr>
          <p:nvPr/>
        </p:nvGrpSpPr>
        <p:grpSpPr bwMode="auto">
          <a:xfrm>
            <a:off x="2974976" y="2055814"/>
            <a:ext cx="4908550" cy="992188"/>
            <a:chOff x="1334" y="1295"/>
            <a:chExt cx="3092" cy="625"/>
          </a:xfrm>
        </p:grpSpPr>
        <p:sp>
          <p:nvSpPr>
            <p:cNvPr id="422923" name="Oval 11"/>
            <p:cNvSpPr>
              <a:spLocks noChangeArrowheads="1"/>
            </p:cNvSpPr>
            <p:nvPr/>
          </p:nvSpPr>
          <p:spPr bwMode="auto">
            <a:xfrm>
              <a:off x="3941" y="1584"/>
              <a:ext cx="336" cy="33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1C</a:t>
              </a:r>
            </a:p>
          </p:txBody>
        </p:sp>
        <p:sp>
          <p:nvSpPr>
            <p:cNvPr id="422924" name="AutoShape 12"/>
            <p:cNvSpPr>
              <a:spLocks noChangeArrowheads="1"/>
            </p:cNvSpPr>
            <p:nvPr/>
          </p:nvSpPr>
          <p:spPr bwMode="auto">
            <a:xfrm>
              <a:off x="1733" y="158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3C</a:t>
              </a:r>
              <a:endParaRPr lang="en-US" altLang="en-US" sz="2400">
                <a:solidFill>
                  <a:srgbClr val="660066"/>
                </a:solidFill>
              </a:endParaRPr>
            </a:p>
          </p:txBody>
        </p:sp>
        <p:sp>
          <p:nvSpPr>
            <p:cNvPr id="422925" name="AutoShape 13"/>
            <p:cNvSpPr>
              <a:spLocks noChangeArrowheads="1"/>
            </p:cNvSpPr>
            <p:nvPr/>
          </p:nvSpPr>
          <p:spPr bwMode="auto">
            <a:xfrm>
              <a:off x="2981" y="158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2C</a:t>
              </a:r>
              <a:endParaRPr lang="en-US" altLang="en-US" sz="2400">
                <a:solidFill>
                  <a:srgbClr val="660066"/>
                </a:solidFill>
              </a:endParaRPr>
            </a:p>
          </p:txBody>
        </p:sp>
        <p:sp>
          <p:nvSpPr>
            <p:cNvPr id="422926" name="Rectangle 14"/>
            <p:cNvSpPr>
              <a:spLocks noChangeArrowheads="1"/>
            </p:cNvSpPr>
            <p:nvPr/>
          </p:nvSpPr>
          <p:spPr bwMode="auto">
            <a:xfrm>
              <a:off x="1334" y="1295"/>
              <a:ext cx="309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660066"/>
                  </a:solidFill>
                </a:rPr>
                <a:t>pyruvate </a:t>
              </a:r>
              <a:r>
                <a:rPr lang="en-US" altLang="en-US" sz="3000" b="1">
                  <a:solidFill>
                    <a:srgbClr val="660066"/>
                  </a:solidFill>
                  <a:sym typeface="Symbol" panose="05050102010706020507" pitchFamily="18" charset="2"/>
                </a:rPr>
                <a:t> </a:t>
              </a:r>
              <a:r>
                <a:rPr lang="en-US" altLang="en-US" sz="3000" b="1">
                  <a:solidFill>
                    <a:srgbClr val="660066"/>
                  </a:solidFill>
                </a:rPr>
                <a:t>ethanol + CO</a:t>
              </a:r>
              <a:r>
                <a:rPr lang="en-US" altLang="en-US" sz="3000" b="1" baseline="-25000">
                  <a:solidFill>
                    <a:srgbClr val="660066"/>
                  </a:solidFill>
                </a:rPr>
                <a:t>2</a:t>
              </a:r>
            </a:p>
          </p:txBody>
        </p:sp>
      </p:grpSp>
      <p:sp>
        <p:nvSpPr>
          <p:cNvPr id="422927" name="Rectangle 1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362200" y="426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/>
              <a:t>Animals, some fungi</a:t>
            </a:r>
          </a:p>
        </p:txBody>
      </p:sp>
      <p:grpSp>
        <p:nvGrpSpPr>
          <p:cNvPr id="422928" name="Group 16"/>
          <p:cNvGrpSpPr>
            <a:grpSpLocks/>
          </p:cNvGrpSpPr>
          <p:nvPr/>
        </p:nvGrpSpPr>
        <p:grpSpPr bwMode="auto">
          <a:xfrm>
            <a:off x="3014663" y="4932364"/>
            <a:ext cx="4202112" cy="1030287"/>
            <a:chOff x="1556" y="1987"/>
            <a:chExt cx="2647" cy="649"/>
          </a:xfrm>
        </p:grpSpPr>
        <p:sp>
          <p:nvSpPr>
            <p:cNvPr id="422929" name="Rectangle 17"/>
            <p:cNvSpPr>
              <a:spLocks noChangeArrowheads="1"/>
            </p:cNvSpPr>
            <p:nvPr/>
          </p:nvSpPr>
          <p:spPr bwMode="auto">
            <a:xfrm>
              <a:off x="1556" y="1987"/>
              <a:ext cx="264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660066"/>
                  </a:solidFill>
                </a:rPr>
                <a:t>pyruvate </a:t>
              </a:r>
              <a:r>
                <a:rPr lang="en-US" altLang="en-US" sz="3000" b="1">
                  <a:solidFill>
                    <a:srgbClr val="660066"/>
                  </a:solidFill>
                  <a:sym typeface="Symbol" panose="05050102010706020507" pitchFamily="18" charset="2"/>
                </a:rPr>
                <a:t> </a:t>
              </a:r>
              <a:r>
                <a:rPr lang="en-US" altLang="en-US" sz="3000" b="1">
                  <a:solidFill>
                    <a:srgbClr val="660066"/>
                  </a:solidFill>
                </a:rPr>
                <a:t>lactic acid</a:t>
              </a:r>
            </a:p>
          </p:txBody>
        </p:sp>
        <p:sp>
          <p:nvSpPr>
            <p:cNvPr id="422930" name="AutoShape 18"/>
            <p:cNvSpPr>
              <a:spLocks noChangeArrowheads="1"/>
            </p:cNvSpPr>
            <p:nvPr/>
          </p:nvSpPr>
          <p:spPr bwMode="auto">
            <a:xfrm>
              <a:off x="1920" y="230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3C</a:t>
              </a:r>
              <a:endParaRPr lang="en-US" altLang="en-US" sz="2400">
                <a:solidFill>
                  <a:srgbClr val="40458C"/>
                </a:solidFill>
              </a:endParaRPr>
            </a:p>
          </p:txBody>
        </p:sp>
        <p:sp>
          <p:nvSpPr>
            <p:cNvPr id="422931" name="AutoShape 19"/>
            <p:cNvSpPr>
              <a:spLocks noChangeArrowheads="1"/>
            </p:cNvSpPr>
            <p:nvPr/>
          </p:nvSpPr>
          <p:spPr bwMode="auto">
            <a:xfrm>
              <a:off x="3360" y="230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3C</a:t>
              </a:r>
              <a:endParaRPr lang="en-US" alt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22934" name="Rectangle 2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819275" y="3343275"/>
            <a:ext cx="77724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lvl="2" fontAlgn="base">
              <a:lnSpc>
                <a:spcPct val="90000"/>
              </a:lnSpc>
              <a:spcAft>
                <a:spcPct val="0"/>
              </a:spcAft>
              <a:buClr>
                <a:srgbClr val="6F89F7"/>
              </a:buClr>
            </a:pPr>
            <a:r>
              <a:rPr lang="en-US" altLang="en-US"/>
              <a:t>beer, wine, bread</a:t>
            </a:r>
          </a:p>
        </p:txBody>
      </p:sp>
      <p:sp>
        <p:nvSpPr>
          <p:cNvPr id="422936" name="Rectangle 2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828800" y="6200775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lvl="2" fontAlgn="base">
              <a:lnSpc>
                <a:spcPct val="130000"/>
              </a:lnSpc>
              <a:spcAft>
                <a:spcPct val="0"/>
              </a:spcAft>
              <a:buClr>
                <a:srgbClr val="6F89F7"/>
              </a:buClr>
            </a:pPr>
            <a:r>
              <a:rPr lang="en-US" altLang="en-US"/>
              <a:t>cheese, anaerobic exercise (no O</a:t>
            </a:r>
            <a:r>
              <a:rPr lang="en-US" altLang="en-US" baseline="-25000"/>
              <a:t>2</a:t>
            </a:r>
            <a:r>
              <a:rPr lang="en-US" altLang="en-US"/>
              <a:t>)</a:t>
            </a:r>
          </a:p>
        </p:txBody>
      </p:sp>
      <p:grpSp>
        <p:nvGrpSpPr>
          <p:cNvPr id="422939" name="Group 27"/>
          <p:cNvGrpSpPr>
            <a:grpSpLocks/>
          </p:cNvGrpSpPr>
          <p:nvPr/>
        </p:nvGrpSpPr>
        <p:grpSpPr bwMode="auto">
          <a:xfrm>
            <a:off x="3823557" y="2606675"/>
            <a:ext cx="2123951" cy="748319"/>
            <a:chOff x="1573" y="1824"/>
            <a:chExt cx="1933" cy="682"/>
          </a:xfrm>
        </p:grpSpPr>
        <p:sp>
          <p:nvSpPr>
            <p:cNvPr id="422940" name="AutoShape 28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22941" name="Rectangle 29"/>
            <p:cNvSpPr>
              <a:spLocks noChangeArrowheads="1"/>
            </p:cNvSpPr>
            <p:nvPr/>
          </p:nvSpPr>
          <p:spPr bwMode="auto">
            <a:xfrm>
              <a:off x="1573" y="2141"/>
              <a:ext cx="8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NADH</a:t>
              </a:r>
            </a:p>
          </p:txBody>
        </p:sp>
        <p:sp>
          <p:nvSpPr>
            <p:cNvPr id="422942" name="Rectangle 30"/>
            <p:cNvSpPr>
              <a:spLocks noChangeArrowheads="1"/>
            </p:cNvSpPr>
            <p:nvPr/>
          </p:nvSpPr>
          <p:spPr bwMode="auto">
            <a:xfrm>
              <a:off x="2740" y="2141"/>
              <a:ext cx="7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</a:t>
              </a:r>
              <a:r>
                <a:rPr lang="en-US" altLang="en-US" sz="2000" b="1" baseline="30000">
                  <a:solidFill>
                    <a:srgbClr val="CC0000"/>
                  </a:solidFill>
                </a:rPr>
                <a:t>+</a:t>
              </a:r>
              <a:endParaRPr lang="en-US" altLang="en-US" sz="20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422943" name="Group 31"/>
          <p:cNvGrpSpPr>
            <a:grpSpLocks/>
          </p:cNvGrpSpPr>
          <p:nvPr/>
        </p:nvGrpSpPr>
        <p:grpSpPr bwMode="auto">
          <a:xfrm>
            <a:off x="3839432" y="5502275"/>
            <a:ext cx="2123951" cy="748319"/>
            <a:chOff x="1573" y="1824"/>
            <a:chExt cx="1933" cy="682"/>
          </a:xfrm>
        </p:grpSpPr>
        <p:sp>
          <p:nvSpPr>
            <p:cNvPr id="422944" name="AutoShape 32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22945" name="Rectangle 33"/>
            <p:cNvSpPr>
              <a:spLocks noChangeArrowheads="1"/>
            </p:cNvSpPr>
            <p:nvPr/>
          </p:nvSpPr>
          <p:spPr bwMode="auto">
            <a:xfrm>
              <a:off x="1573" y="2141"/>
              <a:ext cx="8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NADH</a:t>
              </a:r>
            </a:p>
          </p:txBody>
        </p:sp>
        <p:sp>
          <p:nvSpPr>
            <p:cNvPr id="422946" name="Rectangle 34"/>
            <p:cNvSpPr>
              <a:spLocks noChangeArrowheads="1"/>
            </p:cNvSpPr>
            <p:nvPr/>
          </p:nvSpPr>
          <p:spPr bwMode="auto">
            <a:xfrm>
              <a:off x="2740" y="2141"/>
              <a:ext cx="7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</a:t>
              </a:r>
              <a:r>
                <a:rPr lang="en-US" altLang="en-US" sz="2000" b="1" baseline="30000">
                  <a:solidFill>
                    <a:srgbClr val="CC0000"/>
                  </a:solidFill>
                </a:rPr>
                <a:t>+</a:t>
              </a:r>
              <a:endParaRPr lang="en-US" altLang="en-US" sz="2000" b="1">
                <a:solidFill>
                  <a:srgbClr val="CC0000"/>
                </a:solidFill>
              </a:endParaRPr>
            </a:p>
          </p:txBody>
        </p:sp>
      </p:grpSp>
      <p:pic>
        <p:nvPicPr>
          <p:cNvPr id="422950" name="Picture 38" descr="f9-09_how_wine_is_ma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3000" r="24750" b="4500"/>
          <a:stretch>
            <a:fillRect/>
          </a:stretch>
        </p:blipFill>
        <p:spPr bwMode="auto">
          <a:xfrm>
            <a:off x="8355014" y="541339"/>
            <a:ext cx="2065337" cy="2605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2951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r="22400"/>
          <a:stretch>
            <a:fillRect/>
          </a:stretch>
        </p:blipFill>
        <p:spPr bwMode="auto">
          <a:xfrm>
            <a:off x="8318501" y="4254501"/>
            <a:ext cx="2246313" cy="2474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55" name="Rectangle 43"/>
          <p:cNvSpPr>
            <a:spLocks noChangeArrowheads="1"/>
          </p:cNvSpPr>
          <p:nvPr/>
        </p:nvSpPr>
        <p:spPr bwMode="auto">
          <a:xfrm>
            <a:off x="5884864" y="3189288"/>
            <a:ext cx="2605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00"/>
                </a:solidFill>
              </a:rPr>
              <a:t>back to glycolysis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</a:t>
            </a:r>
          </a:p>
        </p:txBody>
      </p:sp>
      <p:sp>
        <p:nvSpPr>
          <p:cNvPr id="422956" name="Rectangle 44"/>
          <p:cNvSpPr>
            <a:spLocks noChangeArrowheads="1"/>
          </p:cNvSpPr>
          <p:nvPr/>
        </p:nvSpPr>
        <p:spPr bwMode="auto">
          <a:xfrm>
            <a:off x="5694364" y="5999163"/>
            <a:ext cx="2605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00"/>
                </a:solidFill>
              </a:rPr>
              <a:t>back to glycolysis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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12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34" name="Picture 5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2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2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2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2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2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2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autoUpdateAnimBg="0"/>
      <p:bldP spid="422927" grpId="0" build="p" autoUpdateAnimBg="0"/>
      <p:bldP spid="422934" grpId="0" build="p" autoUpdateAnimBg="0"/>
      <p:bldP spid="422936" grpId="0" build="p" autoUpdateAnimBg="0"/>
      <p:bldP spid="422955" grpId="0" build="p" autoUpdateAnimBg="0"/>
      <p:bldP spid="42295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403" name="Group 27"/>
          <p:cNvGrpSpPr>
            <a:grpSpLocks/>
          </p:cNvGrpSpPr>
          <p:nvPr/>
        </p:nvGrpSpPr>
        <p:grpSpPr bwMode="auto">
          <a:xfrm>
            <a:off x="7868059" y="636589"/>
            <a:ext cx="2044291" cy="2090737"/>
            <a:chOff x="4708" y="3300"/>
            <a:chExt cx="939" cy="960"/>
          </a:xfrm>
        </p:grpSpPr>
        <p:pic>
          <p:nvPicPr>
            <p:cNvPr id="485404" name="Picture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3300"/>
              <a:ext cx="937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>
                      <a:alpha val="7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5405" name="Oval 29"/>
            <p:cNvSpPr>
              <a:spLocks noChangeArrowheads="1"/>
            </p:cNvSpPr>
            <p:nvPr/>
          </p:nvSpPr>
          <p:spPr bwMode="auto">
            <a:xfrm>
              <a:off x="4708" y="3435"/>
              <a:ext cx="921" cy="616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</a:rPr>
                <a:t>recycle</a:t>
              </a:r>
              <a:br>
                <a:rPr lang="en-US" altLang="en-US" sz="2800" b="1">
                  <a:solidFill>
                    <a:srgbClr val="000000"/>
                  </a:solidFill>
                </a:rPr>
              </a:br>
              <a:r>
                <a:rPr lang="en-US" altLang="en-US" sz="2800" b="1">
                  <a:solidFill>
                    <a:srgbClr val="000000"/>
                  </a:solidFill>
                </a:rPr>
                <a:t>NADH</a:t>
              </a:r>
            </a:p>
          </p:txBody>
        </p:sp>
      </p:grpSp>
      <p:sp>
        <p:nvSpPr>
          <p:cNvPr id="485379" name="Line 3"/>
          <p:cNvSpPr>
            <a:spLocks noChangeShapeType="1"/>
          </p:cNvSpPr>
          <p:nvPr/>
        </p:nvSpPr>
        <p:spPr bwMode="auto">
          <a:xfrm flipH="1">
            <a:off x="1600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>
            <a:fillRect/>
          </a:stretch>
        </p:blipFill>
        <p:spPr bwMode="auto">
          <a:xfrm>
            <a:off x="5405438" y="2720976"/>
            <a:ext cx="52625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Alcohol Fermentation</a:t>
            </a:r>
          </a:p>
        </p:txBody>
      </p:sp>
      <p:grpSp>
        <p:nvGrpSpPr>
          <p:cNvPr id="485401" name="Group 25"/>
          <p:cNvGrpSpPr>
            <a:grpSpLocks/>
          </p:cNvGrpSpPr>
          <p:nvPr/>
        </p:nvGrpSpPr>
        <p:grpSpPr bwMode="auto">
          <a:xfrm>
            <a:off x="2259013" y="1322388"/>
            <a:ext cx="5181600" cy="1143000"/>
            <a:chOff x="463" y="833"/>
            <a:chExt cx="3264" cy="720"/>
          </a:xfrm>
        </p:grpSpPr>
        <p:sp>
          <p:nvSpPr>
            <p:cNvPr id="485382" name="Rectangle 6"/>
            <p:cNvSpPr>
              <a:spLocks noChangeArrowheads="1"/>
            </p:cNvSpPr>
            <p:nvPr/>
          </p:nvSpPr>
          <p:spPr bwMode="auto">
            <a:xfrm>
              <a:off x="463" y="833"/>
              <a:ext cx="326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grpSp>
          <p:nvGrpSpPr>
            <p:cNvPr id="485383" name="Group 7"/>
            <p:cNvGrpSpPr>
              <a:grpSpLocks/>
            </p:cNvGrpSpPr>
            <p:nvPr/>
          </p:nvGrpSpPr>
          <p:grpSpPr bwMode="auto">
            <a:xfrm>
              <a:off x="579" y="880"/>
              <a:ext cx="3092" cy="625"/>
              <a:chOff x="1334" y="1295"/>
              <a:chExt cx="3092" cy="625"/>
            </a:xfrm>
          </p:grpSpPr>
          <p:sp>
            <p:nvSpPr>
              <p:cNvPr id="485384" name="Oval 8"/>
              <p:cNvSpPr>
                <a:spLocks noChangeArrowheads="1"/>
              </p:cNvSpPr>
              <p:nvPr/>
            </p:nvSpPr>
            <p:spPr bwMode="auto">
              <a:xfrm>
                <a:off x="3941" y="1584"/>
                <a:ext cx="336" cy="33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>
                    <a:solidFill>
                      <a:srgbClr val="660066"/>
                    </a:solidFill>
                  </a:rPr>
                  <a:t>1C</a:t>
                </a:r>
              </a:p>
            </p:txBody>
          </p:sp>
          <p:sp>
            <p:nvSpPr>
              <p:cNvPr id="485385" name="AutoShape 9"/>
              <p:cNvSpPr>
                <a:spLocks noChangeArrowheads="1"/>
              </p:cNvSpPr>
              <p:nvPr/>
            </p:nvSpPr>
            <p:spPr bwMode="auto">
              <a:xfrm>
                <a:off x="1733" y="1584"/>
                <a:ext cx="384" cy="33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FFF82A"/>
              </a:solidFill>
              <a:ln w="9525">
                <a:solidFill>
                  <a:srgbClr val="FFF82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>
                    <a:solidFill>
                      <a:srgbClr val="660066"/>
                    </a:solidFill>
                  </a:rPr>
                  <a:t>3C</a:t>
                </a:r>
                <a:endParaRPr lang="en-US" altLang="en-US" sz="2400">
                  <a:solidFill>
                    <a:srgbClr val="660066"/>
                  </a:solidFill>
                </a:endParaRPr>
              </a:p>
            </p:txBody>
          </p:sp>
          <p:sp>
            <p:nvSpPr>
              <p:cNvPr id="485386" name="AutoShape 10"/>
              <p:cNvSpPr>
                <a:spLocks noChangeArrowheads="1"/>
              </p:cNvSpPr>
              <p:nvPr/>
            </p:nvSpPr>
            <p:spPr bwMode="auto">
              <a:xfrm>
                <a:off x="2981" y="1584"/>
                <a:ext cx="384" cy="33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FFF82A"/>
              </a:solidFill>
              <a:ln w="9525">
                <a:solidFill>
                  <a:srgbClr val="FFF82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>
                    <a:solidFill>
                      <a:srgbClr val="660066"/>
                    </a:solidFill>
                  </a:rPr>
                  <a:t>2C</a:t>
                </a:r>
                <a:endParaRPr lang="en-US" altLang="en-US" sz="2400">
                  <a:solidFill>
                    <a:srgbClr val="660066"/>
                  </a:solidFill>
                </a:endParaRPr>
              </a:p>
            </p:txBody>
          </p:sp>
          <p:sp>
            <p:nvSpPr>
              <p:cNvPr id="485387" name="Rectangle 11"/>
              <p:cNvSpPr>
                <a:spLocks noChangeArrowheads="1"/>
              </p:cNvSpPr>
              <p:nvPr/>
            </p:nvSpPr>
            <p:spPr bwMode="auto">
              <a:xfrm>
                <a:off x="1334" y="1295"/>
                <a:ext cx="3092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b="1">
                    <a:solidFill>
                      <a:srgbClr val="660066"/>
                    </a:solidFill>
                  </a:rPr>
                  <a:t>pyruvate </a:t>
                </a:r>
                <a:r>
                  <a:rPr lang="en-US" altLang="en-US" sz="3000" b="1">
                    <a:solidFill>
                      <a:srgbClr val="660066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altLang="en-US" sz="3000" b="1">
                    <a:solidFill>
                      <a:srgbClr val="660066"/>
                    </a:solidFill>
                  </a:rPr>
                  <a:t>ethanol + CO</a:t>
                </a:r>
                <a:r>
                  <a:rPr lang="en-US" altLang="en-US" sz="3000" b="1" baseline="-2500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85388" name="Group 12"/>
          <p:cNvGrpSpPr>
            <a:grpSpLocks/>
          </p:cNvGrpSpPr>
          <p:nvPr/>
        </p:nvGrpSpPr>
        <p:grpSpPr bwMode="auto">
          <a:xfrm>
            <a:off x="3244119" y="1947863"/>
            <a:ext cx="2123950" cy="748319"/>
            <a:chOff x="1573" y="1824"/>
            <a:chExt cx="1933" cy="682"/>
          </a:xfrm>
        </p:grpSpPr>
        <p:sp>
          <p:nvSpPr>
            <p:cNvPr id="485389" name="AutoShape 13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85390" name="Rectangle 14"/>
            <p:cNvSpPr>
              <a:spLocks noChangeArrowheads="1"/>
            </p:cNvSpPr>
            <p:nvPr/>
          </p:nvSpPr>
          <p:spPr bwMode="auto">
            <a:xfrm>
              <a:off x="1573" y="2141"/>
              <a:ext cx="8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NADH</a:t>
              </a:r>
            </a:p>
          </p:txBody>
        </p:sp>
        <p:sp>
          <p:nvSpPr>
            <p:cNvPr id="485391" name="Rectangle 15"/>
            <p:cNvSpPr>
              <a:spLocks noChangeArrowheads="1"/>
            </p:cNvSpPr>
            <p:nvPr/>
          </p:nvSpPr>
          <p:spPr bwMode="auto">
            <a:xfrm>
              <a:off x="2740" y="2141"/>
              <a:ext cx="7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</a:t>
              </a:r>
              <a:r>
                <a:rPr lang="en-US" altLang="en-US" sz="2000" b="1" baseline="30000">
                  <a:solidFill>
                    <a:srgbClr val="CC0000"/>
                  </a:solidFill>
                </a:rPr>
                <a:t>+</a:t>
              </a:r>
              <a:endParaRPr lang="en-US" altLang="en-US" sz="2000" b="1">
                <a:solidFill>
                  <a:srgbClr val="CC0000"/>
                </a:solidFill>
              </a:endParaRPr>
            </a:p>
          </p:txBody>
        </p:sp>
      </p:grpSp>
      <p:sp>
        <p:nvSpPr>
          <p:cNvPr id="485393" name="Freeform 17"/>
          <p:cNvSpPr>
            <a:spLocks/>
          </p:cNvSpPr>
          <p:nvPr/>
        </p:nvSpPr>
        <p:spPr bwMode="auto">
          <a:xfrm rot="18616356" flipV="1">
            <a:off x="7052469" y="1077119"/>
            <a:ext cx="1014412" cy="387350"/>
          </a:xfrm>
          <a:custGeom>
            <a:avLst/>
            <a:gdLst>
              <a:gd name="T0" fmla="*/ 0 w 639"/>
              <a:gd name="T1" fmla="*/ 192 h 244"/>
              <a:gd name="T2" fmla="*/ 192 w 639"/>
              <a:gd name="T3" fmla="*/ 244 h 244"/>
              <a:gd name="T4" fmla="*/ 192 w 639"/>
              <a:gd name="T5" fmla="*/ 96 h 244"/>
              <a:gd name="T6" fmla="*/ 336 w 639"/>
              <a:gd name="T7" fmla="*/ 134 h 244"/>
              <a:gd name="T8" fmla="*/ 336 w 639"/>
              <a:gd name="T9" fmla="*/ 0 h 244"/>
              <a:gd name="T10" fmla="*/ 639 w 639"/>
              <a:gd name="T11" fmla="*/ 71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9" h="244">
                <a:moveTo>
                  <a:pt x="0" y="192"/>
                </a:moveTo>
                <a:lnTo>
                  <a:pt x="192" y="244"/>
                </a:lnTo>
                <a:lnTo>
                  <a:pt x="192" y="96"/>
                </a:lnTo>
                <a:lnTo>
                  <a:pt x="336" y="134"/>
                </a:lnTo>
                <a:lnTo>
                  <a:pt x="336" y="0"/>
                </a:lnTo>
                <a:cubicBezTo>
                  <a:pt x="596" y="69"/>
                  <a:pt x="493" y="54"/>
                  <a:pt x="639" y="71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pic>
        <p:nvPicPr>
          <p:cNvPr id="485398" name="Picture 22" descr="penguin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437" y="5562600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5399" name="AutoShape 23"/>
          <p:cNvSpPr>
            <a:spLocks noChangeArrowheads="1"/>
          </p:cNvSpPr>
          <p:nvPr/>
        </p:nvSpPr>
        <p:spPr bwMode="auto">
          <a:xfrm flipH="1">
            <a:off x="1995490" y="5429251"/>
            <a:ext cx="1655762" cy="906463"/>
          </a:xfrm>
          <a:prstGeom prst="wedgeEllipseCallout">
            <a:avLst>
              <a:gd name="adj1" fmla="val 73773"/>
              <a:gd name="adj2" fmla="val 3161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Count the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carbons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85400" name="Rectangle 24"/>
          <p:cNvSpPr>
            <a:spLocks noChangeArrowheads="1"/>
          </p:cNvSpPr>
          <p:nvPr/>
        </p:nvSpPr>
        <p:spPr bwMode="auto">
          <a:xfrm>
            <a:off x="1733551" y="2720976"/>
            <a:ext cx="3725863" cy="213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27063" indent="-2301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b="1">
                <a:solidFill>
                  <a:srgbClr val="0F116A"/>
                </a:solidFill>
                <a:latin typeface="Arial" panose="020B0604020202020204" pitchFamily="34" charset="0"/>
              </a:rPr>
              <a:t>Dead end process</a:t>
            </a:r>
            <a:endParaRPr lang="en-US" altLang="en-US" sz="2600" b="1">
              <a:solidFill>
                <a:srgbClr val="0F116A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6F89F7"/>
              </a:buClr>
              <a:buFont typeface="Wingdings" panose="05000000000000000000" pitchFamily="2" charset="2"/>
              <a:buChar char="§"/>
            </a:pPr>
            <a:r>
              <a:rPr lang="en-US" altLang="en-US" sz="2600" b="1">
                <a:solidFill>
                  <a:srgbClr val="40458C"/>
                </a:solidFill>
                <a:latin typeface="Arial" panose="020B0604020202020204" pitchFamily="34" charset="0"/>
              </a:rPr>
              <a:t>at ~12% ethanol, kills yeast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6F89F7"/>
              </a:buClr>
              <a:buFont typeface="Wingdings" panose="05000000000000000000" pitchFamily="2" charset="2"/>
              <a:buChar char="§"/>
            </a:pPr>
            <a:r>
              <a:rPr lang="en-US" altLang="en-US" sz="2600" b="1">
                <a:solidFill>
                  <a:srgbClr val="40458C"/>
                </a:solidFill>
                <a:latin typeface="Arial" panose="020B0604020202020204" pitchFamily="34" charset="0"/>
              </a:rPr>
              <a:t>can’t reverse the reaction</a:t>
            </a:r>
            <a:endParaRPr lang="en-US" altLang="en-US" sz="2600" b="1">
              <a:solidFill>
                <a:srgbClr val="0F116A"/>
              </a:solidFill>
              <a:latin typeface="Arial" panose="020B0604020202020204" pitchFamily="34" charset="0"/>
            </a:endParaRPr>
          </a:p>
        </p:txBody>
      </p:sp>
      <p:sp>
        <p:nvSpPr>
          <p:cNvPr id="485402" name="Rectangle 26"/>
          <p:cNvSpPr>
            <a:spLocks noChangeArrowheads="1"/>
          </p:cNvSpPr>
          <p:nvPr/>
        </p:nvSpPr>
        <p:spPr bwMode="auto">
          <a:xfrm>
            <a:off x="8929688" y="338565"/>
            <a:ext cx="17383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0000"/>
                </a:solidFill>
              </a:rPr>
              <a:t>bacteria yeast</a:t>
            </a:r>
          </a:p>
        </p:txBody>
      </p:sp>
      <p:sp>
        <p:nvSpPr>
          <p:cNvPr id="485406" name="Rectangle 30"/>
          <p:cNvSpPr>
            <a:spLocks noChangeArrowheads="1"/>
          </p:cNvSpPr>
          <p:nvPr/>
        </p:nvSpPr>
        <p:spPr bwMode="auto">
          <a:xfrm>
            <a:off x="5208589" y="2428876"/>
            <a:ext cx="2605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00"/>
                </a:solidFill>
              </a:rPr>
              <a:t>back to glycolysis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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13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5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5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5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5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5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5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5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5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5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5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5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5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93" grpId="0" animBg="1"/>
      <p:bldP spid="485399" grpId="0" animBg="1" autoUpdateAnimBg="0"/>
      <p:bldP spid="485400" grpId="0" build="p" bldLvl="2" autoUpdateAnimBg="0"/>
      <p:bldP spid="48540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425" name="Group 25"/>
          <p:cNvGrpSpPr>
            <a:grpSpLocks/>
          </p:cNvGrpSpPr>
          <p:nvPr/>
        </p:nvGrpSpPr>
        <p:grpSpPr bwMode="auto">
          <a:xfrm>
            <a:off x="7737884" y="500064"/>
            <a:ext cx="2044291" cy="2090737"/>
            <a:chOff x="4708" y="3300"/>
            <a:chExt cx="939" cy="960"/>
          </a:xfrm>
        </p:grpSpPr>
        <p:pic>
          <p:nvPicPr>
            <p:cNvPr id="486426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3300"/>
              <a:ext cx="937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>
                      <a:alpha val="7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6427" name="Oval 27"/>
            <p:cNvSpPr>
              <a:spLocks noChangeArrowheads="1"/>
            </p:cNvSpPr>
            <p:nvPr/>
          </p:nvSpPr>
          <p:spPr bwMode="auto">
            <a:xfrm>
              <a:off x="4708" y="3435"/>
              <a:ext cx="921" cy="616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</a:rPr>
                <a:t>recycle</a:t>
              </a:r>
              <a:br>
                <a:rPr lang="en-US" altLang="en-US" sz="2800" b="1">
                  <a:solidFill>
                    <a:srgbClr val="000000"/>
                  </a:solidFill>
                </a:rPr>
              </a:br>
              <a:r>
                <a:rPr lang="en-US" altLang="en-US" sz="2800" b="1">
                  <a:solidFill>
                    <a:srgbClr val="000000"/>
                  </a:solidFill>
                </a:rPr>
                <a:t>NADH</a:t>
              </a:r>
            </a:p>
          </p:txBody>
        </p:sp>
      </p:grpSp>
      <p:sp>
        <p:nvSpPr>
          <p:cNvPr id="486420" name="Rectangle 20"/>
          <p:cNvSpPr>
            <a:spLocks noChangeArrowheads="1"/>
          </p:cNvSpPr>
          <p:nvPr/>
        </p:nvSpPr>
        <p:spPr bwMode="auto">
          <a:xfrm>
            <a:off x="1693864" y="2855913"/>
            <a:ext cx="4090987" cy="2341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27063" indent="-2301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b="1">
                <a:solidFill>
                  <a:srgbClr val="0F116A"/>
                </a:solidFill>
                <a:latin typeface="Arial" panose="020B0604020202020204" pitchFamily="34" charset="0"/>
              </a:rPr>
              <a:t>Reversible process</a:t>
            </a:r>
            <a:endParaRPr lang="en-US" altLang="en-US" sz="2600" b="1">
              <a:solidFill>
                <a:srgbClr val="0F116A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6F89F7"/>
              </a:buClr>
              <a:buFont typeface="Wingdings" panose="05000000000000000000" pitchFamily="2" charset="2"/>
              <a:buChar char="§"/>
            </a:pPr>
            <a:r>
              <a:rPr lang="en-US" altLang="en-US" sz="2600" b="1">
                <a:solidFill>
                  <a:srgbClr val="40458C"/>
                </a:solidFill>
                <a:latin typeface="Arial" panose="020B0604020202020204" pitchFamily="34" charset="0"/>
              </a:rPr>
              <a:t>once O</a:t>
            </a:r>
            <a:r>
              <a:rPr lang="en-US" altLang="en-US" sz="2600" b="1" baseline="-25000">
                <a:solidFill>
                  <a:srgbClr val="40458C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600" b="1">
                <a:solidFill>
                  <a:srgbClr val="40458C"/>
                </a:solidFill>
                <a:latin typeface="Arial" panose="020B0604020202020204" pitchFamily="34" charset="0"/>
              </a:rPr>
              <a:t> is available, lactate is converted back to pyruvate by the liver</a:t>
            </a:r>
            <a:endParaRPr lang="en-US" altLang="en-US" sz="2600" b="1">
              <a:solidFill>
                <a:srgbClr val="0F116A"/>
              </a:solidFill>
              <a:latin typeface="Arial" panose="020B0604020202020204" pitchFamily="34" charset="0"/>
            </a:endParaRPr>
          </a:p>
        </p:txBody>
      </p:sp>
      <p:sp>
        <p:nvSpPr>
          <p:cNvPr id="486403" name="Line 3"/>
          <p:cNvSpPr>
            <a:spLocks noChangeShapeType="1"/>
          </p:cNvSpPr>
          <p:nvPr/>
        </p:nvSpPr>
        <p:spPr bwMode="auto">
          <a:xfrm flipH="1">
            <a:off x="1600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pic>
        <p:nvPicPr>
          <p:cNvPr id="48640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2400" r="8217" b="12000"/>
          <a:stretch>
            <a:fillRect/>
          </a:stretch>
        </p:blipFill>
        <p:spPr bwMode="auto">
          <a:xfrm>
            <a:off x="5637214" y="2586039"/>
            <a:ext cx="494982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Lactic Acid Fermentation</a:t>
            </a:r>
          </a:p>
        </p:txBody>
      </p:sp>
      <p:grpSp>
        <p:nvGrpSpPr>
          <p:cNvPr id="486416" name="Group 16"/>
          <p:cNvGrpSpPr>
            <a:grpSpLocks/>
          </p:cNvGrpSpPr>
          <p:nvPr/>
        </p:nvGrpSpPr>
        <p:grpSpPr bwMode="auto">
          <a:xfrm>
            <a:off x="2195514" y="1328738"/>
            <a:ext cx="4657725" cy="1143000"/>
            <a:chOff x="423" y="837"/>
            <a:chExt cx="2934" cy="720"/>
          </a:xfrm>
        </p:grpSpPr>
        <p:sp>
          <p:nvSpPr>
            <p:cNvPr id="486406" name="Rectangle 6"/>
            <p:cNvSpPr>
              <a:spLocks noChangeArrowheads="1"/>
            </p:cNvSpPr>
            <p:nvPr/>
          </p:nvSpPr>
          <p:spPr bwMode="auto">
            <a:xfrm>
              <a:off x="423" y="837"/>
              <a:ext cx="293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grpSp>
          <p:nvGrpSpPr>
            <p:cNvPr id="486407" name="Group 7"/>
            <p:cNvGrpSpPr>
              <a:grpSpLocks/>
            </p:cNvGrpSpPr>
            <p:nvPr/>
          </p:nvGrpSpPr>
          <p:grpSpPr bwMode="auto">
            <a:xfrm>
              <a:off x="524" y="867"/>
              <a:ext cx="2647" cy="649"/>
              <a:chOff x="1556" y="1987"/>
              <a:chExt cx="2647" cy="649"/>
            </a:xfrm>
          </p:grpSpPr>
          <p:sp>
            <p:nvSpPr>
              <p:cNvPr id="486408" name="Rectangle 8"/>
              <p:cNvSpPr>
                <a:spLocks noChangeArrowheads="1"/>
              </p:cNvSpPr>
              <p:nvPr/>
            </p:nvSpPr>
            <p:spPr bwMode="auto">
              <a:xfrm>
                <a:off x="1556" y="1987"/>
                <a:ext cx="2647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b="1">
                    <a:solidFill>
                      <a:srgbClr val="660066"/>
                    </a:solidFill>
                  </a:rPr>
                  <a:t>pyruvate </a:t>
                </a:r>
                <a:r>
                  <a:rPr lang="en-US" altLang="en-US" sz="3000" b="1">
                    <a:solidFill>
                      <a:srgbClr val="660066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altLang="en-US" sz="3000" b="1">
                    <a:solidFill>
                      <a:srgbClr val="660066"/>
                    </a:solidFill>
                  </a:rPr>
                  <a:t>lactic acid</a:t>
                </a:r>
              </a:p>
            </p:txBody>
          </p:sp>
          <p:sp>
            <p:nvSpPr>
              <p:cNvPr id="486409" name="AutoShape 9"/>
              <p:cNvSpPr>
                <a:spLocks noChangeArrowheads="1"/>
              </p:cNvSpPr>
              <p:nvPr/>
            </p:nvSpPr>
            <p:spPr bwMode="auto">
              <a:xfrm>
                <a:off x="1920" y="2304"/>
                <a:ext cx="384" cy="33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FFF82A"/>
              </a:solidFill>
              <a:ln w="9525">
                <a:solidFill>
                  <a:srgbClr val="FFF82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>
                    <a:solidFill>
                      <a:srgbClr val="660066"/>
                    </a:solidFill>
                  </a:rPr>
                  <a:t>3C</a:t>
                </a:r>
                <a:endParaRPr lang="en-US" alt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86410" name="AutoShape 10"/>
              <p:cNvSpPr>
                <a:spLocks noChangeArrowheads="1"/>
              </p:cNvSpPr>
              <p:nvPr/>
            </p:nvSpPr>
            <p:spPr bwMode="auto">
              <a:xfrm>
                <a:off x="3360" y="2304"/>
                <a:ext cx="384" cy="33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FFF82A"/>
              </a:solidFill>
              <a:ln w="9525">
                <a:solidFill>
                  <a:srgbClr val="FFF82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>
                    <a:solidFill>
                      <a:srgbClr val="660066"/>
                    </a:solidFill>
                  </a:rPr>
                  <a:t>3C</a:t>
                </a:r>
                <a:endParaRPr lang="en-US" altLang="en-US" sz="2400">
                  <a:solidFill>
                    <a:srgbClr val="40458C"/>
                  </a:solidFill>
                </a:endParaRPr>
              </a:p>
            </p:txBody>
          </p:sp>
        </p:grpSp>
      </p:grpSp>
      <p:grpSp>
        <p:nvGrpSpPr>
          <p:cNvPr id="486411" name="Group 11"/>
          <p:cNvGrpSpPr>
            <a:grpSpLocks/>
          </p:cNvGrpSpPr>
          <p:nvPr/>
        </p:nvGrpSpPr>
        <p:grpSpPr bwMode="auto">
          <a:xfrm>
            <a:off x="3180619" y="1946275"/>
            <a:ext cx="2123950" cy="748319"/>
            <a:chOff x="1573" y="1824"/>
            <a:chExt cx="1933" cy="682"/>
          </a:xfrm>
        </p:grpSpPr>
        <p:sp>
          <p:nvSpPr>
            <p:cNvPr id="486412" name="AutoShape 12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86413" name="Rectangle 13"/>
            <p:cNvSpPr>
              <a:spLocks noChangeArrowheads="1"/>
            </p:cNvSpPr>
            <p:nvPr/>
          </p:nvSpPr>
          <p:spPr bwMode="auto">
            <a:xfrm>
              <a:off x="1573" y="2141"/>
              <a:ext cx="8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NADH</a:t>
              </a:r>
            </a:p>
          </p:txBody>
        </p:sp>
        <p:sp>
          <p:nvSpPr>
            <p:cNvPr id="486414" name="Rectangle 14"/>
            <p:cNvSpPr>
              <a:spLocks noChangeArrowheads="1"/>
            </p:cNvSpPr>
            <p:nvPr/>
          </p:nvSpPr>
          <p:spPr bwMode="auto">
            <a:xfrm>
              <a:off x="2740" y="2141"/>
              <a:ext cx="7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</a:t>
              </a:r>
              <a:r>
                <a:rPr lang="en-US" altLang="en-US" sz="2000" b="1" baseline="30000">
                  <a:solidFill>
                    <a:srgbClr val="CC0000"/>
                  </a:solidFill>
                </a:rPr>
                <a:t>+</a:t>
              </a:r>
              <a:endParaRPr lang="en-US" altLang="en-US" sz="2000" b="1">
                <a:solidFill>
                  <a:srgbClr val="CC0000"/>
                </a:solidFill>
              </a:endParaRPr>
            </a:p>
          </p:txBody>
        </p:sp>
      </p:grpSp>
      <p:sp>
        <p:nvSpPr>
          <p:cNvPr id="486417" name="Rectangle 17"/>
          <p:cNvSpPr>
            <a:spLocks noChangeArrowheads="1"/>
          </p:cNvSpPr>
          <p:nvPr/>
        </p:nvSpPr>
        <p:spPr bwMode="auto">
          <a:xfrm flipH="1" flipV="1">
            <a:off x="4014789" y="1479551"/>
            <a:ext cx="5603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C0000"/>
                </a:solidFill>
                <a:sym typeface="Symbol" panose="05050102010706020507" pitchFamily="18" charset="2"/>
              </a:rPr>
              <a:t></a:t>
            </a:r>
          </a:p>
        </p:txBody>
      </p:sp>
      <p:pic>
        <p:nvPicPr>
          <p:cNvPr id="486418" name="Picture 18" descr="penguin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437" y="5562600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419" name="AutoShape 19"/>
          <p:cNvSpPr>
            <a:spLocks noChangeArrowheads="1"/>
          </p:cNvSpPr>
          <p:nvPr/>
        </p:nvSpPr>
        <p:spPr bwMode="auto">
          <a:xfrm flipH="1">
            <a:off x="2483644" y="5586412"/>
            <a:ext cx="1655762" cy="906463"/>
          </a:xfrm>
          <a:prstGeom prst="wedgeEllipseCallout">
            <a:avLst>
              <a:gd name="adj1" fmla="val 84611"/>
              <a:gd name="adj2" fmla="val -1655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Count the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carbons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486421" name="Group 21"/>
          <p:cNvGrpSpPr>
            <a:grpSpLocks/>
          </p:cNvGrpSpPr>
          <p:nvPr/>
        </p:nvGrpSpPr>
        <p:grpSpPr bwMode="auto">
          <a:xfrm>
            <a:off x="6704018" y="1254126"/>
            <a:ext cx="522288" cy="492125"/>
            <a:chOff x="3383" y="1160"/>
            <a:chExt cx="329" cy="310"/>
          </a:xfrm>
        </p:grpSpPr>
        <p:sp>
          <p:nvSpPr>
            <p:cNvPr id="486422" name="Oval 22"/>
            <p:cNvSpPr>
              <a:spLocks noChangeArrowheads="1"/>
            </p:cNvSpPr>
            <p:nvPr/>
          </p:nvSpPr>
          <p:spPr bwMode="auto">
            <a:xfrm>
              <a:off x="3390" y="1160"/>
              <a:ext cx="310" cy="310"/>
            </a:xfrm>
            <a:prstGeom prst="ellipse">
              <a:avLst/>
            </a:prstGeom>
            <a:solidFill>
              <a:srgbClr val="FFEA18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86423" name="Rectangle 23"/>
            <p:cNvSpPr>
              <a:spLocks noChangeArrowheads="1"/>
            </p:cNvSpPr>
            <p:nvPr/>
          </p:nvSpPr>
          <p:spPr bwMode="auto">
            <a:xfrm>
              <a:off x="3383" y="1164"/>
              <a:ext cx="32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300" b="1">
                  <a:solidFill>
                    <a:srgbClr val="0F116A"/>
                  </a:solidFill>
                </a:rPr>
                <a:t>O</a:t>
              </a:r>
              <a:r>
                <a:rPr lang="en-US" altLang="en-US" sz="2300" b="1" baseline="-25000">
                  <a:solidFill>
                    <a:srgbClr val="0F116A"/>
                  </a:solidFill>
                </a:rPr>
                <a:t>2</a:t>
              </a:r>
              <a:endParaRPr lang="en-US" altLang="en-US" sz="2300" b="1">
                <a:solidFill>
                  <a:srgbClr val="0F116A"/>
                </a:solidFill>
              </a:endParaRPr>
            </a:p>
          </p:txBody>
        </p:sp>
      </p:grpSp>
      <p:sp>
        <p:nvSpPr>
          <p:cNvPr id="486424" name="Rectangle 24"/>
          <p:cNvSpPr>
            <a:spLocks noChangeArrowheads="1"/>
          </p:cNvSpPr>
          <p:nvPr/>
        </p:nvSpPr>
        <p:spPr bwMode="auto">
          <a:xfrm>
            <a:off x="8388350" y="230189"/>
            <a:ext cx="2279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0000"/>
                </a:solidFill>
              </a:rPr>
              <a:t>animals</a:t>
            </a:r>
            <a:br>
              <a:rPr lang="en-US" altLang="en-US" sz="24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CC0000"/>
                </a:solidFill>
              </a:rPr>
              <a:t>some fungi</a:t>
            </a:r>
          </a:p>
        </p:txBody>
      </p:sp>
      <p:sp>
        <p:nvSpPr>
          <p:cNvPr id="486428" name="Rectangle 28"/>
          <p:cNvSpPr>
            <a:spLocks noChangeArrowheads="1"/>
          </p:cNvSpPr>
          <p:nvPr/>
        </p:nvSpPr>
        <p:spPr bwMode="auto">
          <a:xfrm>
            <a:off x="5168900" y="2366963"/>
            <a:ext cx="2605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00"/>
                </a:solidFill>
              </a:rPr>
              <a:t>back to glycolysis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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14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6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6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6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20" grpId="0" build="p" bldLvl="2" autoUpdateAnimBg="0"/>
      <p:bldP spid="486417" grpId="0" build="p" autoUpdateAnimBg="0"/>
      <p:bldP spid="486419" grpId="0" animBg="1" autoUpdateAnimBg="0"/>
      <p:bldP spid="48642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Pyruvate is a branching point</a:t>
            </a:r>
          </a:p>
        </p:txBody>
      </p:sp>
      <p:pic>
        <p:nvPicPr>
          <p:cNvPr id="4515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 b="4440"/>
          <a:stretch>
            <a:fillRect/>
          </a:stretch>
        </p:blipFill>
        <p:spPr bwMode="auto">
          <a:xfrm>
            <a:off x="6324600" y="1676400"/>
            <a:ext cx="3843338" cy="4344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19400" y="1371600"/>
            <a:ext cx="1981200" cy="609600"/>
          </a:xfrm>
          <a:solidFill>
            <a:srgbClr val="FFCC18"/>
          </a:solidFill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/>
              <a:t>Pyruvate</a:t>
            </a:r>
          </a:p>
        </p:txBody>
      </p:sp>
      <p:grpSp>
        <p:nvGrpSpPr>
          <p:cNvPr id="451601" name="Group 17"/>
          <p:cNvGrpSpPr>
            <a:grpSpLocks/>
          </p:cNvGrpSpPr>
          <p:nvPr/>
        </p:nvGrpSpPr>
        <p:grpSpPr bwMode="auto">
          <a:xfrm>
            <a:off x="3962400" y="1828800"/>
            <a:ext cx="838200" cy="2971800"/>
            <a:chOff x="1536" y="1152"/>
            <a:chExt cx="528" cy="1872"/>
          </a:xfrm>
        </p:grpSpPr>
        <p:sp>
          <p:nvSpPr>
            <p:cNvPr id="451590" name="AutoShape 6"/>
            <p:cNvSpPr>
              <a:spLocks noChangeArrowheads="1"/>
            </p:cNvSpPr>
            <p:nvPr/>
          </p:nvSpPr>
          <p:spPr bwMode="auto">
            <a:xfrm rot="-1800000">
              <a:off x="1872" y="1152"/>
              <a:ext cx="192" cy="1872"/>
            </a:xfrm>
            <a:prstGeom prst="downArrow">
              <a:avLst>
                <a:gd name="adj1" fmla="val 50000"/>
                <a:gd name="adj2" fmla="val 24375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grpSp>
          <p:nvGrpSpPr>
            <p:cNvPr id="451591" name="Group 7"/>
            <p:cNvGrpSpPr>
              <a:grpSpLocks/>
            </p:cNvGrpSpPr>
            <p:nvPr/>
          </p:nvGrpSpPr>
          <p:grpSpPr bwMode="auto">
            <a:xfrm>
              <a:off x="1536" y="1584"/>
              <a:ext cx="432" cy="432"/>
              <a:chOff x="1632" y="1440"/>
              <a:chExt cx="432" cy="432"/>
            </a:xfrm>
          </p:grpSpPr>
          <p:sp>
            <p:nvSpPr>
              <p:cNvPr id="451592" name="Oval 8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432" cy="432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51593" name="Rectangle 9"/>
              <p:cNvSpPr>
                <a:spLocks noChangeArrowheads="1"/>
              </p:cNvSpPr>
              <p:nvPr/>
            </p:nvSpPr>
            <p:spPr bwMode="auto">
              <a:xfrm>
                <a:off x="1632" y="1459"/>
                <a:ext cx="392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b="1">
                    <a:solidFill>
                      <a:srgbClr val="000000"/>
                    </a:solidFill>
                  </a:rPr>
                  <a:t>O</a:t>
                </a:r>
                <a:r>
                  <a:rPr lang="en-US" altLang="en-US" sz="3000" b="1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30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51600" name="Group 16"/>
          <p:cNvGrpSpPr>
            <a:grpSpLocks/>
          </p:cNvGrpSpPr>
          <p:nvPr/>
        </p:nvGrpSpPr>
        <p:grpSpPr bwMode="auto">
          <a:xfrm>
            <a:off x="2819400" y="1905000"/>
            <a:ext cx="685800" cy="1752600"/>
            <a:chOff x="816" y="1200"/>
            <a:chExt cx="432" cy="1104"/>
          </a:xfrm>
        </p:grpSpPr>
        <p:sp>
          <p:nvSpPr>
            <p:cNvPr id="451589" name="AutoShape 5"/>
            <p:cNvSpPr>
              <a:spLocks noChangeArrowheads="1"/>
            </p:cNvSpPr>
            <p:nvPr/>
          </p:nvSpPr>
          <p:spPr bwMode="auto">
            <a:xfrm rot="1800000">
              <a:off x="960" y="1200"/>
              <a:ext cx="192" cy="1104"/>
            </a:xfrm>
            <a:prstGeom prst="downArrow">
              <a:avLst>
                <a:gd name="adj1" fmla="val 50000"/>
                <a:gd name="adj2" fmla="val 14375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grpSp>
          <p:nvGrpSpPr>
            <p:cNvPr id="451594" name="Group 10"/>
            <p:cNvGrpSpPr>
              <a:grpSpLocks/>
            </p:cNvGrpSpPr>
            <p:nvPr/>
          </p:nvGrpSpPr>
          <p:grpSpPr bwMode="auto">
            <a:xfrm>
              <a:off x="816" y="1488"/>
              <a:ext cx="432" cy="451"/>
              <a:chOff x="1632" y="2957"/>
              <a:chExt cx="432" cy="451"/>
            </a:xfrm>
          </p:grpSpPr>
          <p:sp>
            <p:nvSpPr>
              <p:cNvPr id="451595" name="Oval 11"/>
              <p:cNvSpPr>
                <a:spLocks noChangeArrowheads="1"/>
              </p:cNvSpPr>
              <p:nvPr/>
            </p:nvSpPr>
            <p:spPr bwMode="auto">
              <a:xfrm>
                <a:off x="1632" y="2957"/>
                <a:ext cx="432" cy="432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51596" name="Rectangle 12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392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b="1">
                    <a:solidFill>
                      <a:srgbClr val="000000"/>
                    </a:solidFill>
                  </a:rPr>
                  <a:t>O</a:t>
                </a:r>
                <a:r>
                  <a:rPr lang="en-US" altLang="en-US" sz="3000" b="1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3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1597" name="Line 13"/>
              <p:cNvSpPr>
                <a:spLocks noChangeShapeType="1"/>
              </p:cNvSpPr>
              <p:nvPr/>
            </p:nvSpPr>
            <p:spPr bwMode="auto">
              <a:xfrm flipH="1">
                <a:off x="1632" y="2976"/>
                <a:ext cx="432" cy="432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451598" name="Rectangle 14"/>
          <p:cNvSpPr>
            <a:spLocks noChangeArrowheads="1"/>
          </p:cNvSpPr>
          <p:nvPr/>
        </p:nvSpPr>
        <p:spPr bwMode="auto">
          <a:xfrm>
            <a:off x="3267075" y="4471989"/>
            <a:ext cx="40528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660066"/>
                </a:solidFill>
              </a:rPr>
              <a:t>mitochondria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C0000"/>
                </a:solidFill>
              </a:rPr>
              <a:t>Krebs cycle</a:t>
            </a:r>
            <a:endParaRPr lang="en-US" altLang="en-US" sz="3000" b="1">
              <a:solidFill>
                <a:srgbClr val="660066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aerobic respiration</a:t>
            </a:r>
          </a:p>
        </p:txBody>
      </p:sp>
      <p:sp>
        <p:nvSpPr>
          <p:cNvPr id="451599" name="Rectangle 15"/>
          <p:cNvSpPr>
            <a:spLocks noChangeArrowheads="1"/>
          </p:cNvSpPr>
          <p:nvPr/>
        </p:nvSpPr>
        <p:spPr bwMode="auto">
          <a:xfrm>
            <a:off x="1507716" y="3355757"/>
            <a:ext cx="251383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C0000"/>
                </a:solidFill>
              </a:rPr>
              <a:t>fermentation</a:t>
            </a:r>
            <a:endParaRPr lang="en-US" altLang="en-US" sz="3000" b="1">
              <a:solidFill>
                <a:srgbClr val="660066"/>
              </a:solidFill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anaerobic</a:t>
            </a:r>
            <a:br>
              <a:rPr lang="en-US" altLang="en-US" sz="3000" b="1">
                <a:solidFill>
                  <a:srgbClr val="0F116A"/>
                </a:solidFill>
              </a:rPr>
            </a:br>
            <a:r>
              <a:rPr lang="en-US" altLang="en-US" sz="3000" b="1">
                <a:solidFill>
                  <a:srgbClr val="0F116A"/>
                </a:solidFill>
              </a:rPr>
              <a:t>respiration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15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19" name="Picture 5" descr="pengui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1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1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1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8" grpId="0" build="p" autoUpdateAnimBg="0" advAuto="0"/>
      <p:bldP spid="45159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E9A00C9D-7A25-4D3C-9C46-89EA411A9377}" type="datetime1">
              <a:rPr lang="en-US" altLang="en-US" b="0" smtClean="0">
                <a:solidFill>
                  <a:srgbClr val="40458C"/>
                </a:solidFill>
              </a:rPr>
              <a:t>8/28/2018</a:t>
            </a:fld>
            <a:endParaRPr lang="en-US" altLang="en-US" b="0">
              <a:solidFill>
                <a:srgbClr val="40458C"/>
              </a:solidFill>
            </a:endParaRPr>
          </a:p>
        </p:txBody>
      </p:sp>
      <p:grpSp>
        <p:nvGrpSpPr>
          <p:cNvPr id="527362" name="Group 2"/>
          <p:cNvGrpSpPr>
            <a:grpSpLocks/>
          </p:cNvGrpSpPr>
          <p:nvPr/>
        </p:nvGrpSpPr>
        <p:grpSpPr bwMode="auto">
          <a:xfrm>
            <a:off x="8453438" y="388939"/>
            <a:ext cx="2114550" cy="1855787"/>
            <a:chOff x="240" y="1008"/>
            <a:chExt cx="1488" cy="1307"/>
          </a:xfrm>
        </p:grpSpPr>
        <p:pic>
          <p:nvPicPr>
            <p:cNvPr id="527363" name="Picture 3" descr="f8-14a_the_atp_molecule_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000" r="12375" b="6000"/>
            <a:stretch>
              <a:fillRect/>
            </a:stretch>
          </p:blipFill>
          <p:spPr bwMode="auto">
            <a:xfrm>
              <a:off x="288" y="1008"/>
              <a:ext cx="144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7364" name="Rectangle 4"/>
            <p:cNvSpPr>
              <a:spLocks noChangeArrowheads="1"/>
            </p:cNvSpPr>
            <p:nvPr/>
          </p:nvSpPr>
          <p:spPr bwMode="auto">
            <a:xfrm>
              <a:off x="240" y="2064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pic>
        <p:nvPicPr>
          <p:cNvPr id="527365" name="Picture 5" descr="05_02b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4"/>
          <a:stretch>
            <a:fillRect/>
          </a:stretch>
        </p:blipFill>
        <p:spPr bwMode="auto">
          <a:xfrm rot="20336136">
            <a:off x="1524000" y="323851"/>
            <a:ext cx="2141538" cy="2747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6" name="AutoShape 6"/>
          <p:cNvSpPr>
            <a:spLocks noChangeArrowheads="1"/>
          </p:cNvSpPr>
          <p:nvPr/>
        </p:nvSpPr>
        <p:spPr bwMode="auto">
          <a:xfrm flipH="1">
            <a:off x="4492625" y="739776"/>
            <a:ext cx="2801938" cy="1611313"/>
          </a:xfrm>
          <a:prstGeom prst="wedgeEllipseCallout">
            <a:avLst>
              <a:gd name="adj1" fmla="val 109940"/>
              <a:gd name="adj2" fmla="val 1945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What’s the</a:t>
            </a:r>
            <a:b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point?</a:t>
            </a:r>
            <a:endParaRPr lang="en-US" altLang="en-US" sz="3200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736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9" y="4011614"/>
            <a:ext cx="2022475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527368" name="AutoShape 8"/>
          <p:cNvSpPr>
            <a:spLocks noChangeArrowheads="1"/>
          </p:cNvSpPr>
          <p:nvPr/>
        </p:nvSpPr>
        <p:spPr bwMode="auto">
          <a:xfrm flipH="1">
            <a:off x="5006975" y="2652713"/>
            <a:ext cx="3943350" cy="2127250"/>
          </a:xfrm>
          <a:prstGeom prst="wedgeEllipseCallout">
            <a:avLst>
              <a:gd name="adj1" fmla="val -50648"/>
              <a:gd name="adj2" fmla="val 8738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  <a:t>The point</a:t>
            </a:r>
            <a:b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  <a:t>is to make</a:t>
            </a:r>
            <a:b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4000" b="1">
                <a:solidFill>
                  <a:srgbClr val="CC0000"/>
                </a:solidFill>
                <a:latin typeface="Comic Sans MS" panose="030F0702030302020204" pitchFamily="66" charset="0"/>
              </a:rPr>
              <a:t>ATP</a:t>
            </a:r>
            <a:r>
              <a:rPr lang="en-US" altLang="en-US" sz="36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36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527369" name="AutoShape 9"/>
          <p:cNvSpPr>
            <a:spLocks noChangeArrowheads="1"/>
          </p:cNvSpPr>
          <p:nvPr/>
        </p:nvSpPr>
        <p:spPr bwMode="auto">
          <a:xfrm>
            <a:off x="1736725" y="3867150"/>
            <a:ext cx="4191000" cy="2743200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FFEA18"/>
                </a:solidFill>
              </a:rPr>
              <a:t>ATP</a:t>
            </a:r>
            <a:endParaRPr lang="en-US" altLang="en-US" sz="6000" b="1">
              <a:solidFill>
                <a:srgbClr val="660066"/>
              </a:solidFill>
            </a:endParaRPr>
          </a:p>
        </p:txBody>
      </p:sp>
      <p:pic>
        <p:nvPicPr>
          <p:cNvPr id="11" name="Picture 5" descr="penguin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7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7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6" grpId="0" animBg="1" autoUpdateAnimBg="0"/>
      <p:bldP spid="527368" grpId="0" animBg="1" autoUpdateAnimBg="0"/>
      <p:bldP spid="5273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1851026" y="1300164"/>
            <a:ext cx="461963" cy="244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529443" name="Group 35"/>
          <p:cNvGrpSpPr>
            <a:grpSpLocks/>
          </p:cNvGrpSpPr>
          <p:nvPr/>
        </p:nvGrpSpPr>
        <p:grpSpPr bwMode="auto">
          <a:xfrm>
            <a:off x="6196013" y="398463"/>
            <a:ext cx="4152900" cy="5738812"/>
            <a:chOff x="2793" y="251"/>
            <a:chExt cx="2616" cy="3615"/>
          </a:xfrm>
        </p:grpSpPr>
        <p:pic>
          <p:nvPicPr>
            <p:cNvPr id="529412" name="Picture 4" descr="09_0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t="4500" r="28125" b="4500"/>
            <a:stretch>
              <a:fillRect/>
            </a:stretch>
          </p:blipFill>
          <p:spPr bwMode="auto">
            <a:xfrm>
              <a:off x="2793" y="251"/>
              <a:ext cx="2616" cy="3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9413" name="Rectangle 5"/>
            <p:cNvSpPr>
              <a:spLocks noChangeArrowheads="1"/>
            </p:cNvSpPr>
            <p:nvPr/>
          </p:nvSpPr>
          <p:spPr bwMode="auto">
            <a:xfrm>
              <a:off x="4690" y="357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14" name="Rectangle 6"/>
            <p:cNvSpPr>
              <a:spLocks noChangeArrowheads="1"/>
            </p:cNvSpPr>
            <p:nvPr/>
          </p:nvSpPr>
          <p:spPr bwMode="auto">
            <a:xfrm>
              <a:off x="2818" y="2823"/>
              <a:ext cx="0" cy="233"/>
            </a:xfrm>
            <a:prstGeom prst="rect">
              <a:avLst/>
            </a:prstGeom>
            <a:solidFill>
              <a:srgbClr val="EA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9415" name="Rectangle 7"/>
            <p:cNvSpPr>
              <a:spLocks noChangeArrowheads="1"/>
            </p:cNvSpPr>
            <p:nvPr/>
          </p:nvSpPr>
          <p:spPr bwMode="auto">
            <a:xfrm>
              <a:off x="5045" y="2429"/>
              <a:ext cx="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529416" name="Rectangle 8"/>
            <p:cNvSpPr>
              <a:spLocks noChangeArrowheads="1"/>
            </p:cNvSpPr>
            <p:nvPr/>
          </p:nvSpPr>
          <p:spPr bwMode="auto">
            <a:xfrm>
              <a:off x="5087" y="1914"/>
              <a:ext cx="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529423" name="Rectangle 15"/>
            <p:cNvSpPr>
              <a:spLocks noChangeArrowheads="1"/>
            </p:cNvSpPr>
            <p:nvPr/>
          </p:nvSpPr>
          <p:spPr bwMode="auto">
            <a:xfrm>
              <a:off x="3655" y="709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4" name="Rectangle 16"/>
            <p:cNvSpPr>
              <a:spLocks noChangeArrowheads="1"/>
            </p:cNvSpPr>
            <p:nvPr/>
          </p:nvSpPr>
          <p:spPr bwMode="auto">
            <a:xfrm>
              <a:off x="4872" y="76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5" name="Rectangle 17"/>
            <p:cNvSpPr>
              <a:spLocks noChangeArrowheads="1"/>
            </p:cNvSpPr>
            <p:nvPr/>
          </p:nvSpPr>
          <p:spPr bwMode="auto">
            <a:xfrm>
              <a:off x="4899" y="403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6" name="Rectangle 18"/>
            <p:cNvSpPr>
              <a:spLocks noChangeArrowheads="1"/>
            </p:cNvSpPr>
            <p:nvPr/>
          </p:nvSpPr>
          <p:spPr bwMode="auto">
            <a:xfrm>
              <a:off x="4217" y="76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7" name="Rectangle 19"/>
            <p:cNvSpPr>
              <a:spLocks noChangeArrowheads="1"/>
            </p:cNvSpPr>
            <p:nvPr/>
          </p:nvSpPr>
          <p:spPr bwMode="auto">
            <a:xfrm>
              <a:off x="4521" y="69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8" name="Rectangle 20"/>
            <p:cNvSpPr>
              <a:spLocks noChangeArrowheads="1"/>
            </p:cNvSpPr>
            <p:nvPr/>
          </p:nvSpPr>
          <p:spPr bwMode="auto">
            <a:xfrm>
              <a:off x="4439" y="44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9" name="Rectangle 21"/>
            <p:cNvSpPr>
              <a:spLocks noChangeArrowheads="1"/>
            </p:cNvSpPr>
            <p:nvPr/>
          </p:nvSpPr>
          <p:spPr bwMode="auto">
            <a:xfrm>
              <a:off x="4063" y="44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30" name="Rectangle 22"/>
            <p:cNvSpPr>
              <a:spLocks noChangeArrowheads="1"/>
            </p:cNvSpPr>
            <p:nvPr/>
          </p:nvSpPr>
          <p:spPr bwMode="auto">
            <a:xfrm>
              <a:off x="3709" y="28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529431" name="Rectangle 23"/>
          <p:cNvSpPr>
            <a:spLocks noChangeArrowheads="1"/>
          </p:cNvSpPr>
          <p:nvPr/>
        </p:nvSpPr>
        <p:spPr bwMode="auto">
          <a:xfrm>
            <a:off x="6705601" y="5026026"/>
            <a:ext cx="904875" cy="682625"/>
          </a:xfrm>
          <a:prstGeom prst="rect">
            <a:avLst/>
          </a:prstGeom>
          <a:solidFill>
            <a:srgbClr val="EECB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29432" name="Rectangle 24"/>
          <p:cNvSpPr>
            <a:spLocks noGrp="1" noChangeArrowheads="1"/>
          </p:cNvSpPr>
          <p:nvPr>
            <p:ph type="title"/>
          </p:nvPr>
        </p:nvSpPr>
        <p:spPr>
          <a:xfrm>
            <a:off x="2133601" y="685800"/>
            <a:ext cx="7788275" cy="762000"/>
          </a:xfrm>
        </p:spPr>
        <p:txBody>
          <a:bodyPr/>
          <a:lstStyle/>
          <a:p>
            <a:r>
              <a:rPr lang="en-US" altLang="en-US"/>
              <a:t>And how do we do that?</a:t>
            </a:r>
          </a:p>
        </p:txBody>
      </p:sp>
      <p:sp>
        <p:nvSpPr>
          <p:cNvPr id="529433" name="AutoShape 25"/>
          <p:cNvSpPr>
            <a:spLocks noChangeArrowheads="1"/>
          </p:cNvSpPr>
          <p:nvPr/>
        </p:nvSpPr>
        <p:spPr bwMode="auto">
          <a:xfrm>
            <a:off x="6426201" y="5072064"/>
            <a:ext cx="1389063" cy="909637"/>
          </a:xfrm>
          <a:prstGeom prst="irregularSeal1">
            <a:avLst/>
          </a:prstGeom>
          <a:solidFill>
            <a:srgbClr val="FFEA18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0000"/>
                </a:solidFill>
              </a:rPr>
              <a:t>ATP</a:t>
            </a:r>
            <a:endParaRPr lang="en-US" altLang="en-US" sz="6000" b="1">
              <a:solidFill>
                <a:srgbClr val="660066"/>
              </a:solidFill>
            </a:endParaRPr>
          </a:p>
        </p:txBody>
      </p:sp>
      <p:sp>
        <p:nvSpPr>
          <p:cNvPr id="529434" name="Rectangle 26"/>
          <p:cNvSpPr>
            <a:spLocks noChangeArrowheads="1"/>
          </p:cNvSpPr>
          <p:nvPr/>
        </p:nvSpPr>
        <p:spPr bwMode="auto">
          <a:xfrm>
            <a:off x="1747838" y="6345238"/>
            <a:ext cx="4633912" cy="457200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0000"/>
                </a:solidFill>
              </a:rPr>
              <a:t>But…</a:t>
            </a:r>
            <a:r>
              <a:rPr lang="en-US" altLang="en-US" sz="2400" b="1">
                <a:solidFill>
                  <a:srgbClr val="0F116A"/>
                </a:solidFill>
              </a:rPr>
              <a:t> Have we done that yet?</a:t>
            </a:r>
          </a:p>
        </p:txBody>
      </p:sp>
      <p:sp>
        <p:nvSpPr>
          <p:cNvPr id="529435" name="AutoShape 27"/>
          <p:cNvSpPr>
            <a:spLocks noChangeArrowheads="1"/>
          </p:cNvSpPr>
          <p:nvPr/>
        </p:nvSpPr>
        <p:spPr bwMode="auto">
          <a:xfrm>
            <a:off x="5738813" y="4276725"/>
            <a:ext cx="1022350" cy="514350"/>
          </a:xfrm>
          <a:prstGeom prst="star24">
            <a:avLst>
              <a:gd name="adj" fmla="val 37500"/>
            </a:avLst>
          </a:prstGeom>
          <a:solidFill>
            <a:srgbClr val="FF6404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EA18"/>
                </a:solidFill>
              </a:rPr>
              <a:t>ADP</a:t>
            </a:r>
            <a:endParaRPr lang="en-US" altLang="en-US" sz="4400" b="1">
              <a:solidFill>
                <a:srgbClr val="660066"/>
              </a:solidFill>
            </a:endParaRPr>
          </a:p>
        </p:txBody>
      </p:sp>
      <p:sp>
        <p:nvSpPr>
          <p:cNvPr id="529436" name="Freeform 28"/>
          <p:cNvSpPr>
            <a:spLocks/>
          </p:cNvSpPr>
          <p:nvPr/>
        </p:nvSpPr>
        <p:spPr bwMode="auto">
          <a:xfrm>
            <a:off x="7364413" y="4606926"/>
            <a:ext cx="658812" cy="627063"/>
          </a:xfrm>
          <a:custGeom>
            <a:avLst/>
            <a:gdLst>
              <a:gd name="T0" fmla="*/ 0 w 324"/>
              <a:gd name="T1" fmla="*/ 0 h 355"/>
              <a:gd name="T2" fmla="*/ 304 w 324"/>
              <a:gd name="T3" fmla="*/ 109 h 355"/>
              <a:gd name="T4" fmla="*/ 123 w 324"/>
              <a:gd name="T5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355">
                <a:moveTo>
                  <a:pt x="0" y="0"/>
                </a:moveTo>
                <a:cubicBezTo>
                  <a:pt x="142" y="25"/>
                  <a:pt x="284" y="50"/>
                  <a:pt x="304" y="109"/>
                </a:cubicBezTo>
                <a:cubicBezTo>
                  <a:pt x="324" y="168"/>
                  <a:pt x="223" y="261"/>
                  <a:pt x="123" y="355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529437" name="Group 29"/>
          <p:cNvGrpSpPr>
            <a:grpSpLocks/>
          </p:cNvGrpSpPr>
          <p:nvPr/>
        </p:nvGrpSpPr>
        <p:grpSpPr bwMode="auto">
          <a:xfrm>
            <a:off x="6764338" y="4349750"/>
            <a:ext cx="673100" cy="457200"/>
            <a:chOff x="4070" y="2061"/>
            <a:chExt cx="424" cy="288"/>
          </a:xfrm>
        </p:grpSpPr>
        <p:sp>
          <p:nvSpPr>
            <p:cNvPr id="529438" name="Oval 30"/>
            <p:cNvSpPr>
              <a:spLocks noChangeArrowheads="1"/>
            </p:cNvSpPr>
            <p:nvPr/>
          </p:nvSpPr>
          <p:spPr bwMode="auto">
            <a:xfrm>
              <a:off x="4243" y="2080"/>
              <a:ext cx="251" cy="25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EA18"/>
                  </a:solidFill>
                </a:rPr>
                <a:t>P</a:t>
              </a:r>
              <a:endParaRPr lang="en-US" altLang="en-US" sz="1600" b="1">
                <a:solidFill>
                  <a:srgbClr val="0F116A"/>
                </a:solidFill>
              </a:endParaRPr>
            </a:p>
          </p:txBody>
        </p:sp>
        <p:sp>
          <p:nvSpPr>
            <p:cNvPr id="529439" name="Rectangle 31"/>
            <p:cNvSpPr>
              <a:spLocks noChangeArrowheads="1"/>
            </p:cNvSpPr>
            <p:nvPr/>
          </p:nvSpPr>
          <p:spPr bwMode="auto">
            <a:xfrm>
              <a:off x="4070" y="206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F116A"/>
                  </a:solidFill>
                </a:rPr>
                <a:t>+</a:t>
              </a:r>
            </a:p>
          </p:txBody>
        </p:sp>
      </p:grpSp>
      <p:sp>
        <p:nvSpPr>
          <p:cNvPr id="529440" name="Rectangle 3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46238" y="1552575"/>
            <a:ext cx="5713412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 u="sng">
                <a:solidFill>
                  <a:srgbClr val="CC0000"/>
                </a:solidFill>
              </a:rPr>
              <a:t>ATP synthase</a:t>
            </a:r>
            <a:endParaRPr lang="en-US" altLang="en-US"/>
          </a:p>
          <a:p>
            <a:pPr lvl="1"/>
            <a:r>
              <a:rPr lang="en-US" altLang="en-US"/>
              <a:t>set up a H</a:t>
            </a:r>
            <a:r>
              <a:rPr lang="en-US" altLang="en-US" baseline="30000"/>
              <a:t>+ </a:t>
            </a:r>
            <a:r>
              <a:rPr lang="en-US" altLang="en-US"/>
              <a:t>gradient</a:t>
            </a:r>
          </a:p>
          <a:p>
            <a:pPr lvl="1"/>
            <a:r>
              <a:rPr lang="en-US" altLang="en-US"/>
              <a:t>allow H</a:t>
            </a:r>
            <a:r>
              <a:rPr lang="en-US" altLang="en-US" baseline="30000"/>
              <a:t>+</a:t>
            </a:r>
            <a:r>
              <a:rPr lang="en-US" altLang="en-US"/>
              <a:t> to flow </a:t>
            </a:r>
            <a:br>
              <a:rPr lang="en-US" altLang="en-US"/>
            </a:br>
            <a:r>
              <a:rPr lang="en-US" altLang="en-US"/>
              <a:t>through ATP synthase</a:t>
            </a:r>
          </a:p>
          <a:p>
            <a:pPr lvl="1"/>
            <a:r>
              <a:rPr lang="en-US" altLang="en-US"/>
              <a:t>powers bonding </a:t>
            </a:r>
            <a:br>
              <a:rPr lang="en-US" altLang="en-US"/>
            </a:br>
            <a:r>
              <a:rPr lang="en-US" altLang="en-US"/>
              <a:t>of P</a:t>
            </a:r>
            <a:r>
              <a:rPr lang="en-US" altLang="en-US" baseline="-25000"/>
              <a:t>i</a:t>
            </a:r>
            <a:r>
              <a:rPr lang="en-US" altLang="en-US"/>
              <a:t> to ADP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	   ADP</a:t>
            </a:r>
            <a:r>
              <a:rPr lang="en-US" altLang="en-US"/>
              <a:t> + P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</a:t>
            </a:r>
            <a:r>
              <a:rPr lang="en-US" altLang="en-US">
                <a:solidFill>
                  <a:srgbClr val="CC0000"/>
                </a:solidFill>
              </a:rPr>
              <a:t>ATP</a:t>
            </a:r>
            <a:endParaRPr lang="en-US" altLang="en-US" sz="2600">
              <a:solidFill>
                <a:srgbClr val="CC0000"/>
              </a:solidFill>
            </a:endParaRPr>
          </a:p>
        </p:txBody>
      </p:sp>
      <p:pic>
        <p:nvPicPr>
          <p:cNvPr id="529441" name="Picture 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7404" flipH="1">
            <a:off x="9258301" y="4933951"/>
            <a:ext cx="13620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17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29" name="Picture 5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9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9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9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9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9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9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9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9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9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9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529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9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2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529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9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33" grpId="0" animBg="1" autoUpdateAnimBg="0"/>
      <p:bldP spid="529434" grpId="0" animBg="1" autoUpdateAnimBg="0"/>
      <p:bldP spid="529435" grpId="0" animBg="1" autoUpdateAnimBg="0"/>
      <p:bldP spid="529436" grpId="0" animBg="1"/>
      <p:bldP spid="52944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DEB8B0B4-D9D8-40AB-A74D-078BFF713BAB}" type="datetime1">
              <a:rPr lang="en-US" altLang="en-US" b="0" smtClean="0">
                <a:solidFill>
                  <a:srgbClr val="40458C"/>
                </a:solidFill>
              </a:rPr>
              <a:t>8/28/2018</a:t>
            </a:fld>
            <a:endParaRPr lang="en-US" altLang="en-US" b="0">
              <a:solidFill>
                <a:srgbClr val="40458C"/>
              </a:solidFill>
            </a:endParaRPr>
          </a:p>
        </p:txBody>
      </p:sp>
      <p:pic>
        <p:nvPicPr>
          <p:cNvPr id="3655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7404">
            <a:off x="2373313" y="1971676"/>
            <a:ext cx="2646362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365575" name="AutoShape 7"/>
          <p:cNvSpPr>
            <a:spLocks noChangeArrowheads="1"/>
          </p:cNvSpPr>
          <p:nvPr/>
        </p:nvSpPr>
        <p:spPr bwMode="auto">
          <a:xfrm>
            <a:off x="5135563" y="1114425"/>
            <a:ext cx="5181600" cy="2439988"/>
          </a:xfrm>
          <a:prstGeom prst="wedgeEllipseCallout">
            <a:avLst>
              <a:gd name="adj1" fmla="val -75921"/>
              <a:gd name="adj2" fmla="val 8916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182880" rIns="18288" bIns="18288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NO</a:t>
            </a:r>
            <a:r>
              <a:rPr lang="en-US" altLang="en-US" sz="32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i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There’s still </a:t>
            </a:r>
            <a:r>
              <a:rPr lang="en-US" altLang="en-US" sz="3200" b="1" i="1">
                <a:solidFill>
                  <a:srgbClr val="CC0000"/>
                </a:solidFill>
                <a:latin typeface="Comic Sans MS" panose="030F0702030302020204" pitchFamily="66" charset="0"/>
              </a:rPr>
              <a:t>more</a:t>
            </a: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 to my</a:t>
            </a:r>
            <a:r>
              <a:rPr lang="en-US" altLang="en-US" sz="3200" b="1" i="1">
                <a:solidFill>
                  <a:srgbClr val="0F116A"/>
                </a:solidFill>
                <a:latin typeface="Comic Sans MS" panose="030F0702030302020204" pitchFamily="66" charset="0"/>
              </a:rPr>
              <a:t> s</a:t>
            </a: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tory</a:t>
            </a:r>
            <a:r>
              <a:rPr lang="en-US" altLang="en-US" sz="32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3200" b="1">
              <a:solidFill>
                <a:srgbClr val="0F116A"/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Any Questions?</a:t>
            </a:r>
          </a:p>
        </p:txBody>
      </p:sp>
      <p:pic>
        <p:nvPicPr>
          <p:cNvPr id="5" name="Picture 5" descr="pengui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Maybe an Amoeba Sisters Video Will Help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http://www.youtube.com/watch?v=4Eo7JtRA7lg&amp;list=UUb2GCoLSBXjmI_Qj1vk-44g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6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1A6BBE68-FC4B-4B29-9F98-2F358DF1DCA9}" type="datetime1">
              <a:rPr lang="en-US" altLang="en-US" b="0" smtClean="0">
                <a:solidFill>
                  <a:srgbClr val="40458C"/>
                </a:solidFill>
              </a:rPr>
              <a:t>8/28/2018</a:t>
            </a:fld>
            <a:endParaRPr lang="en-US" altLang="en-US" b="0">
              <a:solidFill>
                <a:srgbClr val="40458C"/>
              </a:solidFill>
            </a:endParaRPr>
          </a:p>
        </p:txBody>
      </p:sp>
      <p:grpSp>
        <p:nvGrpSpPr>
          <p:cNvPr id="525317" name="Group 5"/>
          <p:cNvGrpSpPr>
            <a:grpSpLocks/>
          </p:cNvGrpSpPr>
          <p:nvPr/>
        </p:nvGrpSpPr>
        <p:grpSpPr bwMode="auto">
          <a:xfrm>
            <a:off x="8453438" y="388939"/>
            <a:ext cx="2114550" cy="1855787"/>
            <a:chOff x="240" y="1008"/>
            <a:chExt cx="1488" cy="1307"/>
          </a:xfrm>
        </p:grpSpPr>
        <p:pic>
          <p:nvPicPr>
            <p:cNvPr id="525318" name="Picture 6" descr="f8-14a_the_atp_molecule_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000" r="12375" b="6000"/>
            <a:stretch>
              <a:fillRect/>
            </a:stretch>
          </p:blipFill>
          <p:spPr bwMode="auto">
            <a:xfrm>
              <a:off x="288" y="1008"/>
              <a:ext cx="144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5319" name="Rectangle 7"/>
            <p:cNvSpPr>
              <a:spLocks noChangeArrowheads="1"/>
            </p:cNvSpPr>
            <p:nvPr/>
          </p:nvSpPr>
          <p:spPr bwMode="auto">
            <a:xfrm>
              <a:off x="240" y="2064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pic>
        <p:nvPicPr>
          <p:cNvPr id="525320" name="Picture 8" descr="05_02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4"/>
          <a:stretch>
            <a:fillRect/>
          </a:stretch>
        </p:blipFill>
        <p:spPr bwMode="auto">
          <a:xfrm rot="20336136">
            <a:off x="1524000" y="323851"/>
            <a:ext cx="2141538" cy="2747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21" name="AutoShape 9"/>
          <p:cNvSpPr>
            <a:spLocks noChangeArrowheads="1"/>
          </p:cNvSpPr>
          <p:nvPr/>
        </p:nvSpPr>
        <p:spPr bwMode="auto">
          <a:xfrm flipH="1">
            <a:off x="4484689" y="739776"/>
            <a:ext cx="2801937" cy="1611313"/>
          </a:xfrm>
          <a:prstGeom prst="wedgeEllipseCallout">
            <a:avLst>
              <a:gd name="adj1" fmla="val 109940"/>
              <a:gd name="adj2" fmla="val 1945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What’s the</a:t>
            </a:r>
            <a:b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point?</a:t>
            </a:r>
            <a:endParaRPr lang="en-US" altLang="en-US" sz="3200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5322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9" y="4011614"/>
            <a:ext cx="2022475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525324" name="AutoShape 12"/>
          <p:cNvSpPr>
            <a:spLocks noChangeArrowheads="1"/>
          </p:cNvSpPr>
          <p:nvPr/>
        </p:nvSpPr>
        <p:spPr bwMode="auto">
          <a:xfrm flipH="1">
            <a:off x="5006975" y="2652713"/>
            <a:ext cx="3943350" cy="2127250"/>
          </a:xfrm>
          <a:prstGeom prst="wedgeEllipseCallout">
            <a:avLst>
              <a:gd name="adj1" fmla="val -50648"/>
              <a:gd name="adj2" fmla="val 8738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  <a:t>The point</a:t>
            </a:r>
            <a:b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  <a:t>is to make</a:t>
            </a:r>
            <a:b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4000" b="1">
                <a:solidFill>
                  <a:srgbClr val="CC0000"/>
                </a:solidFill>
                <a:latin typeface="Comic Sans MS" panose="030F0702030302020204" pitchFamily="66" charset="0"/>
              </a:rPr>
              <a:t>ATP</a:t>
            </a:r>
            <a:r>
              <a:rPr lang="en-US" altLang="en-US" sz="36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36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525315" name="AutoShape 3"/>
          <p:cNvSpPr>
            <a:spLocks noChangeArrowheads="1"/>
          </p:cNvSpPr>
          <p:nvPr/>
        </p:nvSpPr>
        <p:spPr bwMode="auto">
          <a:xfrm>
            <a:off x="-549275" y="4476750"/>
            <a:ext cx="4191000" cy="2743200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FFEA18"/>
                </a:solidFill>
              </a:rPr>
              <a:t>ATP</a:t>
            </a:r>
            <a:endParaRPr lang="en-US" altLang="en-US" sz="6000" b="1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5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5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525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1" grpId="0" animBg="1" autoUpdateAnimBg="0"/>
      <p:bldP spid="525324" grpId="0" animBg="1" autoUpdateAnimBg="0"/>
      <p:bldP spid="5253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991600" y="2667001"/>
            <a:ext cx="1447800" cy="59372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Quiz 4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752600" y="152401"/>
            <a:ext cx="86868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The formula CO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+ H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 --- C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12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+ O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is the formula for ? a. photosynthesis            b. respiration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___ is the process which breaks down food molecules to release energy and takes place in the mitochondria.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a. photosynthesis          b. digestion         c. respiration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___ is formed when ATP releases a phosphate.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a. ADP          b. AMP           c. APP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Fermentation is a form of ___ respiration which occurs without the presence of oxygen.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a. aerobic         b. anaerobic        c. antioxidant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The green pigment which is present in plant cells and allows them to go through photosynthesis is ___.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a. chlorophyll        b. chloroplast        c. chlorosis</a:t>
            </a:r>
          </a:p>
        </p:txBody>
      </p:sp>
    </p:spTree>
    <p:extLst>
      <p:ext uri="{BB962C8B-B14F-4D97-AF65-F5344CB8AC3E}">
        <p14:creationId xmlns:p14="http://schemas.microsoft.com/office/powerpoint/2010/main" val="14573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 does Glycolysis take place?</a:t>
            </a:r>
          </a:p>
        </p:txBody>
      </p:sp>
      <p:pic>
        <p:nvPicPr>
          <p:cNvPr id="1843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2811463"/>
            <a:ext cx="4191000" cy="238125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90800" y="2133601"/>
            <a:ext cx="2590800" cy="64611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Arial" charset="0"/>
              </a:rPr>
              <a:t>Glycolysis</a:t>
            </a:r>
          </a:p>
        </p:txBody>
      </p:sp>
    </p:spTree>
    <p:extLst>
      <p:ext uri="{BB962C8B-B14F-4D97-AF65-F5344CB8AC3E}">
        <p14:creationId xmlns:p14="http://schemas.microsoft.com/office/powerpoint/2010/main" val="34462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does Glycolysis require?</a:t>
            </a:r>
          </a:p>
        </p:txBody>
      </p:sp>
      <p:pic>
        <p:nvPicPr>
          <p:cNvPr id="1945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2811463"/>
            <a:ext cx="4191000" cy="2381250"/>
          </a:xfrm>
          <a:noFill/>
        </p:spPr>
      </p:pic>
    </p:spTree>
    <p:extLst>
      <p:ext uri="{BB962C8B-B14F-4D97-AF65-F5344CB8AC3E}">
        <p14:creationId xmlns:p14="http://schemas.microsoft.com/office/powerpoint/2010/main" val="7674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are the final products??</a:t>
            </a:r>
          </a:p>
        </p:txBody>
      </p:sp>
      <p:pic>
        <p:nvPicPr>
          <p:cNvPr id="2048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2811463"/>
            <a:ext cx="4191000" cy="238125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667000" y="2209801"/>
            <a:ext cx="2590800" cy="64611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Arial" charset="0"/>
              </a:rPr>
              <a:t>Glycolysis</a:t>
            </a:r>
          </a:p>
        </p:txBody>
      </p:sp>
    </p:spTree>
    <p:extLst>
      <p:ext uri="{BB962C8B-B14F-4D97-AF65-F5344CB8AC3E}">
        <p14:creationId xmlns:p14="http://schemas.microsoft.com/office/powerpoint/2010/main" val="9910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atin typeface="Tw Cen MT" pitchFamily="34" charset="0"/>
              </a:rPr>
              <a:t>Special Note: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153400" cy="48006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Char char="ü"/>
            </a:pPr>
            <a:r>
              <a:rPr lang="en-US" altLang="en-US" sz="4000" dirty="0">
                <a:latin typeface="Tw Cen MT" panose="020B0602020104020603" pitchFamily="34" charset="0"/>
              </a:rPr>
              <a:t>Glycolysis can produce thousands of ATP molecules in milliseconds.</a:t>
            </a:r>
          </a:p>
          <a:p>
            <a:pPr marL="533400" indent="-533400" eaLnBrk="1" hangingPunct="1">
              <a:buBlip>
                <a:blip r:embed="rId2"/>
              </a:buBlip>
            </a:pPr>
            <a:r>
              <a:rPr lang="en-US" altLang="en-US" sz="4000" dirty="0">
                <a:latin typeface="Tw Cen MT" panose="020B0602020104020603" pitchFamily="34" charset="0"/>
              </a:rPr>
              <a:t>But quickly fills all available NAD+ (electron carriers) with electrons and the process stops, so it’s only good for short-term energy.</a:t>
            </a:r>
          </a:p>
        </p:txBody>
      </p:sp>
    </p:spTree>
    <p:extLst>
      <p:ext uri="{BB962C8B-B14F-4D97-AF65-F5344CB8AC3E}">
        <p14:creationId xmlns:p14="http://schemas.microsoft.com/office/powerpoint/2010/main" val="32909643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04800"/>
            <a:ext cx="107823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117600" y="473075"/>
            <a:ext cx="3384550" cy="8985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117600" y="738980"/>
            <a:ext cx="391318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7030A0"/>
                </a:solidFill>
                <a:latin typeface="Arial" panose="020B0604020202020204" pitchFamily="34" charset="0"/>
              </a:rPr>
              <a:t>Cellular Respiration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3125789" y="5605464"/>
            <a:ext cx="612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5492750"/>
            <a:ext cx="7381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7467600" y="5605463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3045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Glycolysis </a:t>
            </a:r>
          </a:p>
        </p:txBody>
      </p:sp>
      <p:grpSp>
        <p:nvGrpSpPr>
          <p:cNvPr id="406538" name="Group 10"/>
          <p:cNvGrpSpPr>
            <a:grpSpLocks/>
          </p:cNvGrpSpPr>
          <p:nvPr/>
        </p:nvGrpSpPr>
        <p:grpSpPr bwMode="auto">
          <a:xfrm>
            <a:off x="3009901" y="2446338"/>
            <a:ext cx="5110163" cy="1066800"/>
            <a:chOff x="1104" y="1584"/>
            <a:chExt cx="3219" cy="672"/>
          </a:xfrm>
        </p:grpSpPr>
        <p:sp>
          <p:nvSpPr>
            <p:cNvPr id="406532" name="Rectangle 4"/>
            <p:cNvSpPr>
              <a:spLocks noChangeArrowheads="1"/>
            </p:cNvSpPr>
            <p:nvPr/>
          </p:nvSpPr>
          <p:spPr bwMode="auto">
            <a:xfrm>
              <a:off x="1104" y="1584"/>
              <a:ext cx="3216" cy="6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06533" name="Rectangle 5"/>
            <p:cNvSpPr>
              <a:spLocks noChangeArrowheads="1"/>
            </p:cNvSpPr>
            <p:nvPr/>
          </p:nvSpPr>
          <p:spPr bwMode="auto">
            <a:xfrm>
              <a:off x="1149" y="1621"/>
              <a:ext cx="317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F116A"/>
                  </a:solidFill>
                </a:rPr>
                <a:t>glucose </a:t>
              </a:r>
              <a:r>
                <a:rPr lang="en-US" altLang="en-US" sz="2600" b="1">
                  <a:solidFill>
                    <a:srgbClr val="0F116A"/>
                  </a:solidFill>
                  <a:sym typeface="Symbol" panose="05050102010706020507" pitchFamily="18" charset="2"/>
                </a:rPr>
                <a:t>     pyruvate</a:t>
              </a:r>
              <a:endParaRPr lang="en-US" altLang="en-US" sz="3000" b="1">
                <a:solidFill>
                  <a:srgbClr val="0F116A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406534" name="Rectangle 6"/>
            <p:cNvSpPr>
              <a:spLocks noChangeArrowheads="1"/>
            </p:cNvSpPr>
            <p:nvPr/>
          </p:nvSpPr>
          <p:spPr bwMode="auto">
            <a:xfrm>
              <a:off x="3408" y="1886"/>
              <a:ext cx="32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660066"/>
                  </a:solidFill>
                </a:rPr>
                <a:t>2</a:t>
              </a:r>
              <a:r>
                <a:rPr lang="en-US" altLang="en-US" sz="2000" b="1">
                  <a:solidFill>
                    <a:srgbClr val="660066"/>
                  </a:solidFill>
                </a:rPr>
                <a:t>x</a:t>
              </a:r>
              <a:endParaRPr lang="en-US" altLang="en-US" sz="2600" b="1">
                <a:solidFill>
                  <a:srgbClr val="660066"/>
                </a:solidFill>
              </a:endParaRPr>
            </a:p>
          </p:txBody>
        </p:sp>
        <p:sp>
          <p:nvSpPr>
            <p:cNvPr id="406535" name="AutoShape 7"/>
            <p:cNvSpPr>
              <a:spLocks noChangeArrowheads="1"/>
            </p:cNvSpPr>
            <p:nvPr/>
          </p:nvSpPr>
          <p:spPr bwMode="auto">
            <a:xfrm>
              <a:off x="1392" y="187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6C</a:t>
              </a:r>
              <a:endParaRPr lang="en-US" altLang="en-US" sz="2400">
                <a:solidFill>
                  <a:srgbClr val="40458C"/>
                </a:solidFill>
              </a:endParaRPr>
            </a:p>
          </p:txBody>
        </p:sp>
        <p:sp>
          <p:nvSpPr>
            <p:cNvPr id="406536" name="AutoShape 8"/>
            <p:cNvSpPr>
              <a:spLocks noChangeArrowheads="1"/>
            </p:cNvSpPr>
            <p:nvPr/>
          </p:nvSpPr>
          <p:spPr bwMode="auto">
            <a:xfrm>
              <a:off x="3696" y="187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3C</a:t>
              </a:r>
              <a:endParaRPr lang="en-US" altLang="en-US" sz="2400">
                <a:solidFill>
                  <a:srgbClr val="40458C"/>
                </a:solidFill>
              </a:endParaRPr>
            </a:p>
          </p:txBody>
        </p:sp>
      </p:grpSp>
      <p:pic>
        <p:nvPicPr>
          <p:cNvPr id="406539" name="Picture 11" descr="penguin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5" y="152400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40" name="AutoShape 12"/>
          <p:cNvSpPr>
            <a:spLocks noChangeArrowheads="1"/>
          </p:cNvSpPr>
          <p:nvPr/>
        </p:nvSpPr>
        <p:spPr bwMode="auto">
          <a:xfrm>
            <a:off x="8718551" y="1873250"/>
            <a:ext cx="1857375" cy="1900238"/>
          </a:xfrm>
          <a:prstGeom prst="wedgeEllipseCallout">
            <a:avLst>
              <a:gd name="adj1" fmla="val 1625"/>
              <a:gd name="adj2" fmla="val -10772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In the</a:t>
            </a:r>
            <a:b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cytosol?</a:t>
            </a:r>
            <a:b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Why does</a:t>
            </a:r>
            <a:b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that make</a:t>
            </a:r>
            <a:b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evolutionary</a:t>
            </a:r>
            <a:b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sense?</a:t>
            </a:r>
            <a:endParaRPr lang="en-US" altLang="en-US" b="1" i="1" dirty="0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654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89" y="4691062"/>
            <a:ext cx="1531938" cy="1916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42" name="AutoShape 14"/>
          <p:cNvSpPr>
            <a:spLocks noChangeArrowheads="1"/>
          </p:cNvSpPr>
          <p:nvPr/>
        </p:nvSpPr>
        <p:spPr bwMode="auto">
          <a:xfrm>
            <a:off x="6557964" y="6070601"/>
            <a:ext cx="2693987" cy="708025"/>
          </a:xfrm>
          <a:prstGeom prst="wedgeEllipseCallout">
            <a:avLst>
              <a:gd name="adj1" fmla="val 72273"/>
              <a:gd name="adj2" fmla="val -14820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That’s not enough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ATP for me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06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79626" y="1371600"/>
            <a:ext cx="8031163" cy="5257800"/>
          </a:xfrm>
          <a:noFill/>
        </p:spPr>
        <p:txBody>
          <a:bodyPr/>
          <a:lstStyle/>
          <a:p>
            <a:r>
              <a:rPr lang="en-US" altLang="en-US" sz="2600" dirty="0"/>
              <a:t>Breaking down glucose </a:t>
            </a:r>
          </a:p>
          <a:p>
            <a:pPr lvl="1"/>
            <a:r>
              <a:rPr lang="en-US" altLang="en-US" sz="2400" dirty="0"/>
              <a:t>“</a:t>
            </a:r>
            <a:r>
              <a:rPr lang="en-US" altLang="en-US" sz="2400" u="sng" dirty="0" err="1">
                <a:solidFill>
                  <a:srgbClr val="CC0000"/>
                </a:solidFill>
              </a:rPr>
              <a:t>glyco</a:t>
            </a:r>
            <a:r>
              <a:rPr lang="en-US" altLang="en-US" sz="2400" dirty="0"/>
              <a:t> – </a:t>
            </a:r>
            <a:r>
              <a:rPr lang="en-US" altLang="en-US" sz="2400" u="sng" dirty="0">
                <a:solidFill>
                  <a:srgbClr val="CC0000"/>
                </a:solidFill>
              </a:rPr>
              <a:t>lysis</a:t>
            </a:r>
            <a:r>
              <a:rPr lang="en-US" altLang="en-US" sz="2400" dirty="0"/>
              <a:t>” (splitting sugar)</a:t>
            </a:r>
          </a:p>
          <a:p>
            <a:pPr lvl="1"/>
            <a:endParaRPr lang="en-US" altLang="en-US" sz="24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6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 dirty="0">
                <a:sym typeface="Symbol" panose="05050102010706020507" pitchFamily="18" charset="2"/>
              </a:rPr>
              <a:t>	</a:t>
            </a:r>
            <a:r>
              <a:rPr lang="en-US" altLang="en-US" sz="900" dirty="0">
                <a:sym typeface="Symbol" panose="05050102010706020507" pitchFamily="18" charset="2"/>
              </a:rPr>
              <a:t>								</a:t>
            </a:r>
            <a:endParaRPr lang="en-US" altLang="en-US" sz="2600" dirty="0">
              <a:sym typeface="Symbol" panose="05050102010706020507" pitchFamily="18" charset="2"/>
            </a:endParaRPr>
          </a:p>
          <a:p>
            <a:pPr lvl="1"/>
            <a:r>
              <a:rPr lang="en-US" altLang="en-US" sz="2400" dirty="0"/>
              <a:t>ancient pathway which harvests energy</a:t>
            </a:r>
          </a:p>
          <a:p>
            <a:pPr marL="1085850" lvl="2"/>
            <a:r>
              <a:rPr lang="en-US" altLang="en-US" sz="2000" dirty="0"/>
              <a:t>where energy transfer first evolved</a:t>
            </a:r>
          </a:p>
          <a:p>
            <a:pPr marL="1085850" lvl="2"/>
            <a:r>
              <a:rPr lang="en-US" altLang="en-US" sz="2000" dirty="0"/>
              <a:t>transfer energy from organic molecules to ATP</a:t>
            </a:r>
          </a:p>
          <a:p>
            <a:pPr marL="1085850" lvl="2"/>
            <a:r>
              <a:rPr lang="en-US" altLang="en-US" sz="2000" dirty="0"/>
              <a:t>still is starting point for </a:t>
            </a:r>
            <a:r>
              <a:rPr lang="en-US" altLang="en-US" sz="2000" u="sng" dirty="0">
                <a:solidFill>
                  <a:srgbClr val="CC0000"/>
                </a:solidFill>
              </a:rPr>
              <a:t>ALL</a:t>
            </a:r>
            <a:r>
              <a:rPr lang="en-US" altLang="en-US" sz="2000" dirty="0"/>
              <a:t> cellular respiration</a:t>
            </a:r>
          </a:p>
          <a:p>
            <a:pPr lvl="1"/>
            <a:r>
              <a:rPr lang="en-US" altLang="en-US" sz="2400" dirty="0"/>
              <a:t>but it’s inefficient </a:t>
            </a:r>
          </a:p>
          <a:p>
            <a:pPr marL="1085850" lvl="2"/>
            <a:r>
              <a:rPr lang="en-US" altLang="en-US" sz="2000" dirty="0"/>
              <a:t>generate only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u="sng" dirty="0">
                <a:solidFill>
                  <a:srgbClr val="CC0000"/>
                </a:solidFill>
              </a:rPr>
              <a:t>2 ATP</a:t>
            </a:r>
            <a:r>
              <a:rPr lang="en-US" altLang="en-US" sz="2000" dirty="0"/>
              <a:t> for every </a:t>
            </a:r>
            <a:r>
              <a:rPr lang="en-US" altLang="en-US" sz="2000" u="sng" dirty="0">
                <a:solidFill>
                  <a:srgbClr val="CC0000"/>
                </a:solidFill>
              </a:rPr>
              <a:t>1 glucose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1"/>
            <a:r>
              <a:rPr lang="en-US" altLang="en-US" sz="2400" dirty="0"/>
              <a:t>occurs in cytosol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3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29698" name="Picture 2" descr="Image result for AT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029" y="6070601"/>
            <a:ext cx="2587030" cy="9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6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40" grpId="0" animBg="1" autoUpdateAnimBg="0"/>
      <p:bldP spid="406542" grpId="0" animBg="1" autoUpdateAnimBg="0"/>
      <p:bldP spid="4065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Evolutionary perspective</a:t>
            </a:r>
          </a:p>
        </p:txBody>
      </p:sp>
      <p:sp>
        <p:nvSpPr>
          <p:cNvPr id="408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32026" y="1371600"/>
            <a:ext cx="8435975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Prokaryotes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first cells had no organelles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Anaerobic atmosphere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life on Earth first evolved </a:t>
            </a:r>
            <a:r>
              <a:rPr lang="en-US" altLang="en-US" sz="2400" u="sng" dirty="0">
                <a:solidFill>
                  <a:srgbClr val="CC0000"/>
                </a:solidFill>
              </a:rPr>
              <a:t>without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CC0000"/>
                </a:solidFill>
              </a:rPr>
              <a:t>free oxygen</a:t>
            </a:r>
            <a:r>
              <a:rPr lang="en-US" altLang="en-US" sz="2400" dirty="0"/>
              <a:t> (O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in atmosphere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energy had to be captured from organic molecules in absence of O</a:t>
            </a:r>
            <a:r>
              <a:rPr lang="en-US" altLang="en-US" sz="24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en-US" altLang="en-US" sz="2600" u="sng" dirty="0">
                <a:solidFill>
                  <a:srgbClr val="CC0000"/>
                </a:solidFill>
              </a:rPr>
              <a:t>Prokaryotes</a:t>
            </a:r>
            <a:r>
              <a:rPr lang="en-US" altLang="en-US" sz="2600" dirty="0"/>
              <a:t> that evolved glycolysis are ancestors of all modern life</a:t>
            </a:r>
          </a:p>
          <a:p>
            <a:pPr lvl="1">
              <a:lnSpc>
                <a:spcPct val="90000"/>
              </a:lnSpc>
            </a:pPr>
            <a:r>
              <a:rPr lang="en-US" altLang="en-US" sz="2400" u="sng" dirty="0">
                <a:solidFill>
                  <a:srgbClr val="CC0000"/>
                </a:solidFill>
              </a:rPr>
              <a:t>ALL</a:t>
            </a:r>
            <a:r>
              <a:rPr lang="en-US" altLang="en-US" sz="2400" dirty="0"/>
              <a:t> cells of ALL organisms still utilize glycolysis</a:t>
            </a:r>
          </a:p>
        </p:txBody>
      </p:sp>
      <p:pic>
        <p:nvPicPr>
          <p:cNvPr id="40858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5337175"/>
            <a:ext cx="2087562" cy="1403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8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5362575"/>
            <a:ext cx="2001838" cy="140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90" name="Picture 14" descr="pengui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1" y="5562600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91" name="AutoShape 15"/>
          <p:cNvSpPr>
            <a:spLocks noChangeArrowheads="1"/>
          </p:cNvSpPr>
          <p:nvPr/>
        </p:nvSpPr>
        <p:spPr bwMode="auto">
          <a:xfrm>
            <a:off x="6492876" y="5314951"/>
            <a:ext cx="2386013" cy="1450975"/>
          </a:xfrm>
          <a:prstGeom prst="wedgeEllipseCallout">
            <a:avLst>
              <a:gd name="adj1" fmla="val 79407"/>
              <a:gd name="adj2" fmla="val -1575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You mean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we’re related?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Do I have to invite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them over for 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the holidays?</a:t>
            </a:r>
            <a:endParaRPr lang="en-US" altLang="en-US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8592" name="Picture 16" descr="pengui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0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93" name="AutoShape 17"/>
          <p:cNvSpPr>
            <a:spLocks noChangeArrowheads="1"/>
          </p:cNvSpPr>
          <p:nvPr/>
        </p:nvSpPr>
        <p:spPr bwMode="auto">
          <a:xfrm>
            <a:off x="7596188" y="1184276"/>
            <a:ext cx="2386012" cy="1109663"/>
          </a:xfrm>
          <a:prstGeom prst="wedgeEllipseCallout">
            <a:avLst>
              <a:gd name="adj1" fmla="val 37625"/>
              <a:gd name="adj2" fmla="val -12110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Enzymes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of glycolysis are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“well-conserved”</a:t>
            </a:r>
            <a:endParaRPr lang="en-US" altLang="en-US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4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8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8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autoUpdateAnimBg="0"/>
      <p:bldP spid="408591" grpId="0" animBg="1" autoUpdateAnimBg="0"/>
      <p:bldP spid="40859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55" name="Rectangle 3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333500"/>
            <a:ext cx="4267200" cy="48387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altLang="en-US" sz="3400" dirty="0"/>
              <a:t>10 </a:t>
            </a:r>
            <a:r>
              <a:rPr lang="en-US" altLang="en-US" sz="3400" dirty="0" smtClean="0"/>
              <a:t>reactions! </a:t>
            </a:r>
            <a:r>
              <a:rPr lang="en-US" altLang="en-US" sz="2400" i="1" dirty="0" smtClean="0"/>
              <a:t>Don’t worry- you only have to know what’s written below:</a:t>
            </a:r>
            <a:r>
              <a:rPr lang="en-US" altLang="en-US" sz="3400" dirty="0" smtClean="0"/>
              <a:t> </a:t>
            </a:r>
            <a:endParaRPr lang="en-US" altLang="en-US" dirty="0"/>
          </a:p>
          <a:p>
            <a:pPr marL="460375" lvl="1"/>
            <a:r>
              <a:rPr lang="en-US" altLang="en-US" sz="2400" dirty="0"/>
              <a:t>convert </a:t>
            </a:r>
            <a:br>
              <a:rPr lang="en-US" altLang="en-US" sz="2400" dirty="0"/>
            </a:br>
            <a:r>
              <a:rPr lang="en-US" altLang="en-US" sz="2400" u="sng" dirty="0">
                <a:solidFill>
                  <a:srgbClr val="CC0000"/>
                </a:solidFill>
              </a:rPr>
              <a:t>glucose (6C)</a:t>
            </a:r>
            <a:r>
              <a:rPr lang="en-US" altLang="en-US" sz="2400" dirty="0">
                <a:solidFill>
                  <a:srgbClr val="CC0000"/>
                </a:solidFill>
              </a:rPr>
              <a:t> </a:t>
            </a:r>
            <a:r>
              <a:rPr lang="en-US" altLang="en-US" sz="2400" dirty="0"/>
              <a:t>to </a:t>
            </a:r>
            <a:br>
              <a:rPr lang="en-US" altLang="en-US" sz="2400" dirty="0"/>
            </a:br>
            <a:r>
              <a:rPr lang="en-US" altLang="en-US" sz="2400" u="sng" dirty="0">
                <a:solidFill>
                  <a:srgbClr val="CC0000"/>
                </a:solidFill>
              </a:rPr>
              <a:t>2 pyruvate (3C) </a:t>
            </a:r>
            <a:endParaRPr lang="en-US" altLang="en-US" sz="2400" dirty="0"/>
          </a:p>
          <a:p>
            <a:pPr marL="460375" lvl="1"/>
            <a:r>
              <a:rPr lang="en-US" altLang="en-US" sz="2400" dirty="0"/>
              <a:t>produces:</a:t>
            </a:r>
            <a:r>
              <a:rPr lang="en-US" altLang="en-US" sz="2400" u="sng" dirty="0">
                <a:solidFill>
                  <a:srgbClr val="CC0000"/>
                </a:solidFill>
              </a:rPr>
              <a:t> </a:t>
            </a:r>
            <a:br>
              <a:rPr lang="en-US" altLang="en-US" sz="2400" u="sng" dirty="0">
                <a:solidFill>
                  <a:srgbClr val="CC0000"/>
                </a:solidFill>
              </a:rPr>
            </a:br>
            <a:r>
              <a:rPr lang="en-US" altLang="en-US" sz="2400" u="sng" dirty="0">
                <a:solidFill>
                  <a:srgbClr val="CC0000"/>
                </a:solidFill>
              </a:rPr>
              <a:t>4 ATP &amp; 2 NADH</a:t>
            </a:r>
          </a:p>
          <a:p>
            <a:pPr marL="460375" lvl="1"/>
            <a:r>
              <a:rPr lang="en-US" altLang="en-US" sz="2400" dirty="0"/>
              <a:t>consumes:</a:t>
            </a:r>
            <a:br>
              <a:rPr lang="en-US" altLang="en-US" sz="2400" dirty="0"/>
            </a:br>
            <a:r>
              <a:rPr lang="en-US" altLang="en-US" sz="2400" u="sng" dirty="0">
                <a:solidFill>
                  <a:srgbClr val="CC0000"/>
                </a:solidFill>
              </a:rPr>
              <a:t>2 </a:t>
            </a:r>
            <a:r>
              <a:rPr lang="en-US" altLang="en-US" sz="2400" u="sng" dirty="0" smtClean="0">
                <a:solidFill>
                  <a:srgbClr val="CC0000"/>
                </a:solidFill>
              </a:rPr>
              <a:t>ATP</a:t>
            </a:r>
          </a:p>
          <a:p>
            <a:pPr marL="460375" lvl="1"/>
            <a:r>
              <a:rPr lang="en-US" altLang="en-US" dirty="0" smtClean="0"/>
              <a:t>FYI: </a:t>
            </a:r>
            <a:endParaRPr lang="en-US" altLang="en-US" dirty="0"/>
          </a:p>
          <a:p>
            <a:pPr marL="460375" lvl="1"/>
            <a:r>
              <a:rPr lang="en-US" altLang="en-US" dirty="0"/>
              <a:t>net yield:</a:t>
            </a:r>
            <a:r>
              <a:rPr lang="en-US" altLang="en-US" u="sng" dirty="0">
                <a:solidFill>
                  <a:srgbClr val="CC0000"/>
                </a:solidFill>
              </a:rPr>
              <a:t> </a:t>
            </a:r>
            <a:br>
              <a:rPr lang="en-US" altLang="en-US" u="sng" dirty="0">
                <a:solidFill>
                  <a:srgbClr val="CC0000"/>
                </a:solidFill>
              </a:rPr>
            </a:br>
            <a:r>
              <a:rPr lang="en-US" altLang="en-US" u="sng" dirty="0">
                <a:solidFill>
                  <a:srgbClr val="CC0000"/>
                </a:solidFill>
              </a:rPr>
              <a:t>2 ATP &amp; 2 NADH</a:t>
            </a:r>
          </a:p>
        </p:txBody>
      </p:sp>
      <p:sp>
        <p:nvSpPr>
          <p:cNvPr id="410653" name="Rectangle 29"/>
          <p:cNvSpPr>
            <a:spLocks noChangeArrowheads="1"/>
          </p:cNvSpPr>
          <p:nvPr/>
        </p:nvSpPr>
        <p:spPr bwMode="auto">
          <a:xfrm>
            <a:off x="5026026" y="457200"/>
            <a:ext cx="5553075" cy="6324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5563896" y="459215"/>
            <a:ext cx="2489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glucose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C8F0F"/>
                </a:solidFill>
              </a:rPr>
              <a:t>C-C-C-C-C-C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410628" name="AutoShape 4"/>
          <p:cNvSpPr>
            <a:spLocks noChangeArrowheads="1"/>
          </p:cNvSpPr>
          <p:nvPr/>
        </p:nvSpPr>
        <p:spPr bwMode="auto">
          <a:xfrm>
            <a:off x="6608763" y="1216025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5180762" y="2114978"/>
            <a:ext cx="32592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fructose-1,6bP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C0000"/>
                </a:solidFill>
              </a:rPr>
              <a:t>P-</a:t>
            </a:r>
            <a:r>
              <a:rPr lang="en-US" altLang="en-US" sz="3000" b="1">
                <a:solidFill>
                  <a:srgbClr val="0C8F0F"/>
                </a:solidFill>
              </a:rPr>
              <a:t>C-C-C-C-C-C</a:t>
            </a:r>
            <a:r>
              <a:rPr lang="en-US" altLang="en-US" sz="3000" b="1">
                <a:solidFill>
                  <a:srgbClr val="CC0000"/>
                </a:solidFill>
              </a:rPr>
              <a:t>-P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410633" name="Rectangle 9"/>
          <p:cNvSpPr>
            <a:spLocks noChangeArrowheads="1"/>
          </p:cNvSpPr>
          <p:nvPr/>
        </p:nvSpPr>
        <p:spPr bwMode="auto">
          <a:xfrm>
            <a:off x="4955937" y="3348465"/>
            <a:ext cx="16578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DHAP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C0000"/>
                </a:solidFill>
              </a:rPr>
              <a:t>P-</a:t>
            </a:r>
            <a:r>
              <a:rPr lang="en-US" altLang="en-US" sz="3000" b="1">
                <a:solidFill>
                  <a:srgbClr val="0C8F0F"/>
                </a:solidFill>
              </a:rPr>
              <a:t>C-C-C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410634" name="Rectangle 10"/>
          <p:cNvSpPr>
            <a:spLocks noChangeArrowheads="1"/>
          </p:cNvSpPr>
          <p:nvPr/>
        </p:nvSpPr>
        <p:spPr bwMode="auto">
          <a:xfrm>
            <a:off x="6929200" y="3348465"/>
            <a:ext cx="16578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 G3P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C8F0F"/>
                </a:solidFill>
              </a:rPr>
              <a:t>C-C-C</a:t>
            </a:r>
            <a:r>
              <a:rPr lang="en-US" altLang="en-US" sz="3000" b="1">
                <a:solidFill>
                  <a:srgbClr val="CC0000"/>
                </a:solidFill>
              </a:rPr>
              <a:t>-P</a:t>
            </a:r>
          </a:p>
        </p:txBody>
      </p:sp>
      <p:sp>
        <p:nvSpPr>
          <p:cNvPr id="410639" name="Rectangle 15"/>
          <p:cNvSpPr>
            <a:spLocks noChangeArrowheads="1"/>
          </p:cNvSpPr>
          <p:nvPr/>
        </p:nvSpPr>
        <p:spPr bwMode="auto">
          <a:xfrm>
            <a:off x="6947630" y="6037690"/>
            <a:ext cx="17860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pyruvate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C8F0F"/>
                </a:solidFill>
              </a:rPr>
              <a:t>C-C-C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sp>
        <p:nvSpPr>
          <p:cNvPr id="410654" name="Rectangle 30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2590800" cy="762000"/>
          </a:xfrm>
          <a:noFill/>
          <a:ln/>
        </p:spPr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410660" name="Rectangle 36"/>
          <p:cNvSpPr>
            <a:spLocks noChangeArrowheads="1"/>
          </p:cNvSpPr>
          <p:nvPr/>
        </p:nvSpPr>
        <p:spPr bwMode="auto">
          <a:xfrm>
            <a:off x="176214" y="6188075"/>
            <a:ext cx="4721225" cy="701675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F116A"/>
                </a:solidFill>
              </a:rPr>
              <a:t>DHAP = dihydroxyacetone phosphate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CC0000"/>
                </a:solidFill>
              </a:rPr>
              <a:t>G3P = glyceraldehyde-3-phosphate</a:t>
            </a:r>
            <a:endParaRPr lang="en-US" altLang="en-US" sz="2000" b="1" dirty="0">
              <a:solidFill>
                <a:srgbClr val="0F116A"/>
              </a:solidFill>
            </a:endParaRPr>
          </a:p>
        </p:txBody>
      </p:sp>
      <p:sp>
        <p:nvSpPr>
          <p:cNvPr id="410664" name="AutoShape 40"/>
          <p:cNvSpPr>
            <a:spLocks noChangeArrowheads="1"/>
          </p:cNvSpPr>
          <p:nvPr/>
        </p:nvSpPr>
        <p:spPr bwMode="auto">
          <a:xfrm>
            <a:off x="7431088" y="1377950"/>
            <a:ext cx="838200" cy="579438"/>
          </a:xfrm>
          <a:prstGeom prst="curvedRightArrow">
            <a:avLst>
              <a:gd name="adj1" fmla="val 20000"/>
              <a:gd name="adj2" fmla="val 40000"/>
              <a:gd name="adj3" fmla="val 48219"/>
            </a:avLst>
          </a:prstGeom>
          <a:solidFill>
            <a:srgbClr val="3D1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0665" name="Group 41"/>
          <p:cNvGrpSpPr>
            <a:grpSpLocks/>
          </p:cNvGrpSpPr>
          <p:nvPr/>
        </p:nvGrpSpPr>
        <p:grpSpPr bwMode="auto">
          <a:xfrm>
            <a:off x="8189914" y="890589"/>
            <a:ext cx="1519237" cy="852487"/>
            <a:chOff x="3436" y="2033"/>
            <a:chExt cx="957" cy="537"/>
          </a:xfrm>
        </p:grpSpPr>
        <p:sp>
          <p:nvSpPr>
            <p:cNvPr id="410666" name="AutoShape 42"/>
            <p:cNvSpPr>
              <a:spLocks noChangeArrowheads="1"/>
            </p:cNvSpPr>
            <p:nvPr/>
          </p:nvSpPr>
          <p:spPr bwMode="auto">
            <a:xfrm>
              <a:off x="3574" y="2033"/>
              <a:ext cx="819" cy="537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EA18"/>
                  </a:solidFill>
                </a:rPr>
                <a:t>ATP</a:t>
              </a:r>
              <a:endParaRPr lang="en-US" altLang="en-US" sz="4400" b="1">
                <a:solidFill>
                  <a:srgbClr val="660066"/>
                </a:solidFill>
              </a:endParaRPr>
            </a:p>
          </p:txBody>
        </p:sp>
        <p:sp>
          <p:nvSpPr>
            <p:cNvPr id="410667" name="Rectangle 43"/>
            <p:cNvSpPr>
              <a:spLocks noChangeArrowheads="1"/>
            </p:cNvSpPr>
            <p:nvPr/>
          </p:nvSpPr>
          <p:spPr bwMode="auto">
            <a:xfrm>
              <a:off x="3436" y="2154"/>
              <a:ext cx="2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10668" name="Group 44"/>
          <p:cNvGrpSpPr>
            <a:grpSpLocks/>
          </p:cNvGrpSpPr>
          <p:nvPr/>
        </p:nvGrpSpPr>
        <p:grpSpPr bwMode="auto">
          <a:xfrm>
            <a:off x="8027988" y="1500188"/>
            <a:ext cx="1547812" cy="920750"/>
            <a:chOff x="3334" y="2374"/>
            <a:chExt cx="975" cy="580"/>
          </a:xfrm>
        </p:grpSpPr>
        <p:sp>
          <p:nvSpPr>
            <p:cNvPr id="410669" name="AutoShape 45"/>
            <p:cNvSpPr>
              <a:spLocks noChangeArrowheads="1"/>
            </p:cNvSpPr>
            <p:nvPr/>
          </p:nvSpPr>
          <p:spPr bwMode="auto">
            <a:xfrm>
              <a:off x="3665" y="2503"/>
              <a:ext cx="644" cy="324"/>
            </a:xfrm>
            <a:prstGeom prst="star24">
              <a:avLst>
                <a:gd name="adj" fmla="val 37500"/>
              </a:avLst>
            </a:prstGeom>
            <a:solidFill>
              <a:srgbClr val="FF6404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EA18"/>
                  </a:solidFill>
                </a:rPr>
                <a:t>ADP</a:t>
              </a:r>
              <a:endParaRPr lang="en-US" altLang="en-US" sz="4400" b="1">
                <a:solidFill>
                  <a:srgbClr val="660066"/>
                </a:solidFill>
              </a:endParaRPr>
            </a:p>
          </p:txBody>
        </p:sp>
        <p:sp>
          <p:nvSpPr>
            <p:cNvPr id="410670" name="AutoShape 46"/>
            <p:cNvSpPr>
              <a:spLocks noChangeArrowheads="1"/>
            </p:cNvSpPr>
            <p:nvPr/>
          </p:nvSpPr>
          <p:spPr bwMode="auto">
            <a:xfrm>
              <a:off x="3334" y="2374"/>
              <a:ext cx="437" cy="580"/>
            </a:xfrm>
            <a:prstGeom prst="star24">
              <a:avLst>
                <a:gd name="adj" fmla="val 375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pic>
        <p:nvPicPr>
          <p:cNvPr id="410671" name="Picture 47" descr="matc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5" y="1203325"/>
            <a:ext cx="98425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675" name="Group 51"/>
          <p:cNvGrpSpPr>
            <a:grpSpLocks/>
          </p:cNvGrpSpPr>
          <p:nvPr/>
        </p:nvGrpSpPr>
        <p:grpSpPr bwMode="auto">
          <a:xfrm>
            <a:off x="9010650" y="5686425"/>
            <a:ext cx="1519238" cy="852488"/>
            <a:chOff x="3436" y="2033"/>
            <a:chExt cx="957" cy="537"/>
          </a:xfrm>
        </p:grpSpPr>
        <p:sp>
          <p:nvSpPr>
            <p:cNvPr id="410676" name="AutoShape 52"/>
            <p:cNvSpPr>
              <a:spLocks noChangeArrowheads="1"/>
            </p:cNvSpPr>
            <p:nvPr/>
          </p:nvSpPr>
          <p:spPr bwMode="auto">
            <a:xfrm>
              <a:off x="3574" y="2033"/>
              <a:ext cx="819" cy="537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EA18"/>
                  </a:solidFill>
                </a:rPr>
                <a:t>ATP</a:t>
              </a:r>
              <a:endParaRPr lang="en-US" altLang="en-US" sz="4400" b="1">
                <a:solidFill>
                  <a:srgbClr val="660066"/>
                </a:solidFill>
              </a:endParaRPr>
            </a:p>
          </p:txBody>
        </p:sp>
        <p:sp>
          <p:nvSpPr>
            <p:cNvPr id="410677" name="Rectangle 53"/>
            <p:cNvSpPr>
              <a:spLocks noChangeArrowheads="1"/>
            </p:cNvSpPr>
            <p:nvPr/>
          </p:nvSpPr>
          <p:spPr bwMode="auto">
            <a:xfrm>
              <a:off x="3436" y="2154"/>
              <a:ext cx="2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410678" name="Group 54"/>
          <p:cNvGrpSpPr>
            <a:grpSpLocks/>
          </p:cNvGrpSpPr>
          <p:nvPr/>
        </p:nvGrpSpPr>
        <p:grpSpPr bwMode="auto">
          <a:xfrm>
            <a:off x="8842376" y="4994276"/>
            <a:ext cx="1547813" cy="920750"/>
            <a:chOff x="3334" y="2374"/>
            <a:chExt cx="975" cy="580"/>
          </a:xfrm>
        </p:grpSpPr>
        <p:sp>
          <p:nvSpPr>
            <p:cNvPr id="410679" name="AutoShape 55"/>
            <p:cNvSpPr>
              <a:spLocks noChangeArrowheads="1"/>
            </p:cNvSpPr>
            <p:nvPr/>
          </p:nvSpPr>
          <p:spPr bwMode="auto">
            <a:xfrm>
              <a:off x="3665" y="2503"/>
              <a:ext cx="644" cy="324"/>
            </a:xfrm>
            <a:prstGeom prst="star24">
              <a:avLst>
                <a:gd name="adj" fmla="val 37500"/>
              </a:avLst>
            </a:prstGeom>
            <a:solidFill>
              <a:srgbClr val="FF6404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EA18"/>
                  </a:solidFill>
                </a:rPr>
                <a:t>ADP</a:t>
              </a:r>
              <a:endParaRPr lang="en-US" altLang="en-US" sz="4400" b="1">
                <a:solidFill>
                  <a:srgbClr val="660066"/>
                </a:solidFill>
              </a:endParaRPr>
            </a:p>
          </p:txBody>
        </p:sp>
        <p:sp>
          <p:nvSpPr>
            <p:cNvPr id="410680" name="AutoShape 56"/>
            <p:cNvSpPr>
              <a:spLocks noChangeArrowheads="1"/>
            </p:cNvSpPr>
            <p:nvPr/>
          </p:nvSpPr>
          <p:spPr bwMode="auto">
            <a:xfrm>
              <a:off x="3334" y="2374"/>
              <a:ext cx="437" cy="580"/>
            </a:xfrm>
            <a:prstGeom prst="star24">
              <a:avLst>
                <a:gd name="adj" fmla="val 375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410681" name="AutoShape 57"/>
          <p:cNvSpPr>
            <a:spLocks noChangeArrowheads="1"/>
          </p:cNvSpPr>
          <p:nvPr/>
        </p:nvSpPr>
        <p:spPr bwMode="auto">
          <a:xfrm>
            <a:off x="8231188" y="5551489"/>
            <a:ext cx="838200" cy="555625"/>
          </a:xfrm>
          <a:prstGeom prst="curvedRightArrow">
            <a:avLst>
              <a:gd name="adj1" fmla="val 16856"/>
              <a:gd name="adj2" fmla="val 36856"/>
              <a:gd name="adj3" fmla="val 45145"/>
            </a:avLst>
          </a:prstGeom>
          <a:solidFill>
            <a:srgbClr val="3D1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0685" name="Group 61"/>
          <p:cNvGrpSpPr>
            <a:grpSpLocks/>
          </p:cNvGrpSpPr>
          <p:nvPr/>
        </p:nvGrpSpPr>
        <p:grpSpPr bwMode="auto">
          <a:xfrm>
            <a:off x="8840788" y="3697288"/>
            <a:ext cx="1547812" cy="920750"/>
            <a:chOff x="3334" y="2374"/>
            <a:chExt cx="975" cy="580"/>
          </a:xfrm>
        </p:grpSpPr>
        <p:sp>
          <p:nvSpPr>
            <p:cNvPr id="410686" name="AutoShape 62"/>
            <p:cNvSpPr>
              <a:spLocks noChangeArrowheads="1"/>
            </p:cNvSpPr>
            <p:nvPr/>
          </p:nvSpPr>
          <p:spPr bwMode="auto">
            <a:xfrm>
              <a:off x="3665" y="2503"/>
              <a:ext cx="644" cy="324"/>
            </a:xfrm>
            <a:prstGeom prst="star24">
              <a:avLst>
                <a:gd name="adj" fmla="val 37500"/>
              </a:avLst>
            </a:prstGeom>
            <a:solidFill>
              <a:srgbClr val="FF6404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660066"/>
                  </a:solidFill>
                </a:rPr>
                <a:t>NAD</a:t>
              </a:r>
              <a:r>
                <a:rPr lang="en-US" altLang="en-US" sz="2400" b="1" baseline="30000">
                  <a:solidFill>
                    <a:srgbClr val="660066"/>
                  </a:solidFill>
                </a:rPr>
                <a:t>+</a:t>
              </a:r>
              <a:endParaRPr lang="en-US" altLang="en-US" sz="4400" b="1">
                <a:solidFill>
                  <a:srgbClr val="660066"/>
                </a:solidFill>
              </a:endParaRPr>
            </a:p>
          </p:txBody>
        </p:sp>
        <p:sp>
          <p:nvSpPr>
            <p:cNvPr id="410687" name="AutoShape 63"/>
            <p:cNvSpPr>
              <a:spLocks noChangeArrowheads="1"/>
            </p:cNvSpPr>
            <p:nvPr/>
          </p:nvSpPr>
          <p:spPr bwMode="auto">
            <a:xfrm>
              <a:off x="3334" y="2374"/>
              <a:ext cx="437" cy="580"/>
            </a:xfrm>
            <a:prstGeom prst="star24">
              <a:avLst>
                <a:gd name="adj" fmla="val 375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410689" name="AutoShape 65"/>
          <p:cNvSpPr>
            <a:spLocks noChangeArrowheads="1"/>
          </p:cNvSpPr>
          <p:nvPr/>
        </p:nvSpPr>
        <p:spPr bwMode="auto">
          <a:xfrm>
            <a:off x="8231188" y="4200526"/>
            <a:ext cx="838200" cy="555625"/>
          </a:xfrm>
          <a:prstGeom prst="curvedRightArrow">
            <a:avLst>
              <a:gd name="adj1" fmla="val 16856"/>
              <a:gd name="adj2" fmla="val 36856"/>
              <a:gd name="adj3" fmla="val 45145"/>
            </a:avLst>
          </a:prstGeom>
          <a:solidFill>
            <a:srgbClr val="3D1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0" name="AutoShape 66"/>
          <p:cNvSpPr>
            <a:spLocks noChangeArrowheads="1"/>
          </p:cNvSpPr>
          <p:nvPr/>
        </p:nvSpPr>
        <p:spPr bwMode="auto">
          <a:xfrm>
            <a:off x="6608763" y="173355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1" name="AutoShape 67"/>
          <p:cNvSpPr>
            <a:spLocks noChangeArrowheads="1"/>
          </p:cNvSpPr>
          <p:nvPr/>
        </p:nvSpPr>
        <p:spPr bwMode="auto">
          <a:xfrm>
            <a:off x="5616575" y="292258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2" name="AutoShape 68"/>
          <p:cNvSpPr>
            <a:spLocks noChangeArrowheads="1"/>
          </p:cNvSpPr>
          <p:nvPr/>
        </p:nvSpPr>
        <p:spPr bwMode="auto">
          <a:xfrm>
            <a:off x="7567613" y="292258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3" name="AutoShape 69"/>
          <p:cNvSpPr>
            <a:spLocks noChangeArrowheads="1"/>
          </p:cNvSpPr>
          <p:nvPr/>
        </p:nvSpPr>
        <p:spPr bwMode="auto">
          <a:xfrm>
            <a:off x="7567613" y="42370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4" name="AutoShape 70"/>
          <p:cNvSpPr>
            <a:spLocks noChangeArrowheads="1"/>
          </p:cNvSpPr>
          <p:nvPr/>
        </p:nvSpPr>
        <p:spPr bwMode="auto">
          <a:xfrm>
            <a:off x="7567613" y="48847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5" name="AutoShape 71"/>
          <p:cNvSpPr>
            <a:spLocks noChangeArrowheads="1"/>
          </p:cNvSpPr>
          <p:nvPr/>
        </p:nvSpPr>
        <p:spPr bwMode="auto">
          <a:xfrm>
            <a:off x="7567613" y="5534025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6" name="AutoShape 72"/>
          <p:cNvSpPr>
            <a:spLocks noChangeArrowheads="1"/>
          </p:cNvSpPr>
          <p:nvPr/>
        </p:nvSpPr>
        <p:spPr bwMode="auto">
          <a:xfrm rot="-5400000">
            <a:off x="6609557" y="3234532"/>
            <a:ext cx="381000" cy="588963"/>
          </a:xfrm>
          <a:prstGeom prst="downArrow">
            <a:avLst>
              <a:gd name="adj1" fmla="val 50000"/>
              <a:gd name="adj2" fmla="val 3864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0700" name="Group 76"/>
          <p:cNvGrpSpPr>
            <a:grpSpLocks/>
          </p:cNvGrpSpPr>
          <p:nvPr/>
        </p:nvGrpSpPr>
        <p:grpSpPr bwMode="auto">
          <a:xfrm>
            <a:off x="7666043" y="5243517"/>
            <a:ext cx="655638" cy="592138"/>
            <a:chOff x="3935" y="3273"/>
            <a:chExt cx="413" cy="373"/>
          </a:xfrm>
        </p:grpSpPr>
        <p:sp>
          <p:nvSpPr>
            <p:cNvPr id="410698" name="AutoShape 74"/>
            <p:cNvSpPr>
              <a:spLocks noChangeArrowheads="1"/>
            </p:cNvSpPr>
            <p:nvPr/>
          </p:nvSpPr>
          <p:spPr bwMode="auto">
            <a:xfrm rot="14452607" flipH="1">
              <a:off x="4021" y="3413"/>
              <a:ext cx="266" cy="200"/>
            </a:xfrm>
            <a:custGeom>
              <a:avLst/>
              <a:gdLst>
                <a:gd name="G0" fmla="+- 0 0 0"/>
                <a:gd name="G1" fmla="+- -7662988 0 0"/>
                <a:gd name="G2" fmla="+- 0 0 -766298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7662988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662988"/>
                <a:gd name="G36" fmla="sin G34 -7662988"/>
                <a:gd name="G37" fmla="+/ -766298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448 w 21600"/>
                <a:gd name="T5" fmla="*/ 1595 h 21600"/>
                <a:gd name="T6" fmla="*/ 7131 w 21600"/>
                <a:gd name="T7" fmla="*/ 3578 h 21600"/>
                <a:gd name="T8" fmla="*/ 13624 w 21600"/>
                <a:gd name="T9" fmla="*/ 6197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950" y="5400"/>
                    <a:pt x="9112" y="5600"/>
                    <a:pt x="8354" y="5985"/>
                  </a:cubicBezTo>
                  <a:lnTo>
                    <a:pt x="5909" y="1170"/>
                  </a:lnTo>
                  <a:cubicBezTo>
                    <a:pt x="7424" y="401"/>
                    <a:pt x="9100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699" name="Rectangle 75"/>
            <p:cNvSpPr>
              <a:spLocks noChangeArrowheads="1"/>
            </p:cNvSpPr>
            <p:nvPr/>
          </p:nvSpPr>
          <p:spPr bwMode="auto">
            <a:xfrm>
              <a:off x="3935" y="3273"/>
              <a:ext cx="41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  <a:r>
                <a:rPr lang="en-US" altLang="en-US" sz="2600" b="1">
                  <a:solidFill>
                    <a:srgbClr val="CC0000"/>
                  </a:solidFill>
                </a:rPr>
                <a:t>P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i</a:t>
              </a:r>
              <a:endParaRPr lang="en-US" altLang="en-US" sz="26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410713" name="Group 89"/>
          <p:cNvGrpSpPr>
            <a:grpSpLocks/>
          </p:cNvGrpSpPr>
          <p:nvPr/>
        </p:nvGrpSpPr>
        <p:grpSpPr bwMode="auto">
          <a:xfrm>
            <a:off x="6153150" y="1166814"/>
            <a:ext cx="742950" cy="446087"/>
            <a:chOff x="2492" y="1661"/>
            <a:chExt cx="468" cy="281"/>
          </a:xfrm>
        </p:grpSpPr>
        <p:sp>
          <p:nvSpPr>
            <p:cNvPr id="410714" name="Freeform 90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15" name="Freeform 91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16" name="Rectangle 92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17" name="AutoShape 93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18" name="Group 94"/>
          <p:cNvGrpSpPr>
            <a:grpSpLocks/>
          </p:cNvGrpSpPr>
          <p:nvPr/>
        </p:nvGrpSpPr>
        <p:grpSpPr bwMode="auto">
          <a:xfrm>
            <a:off x="6153150" y="1728789"/>
            <a:ext cx="742950" cy="446087"/>
            <a:chOff x="2492" y="1661"/>
            <a:chExt cx="468" cy="281"/>
          </a:xfrm>
        </p:grpSpPr>
        <p:sp>
          <p:nvSpPr>
            <p:cNvPr id="410719" name="Freeform 95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20" name="Freeform 96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21" name="Rectangle 97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22" name="AutoShape 98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23" name="Group 99"/>
          <p:cNvGrpSpPr>
            <a:grpSpLocks/>
          </p:cNvGrpSpPr>
          <p:nvPr/>
        </p:nvGrpSpPr>
        <p:grpSpPr bwMode="auto">
          <a:xfrm>
            <a:off x="5156200" y="2862264"/>
            <a:ext cx="742950" cy="446087"/>
            <a:chOff x="2492" y="1661"/>
            <a:chExt cx="468" cy="281"/>
          </a:xfrm>
        </p:grpSpPr>
        <p:sp>
          <p:nvSpPr>
            <p:cNvPr id="410724" name="Freeform 100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25" name="Freeform 101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26" name="Rectangle 102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27" name="AutoShape 103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28" name="Group 104"/>
          <p:cNvGrpSpPr>
            <a:grpSpLocks/>
          </p:cNvGrpSpPr>
          <p:nvPr/>
        </p:nvGrpSpPr>
        <p:grpSpPr bwMode="auto">
          <a:xfrm>
            <a:off x="7124700" y="2862264"/>
            <a:ext cx="742950" cy="446087"/>
            <a:chOff x="2492" y="1661"/>
            <a:chExt cx="468" cy="281"/>
          </a:xfrm>
        </p:grpSpPr>
        <p:sp>
          <p:nvSpPr>
            <p:cNvPr id="410729" name="Freeform 105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30" name="Freeform 106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31" name="Rectangle 107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32" name="AutoShape 108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33" name="Group 109"/>
          <p:cNvGrpSpPr>
            <a:grpSpLocks/>
          </p:cNvGrpSpPr>
          <p:nvPr/>
        </p:nvGrpSpPr>
        <p:grpSpPr bwMode="auto">
          <a:xfrm>
            <a:off x="6392863" y="3151189"/>
            <a:ext cx="742950" cy="446087"/>
            <a:chOff x="2492" y="1661"/>
            <a:chExt cx="468" cy="281"/>
          </a:xfrm>
        </p:grpSpPr>
        <p:sp>
          <p:nvSpPr>
            <p:cNvPr id="410734" name="Freeform 110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35" name="Freeform 111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36" name="Rectangle 112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37" name="AutoShape 113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38" name="Group 114"/>
          <p:cNvGrpSpPr>
            <a:grpSpLocks/>
          </p:cNvGrpSpPr>
          <p:nvPr/>
        </p:nvGrpSpPr>
        <p:grpSpPr bwMode="auto">
          <a:xfrm>
            <a:off x="7124700" y="4286250"/>
            <a:ext cx="742950" cy="446088"/>
            <a:chOff x="2492" y="1661"/>
            <a:chExt cx="468" cy="281"/>
          </a:xfrm>
        </p:grpSpPr>
        <p:sp>
          <p:nvSpPr>
            <p:cNvPr id="410739" name="Freeform 115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40" name="Freeform 116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41" name="Rectangle 117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42" name="AutoShape 118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43" name="Group 119"/>
          <p:cNvGrpSpPr>
            <a:grpSpLocks/>
          </p:cNvGrpSpPr>
          <p:nvPr/>
        </p:nvGrpSpPr>
        <p:grpSpPr bwMode="auto">
          <a:xfrm>
            <a:off x="7124700" y="4905375"/>
            <a:ext cx="742950" cy="446088"/>
            <a:chOff x="2492" y="1661"/>
            <a:chExt cx="468" cy="281"/>
          </a:xfrm>
        </p:grpSpPr>
        <p:sp>
          <p:nvSpPr>
            <p:cNvPr id="410744" name="Freeform 120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45" name="Freeform 121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46" name="Rectangle 122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47" name="AutoShape 123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48" name="Group 124"/>
          <p:cNvGrpSpPr>
            <a:grpSpLocks/>
          </p:cNvGrpSpPr>
          <p:nvPr/>
        </p:nvGrpSpPr>
        <p:grpSpPr bwMode="auto">
          <a:xfrm>
            <a:off x="7124700" y="5524500"/>
            <a:ext cx="742950" cy="446088"/>
            <a:chOff x="2492" y="1661"/>
            <a:chExt cx="468" cy="281"/>
          </a:xfrm>
        </p:grpSpPr>
        <p:sp>
          <p:nvSpPr>
            <p:cNvPr id="410749" name="Freeform 125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50" name="Freeform 126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51" name="Rectangle 127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52" name="AutoShape 128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02" name="Group 78"/>
          <p:cNvGrpSpPr>
            <a:grpSpLocks/>
          </p:cNvGrpSpPr>
          <p:nvPr/>
        </p:nvGrpSpPr>
        <p:grpSpPr bwMode="auto">
          <a:xfrm>
            <a:off x="6629399" y="4260854"/>
            <a:ext cx="958849" cy="496888"/>
            <a:chOff x="3270" y="2636"/>
            <a:chExt cx="604" cy="313"/>
          </a:xfrm>
        </p:grpSpPr>
        <p:sp>
          <p:nvSpPr>
            <p:cNvPr id="410661" name="AutoShape 37"/>
            <p:cNvSpPr>
              <a:spLocks noChangeArrowheads="1"/>
            </p:cNvSpPr>
            <p:nvPr/>
          </p:nvSpPr>
          <p:spPr bwMode="auto">
            <a:xfrm>
              <a:off x="3608" y="2636"/>
              <a:ext cx="266" cy="20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00 w 21600"/>
                <a:gd name="T5" fmla="*/ 0 h 21600"/>
                <a:gd name="T6" fmla="*/ 2700 w 21600"/>
                <a:gd name="T7" fmla="*/ 10799 h 21600"/>
                <a:gd name="T8" fmla="*/ 10800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662" name="Rectangle 38"/>
            <p:cNvSpPr>
              <a:spLocks noChangeArrowheads="1"/>
            </p:cNvSpPr>
            <p:nvPr/>
          </p:nvSpPr>
          <p:spPr bwMode="auto">
            <a:xfrm>
              <a:off x="3270" y="2639"/>
              <a:ext cx="41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  <a:r>
                <a:rPr lang="en-US" altLang="en-US" sz="2600" b="1">
                  <a:solidFill>
                    <a:srgbClr val="CC0000"/>
                  </a:solidFill>
                </a:rPr>
                <a:t>P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i</a:t>
              </a:r>
              <a:endParaRPr lang="en-US" altLang="en-US" sz="26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410753" name="Group 129"/>
          <p:cNvGrpSpPr>
            <a:grpSpLocks/>
          </p:cNvGrpSpPr>
          <p:nvPr/>
        </p:nvGrpSpPr>
        <p:grpSpPr bwMode="auto">
          <a:xfrm>
            <a:off x="7666039" y="4037013"/>
            <a:ext cx="606425" cy="590550"/>
            <a:chOff x="3935" y="3274"/>
            <a:chExt cx="382" cy="372"/>
          </a:xfrm>
        </p:grpSpPr>
        <p:sp>
          <p:nvSpPr>
            <p:cNvPr id="410754" name="AutoShape 130"/>
            <p:cNvSpPr>
              <a:spLocks noChangeArrowheads="1"/>
            </p:cNvSpPr>
            <p:nvPr/>
          </p:nvSpPr>
          <p:spPr bwMode="auto">
            <a:xfrm rot="14452607" flipH="1">
              <a:off x="4021" y="3413"/>
              <a:ext cx="266" cy="200"/>
            </a:xfrm>
            <a:custGeom>
              <a:avLst/>
              <a:gdLst>
                <a:gd name="G0" fmla="+- 0 0 0"/>
                <a:gd name="G1" fmla="+- -7662988 0 0"/>
                <a:gd name="G2" fmla="+- 0 0 -766298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7662988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662988"/>
                <a:gd name="G36" fmla="sin G34 -7662988"/>
                <a:gd name="G37" fmla="+/ -766298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448 w 21600"/>
                <a:gd name="T5" fmla="*/ 1595 h 21600"/>
                <a:gd name="T6" fmla="*/ 7131 w 21600"/>
                <a:gd name="T7" fmla="*/ 3578 h 21600"/>
                <a:gd name="T8" fmla="*/ 13624 w 21600"/>
                <a:gd name="T9" fmla="*/ 6197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950" y="5400"/>
                    <a:pt x="9112" y="5600"/>
                    <a:pt x="8354" y="5985"/>
                  </a:cubicBezTo>
                  <a:lnTo>
                    <a:pt x="5909" y="1170"/>
                  </a:lnTo>
                  <a:cubicBezTo>
                    <a:pt x="7424" y="401"/>
                    <a:pt x="9100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55" name="Rectangle 131"/>
            <p:cNvSpPr>
              <a:spLocks noChangeArrowheads="1"/>
            </p:cNvSpPr>
            <p:nvPr/>
          </p:nvSpPr>
          <p:spPr bwMode="auto">
            <a:xfrm>
              <a:off x="3935" y="3274"/>
              <a:ext cx="38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  <a:r>
                <a:rPr lang="en-US" altLang="en-US" sz="2600" b="1">
                  <a:solidFill>
                    <a:srgbClr val="CC0000"/>
                  </a:solidFill>
                </a:rPr>
                <a:t>H</a:t>
              </a:r>
            </a:p>
          </p:txBody>
        </p:sp>
      </p:grpSp>
      <p:grpSp>
        <p:nvGrpSpPr>
          <p:cNvPr id="410758" name="Group 134"/>
          <p:cNvGrpSpPr>
            <a:grpSpLocks/>
          </p:cNvGrpSpPr>
          <p:nvPr/>
        </p:nvGrpSpPr>
        <p:grpSpPr bwMode="auto">
          <a:xfrm>
            <a:off x="8996363" y="4252914"/>
            <a:ext cx="1446212" cy="915987"/>
            <a:chOff x="4711" y="2649"/>
            <a:chExt cx="911" cy="577"/>
          </a:xfrm>
        </p:grpSpPr>
        <p:sp>
          <p:nvSpPr>
            <p:cNvPr id="410647" name="Rectangle 23"/>
            <p:cNvSpPr>
              <a:spLocks noChangeArrowheads="1"/>
            </p:cNvSpPr>
            <p:nvPr/>
          </p:nvSpPr>
          <p:spPr bwMode="auto">
            <a:xfrm>
              <a:off x="4711" y="2765"/>
              <a:ext cx="2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pic>
          <p:nvPicPr>
            <p:cNvPr id="410757" name="Picture 133" descr="piggybank-ecoin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" y="2649"/>
              <a:ext cx="73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5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0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410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410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0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atch_str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0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0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0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06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0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10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0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10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0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0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500"/>
                                        <p:tgtEl>
                                          <p:spTgt spid="410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1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500"/>
                                        <p:tgtEl>
                                          <p:spTgt spid="410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0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0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500"/>
                                        <p:tgtEl>
                                          <p:spTgt spid="41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1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500"/>
                                        <p:tgtEl>
                                          <p:spTgt spid="410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0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0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0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0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0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10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10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10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1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1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10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10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10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410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55" grpId="0" build="p" autoUpdateAnimBg="0"/>
      <p:bldP spid="410628" grpId="0" animBg="1"/>
      <p:bldP spid="410630" grpId="0" autoUpdateAnimBg="0"/>
      <p:bldP spid="410633" grpId="0" autoUpdateAnimBg="0"/>
      <p:bldP spid="410634" grpId="0" autoUpdateAnimBg="0"/>
      <p:bldP spid="410639" grpId="0" autoUpdateAnimBg="0"/>
      <p:bldP spid="410660" grpId="0" build="p" animBg="1" autoUpdateAnimBg="0"/>
      <p:bldP spid="410664" grpId="0" animBg="1"/>
      <p:bldP spid="410681" grpId="0" animBg="1"/>
      <p:bldP spid="410689" grpId="0" animBg="1"/>
      <p:bldP spid="410690" grpId="0" animBg="1"/>
      <p:bldP spid="410691" grpId="0" animBg="1"/>
      <p:bldP spid="410692" grpId="0" animBg="1"/>
      <p:bldP spid="410693" grpId="0" animBg="1"/>
      <p:bldP spid="410694" grpId="0" animBg="1"/>
      <p:bldP spid="410695" grpId="0" animBg="1"/>
      <p:bldP spid="4106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674" name="Group 2"/>
          <p:cNvGrpSpPr>
            <a:grpSpLocks/>
          </p:cNvGrpSpPr>
          <p:nvPr/>
        </p:nvGrpSpPr>
        <p:grpSpPr bwMode="auto">
          <a:xfrm>
            <a:off x="7364413" y="1809750"/>
            <a:ext cx="2540000" cy="977900"/>
            <a:chOff x="3792" y="1592"/>
            <a:chExt cx="1600" cy="616"/>
          </a:xfrm>
        </p:grpSpPr>
        <p:pic>
          <p:nvPicPr>
            <p:cNvPr id="540675" name="Picture 3" descr="fir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1592"/>
              <a:ext cx="577" cy="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0676" name="Picture 4" descr="log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92"/>
              <a:ext cx="672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0677" name="AutoShape 5"/>
            <p:cNvSpPr>
              <a:spLocks noChangeArrowheads="1"/>
            </p:cNvSpPr>
            <p:nvPr/>
          </p:nvSpPr>
          <p:spPr bwMode="auto">
            <a:xfrm>
              <a:off x="4417" y="1880"/>
              <a:ext cx="383" cy="160"/>
            </a:xfrm>
            <a:prstGeom prst="rightArrow">
              <a:avLst>
                <a:gd name="adj1" fmla="val 50000"/>
                <a:gd name="adj2" fmla="val 59844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pic>
        <p:nvPicPr>
          <p:cNvPr id="5406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r="5070" b="3600"/>
          <a:stretch>
            <a:fillRect/>
          </a:stretch>
        </p:blipFill>
        <p:spPr bwMode="auto">
          <a:xfrm>
            <a:off x="1763714" y="1327150"/>
            <a:ext cx="4776787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Glycolysis summary </a:t>
            </a:r>
          </a:p>
        </p:txBody>
      </p:sp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6605588" y="1220789"/>
            <a:ext cx="284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u="sng">
                <a:solidFill>
                  <a:srgbClr val="CC0000"/>
                </a:solidFill>
              </a:rPr>
              <a:t>endergonic</a:t>
            </a:r>
            <a:endParaRPr lang="en-US" altLang="en-US" sz="2600" b="1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F116A"/>
                </a:solidFill>
              </a:rPr>
              <a:t>invest some ATP</a:t>
            </a:r>
            <a:endParaRPr lang="en-US" altLang="en-US" sz="2600" b="1">
              <a:solidFill>
                <a:srgbClr val="CC0000"/>
              </a:solidFill>
            </a:endParaRPr>
          </a:p>
        </p:txBody>
      </p:sp>
      <p:sp>
        <p:nvSpPr>
          <p:cNvPr id="540681" name="Rectangle 9"/>
          <p:cNvSpPr>
            <a:spLocks noChangeArrowheads="1"/>
          </p:cNvSpPr>
          <p:nvPr/>
        </p:nvSpPr>
        <p:spPr bwMode="auto">
          <a:xfrm>
            <a:off x="6605589" y="3101975"/>
            <a:ext cx="3265487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u="sng">
                <a:solidFill>
                  <a:srgbClr val="CC0000"/>
                </a:solidFill>
              </a:rPr>
              <a:t>exergonic</a:t>
            </a:r>
            <a:endParaRPr lang="en-US" altLang="en-US" sz="2600" b="1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F116A"/>
                </a:solidFill>
              </a:rPr>
              <a:t>harvest a little </a:t>
            </a:r>
            <a:br>
              <a:rPr lang="en-US" altLang="en-US" sz="2600" b="1">
                <a:solidFill>
                  <a:srgbClr val="0F116A"/>
                </a:solidFill>
              </a:rPr>
            </a:br>
            <a:r>
              <a:rPr lang="en-US" altLang="en-US" sz="2600" b="1">
                <a:solidFill>
                  <a:srgbClr val="0F116A"/>
                </a:solidFill>
              </a:rPr>
              <a:t>ATP &amp; a little NADH</a:t>
            </a:r>
            <a:endParaRPr lang="en-US" altLang="en-US" sz="2600" b="1">
              <a:solidFill>
                <a:srgbClr val="CC0000"/>
              </a:solidFill>
            </a:endParaRPr>
          </a:p>
        </p:txBody>
      </p:sp>
      <p:pic>
        <p:nvPicPr>
          <p:cNvPr id="540682" name="Picture 10" descr="210090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4" y="2219325"/>
            <a:ext cx="922337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683" name="Rectangle 11"/>
          <p:cNvSpPr>
            <a:spLocks noChangeArrowheads="1"/>
          </p:cNvSpPr>
          <p:nvPr/>
        </p:nvSpPr>
        <p:spPr bwMode="auto">
          <a:xfrm>
            <a:off x="6605589" y="5443538"/>
            <a:ext cx="1671637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u="sng">
                <a:solidFill>
                  <a:srgbClr val="CC0000"/>
                </a:solidFill>
              </a:rPr>
              <a:t>net yield</a:t>
            </a:r>
            <a:endParaRPr lang="en-US" altLang="en-US" sz="2600" b="1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b="1">
                <a:solidFill>
                  <a:srgbClr val="0F116A"/>
                </a:solidFill>
              </a:rPr>
              <a:t>2 ATP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b="1">
                <a:solidFill>
                  <a:srgbClr val="0F116A"/>
                </a:solidFill>
              </a:rPr>
              <a:t>2 NADH</a:t>
            </a:r>
            <a:endParaRPr lang="en-US" altLang="en-US" sz="2600" b="1">
              <a:solidFill>
                <a:srgbClr val="CC0000"/>
              </a:solidFill>
            </a:endParaRPr>
          </a:p>
        </p:txBody>
      </p:sp>
      <p:sp>
        <p:nvSpPr>
          <p:cNvPr id="540684" name="Rectangle 12"/>
          <p:cNvSpPr>
            <a:spLocks noChangeArrowheads="1"/>
          </p:cNvSpPr>
          <p:nvPr/>
        </p:nvSpPr>
        <p:spPr bwMode="auto">
          <a:xfrm>
            <a:off x="1741489" y="1379538"/>
            <a:ext cx="4808537" cy="179546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85" name="Rectangle 13"/>
          <p:cNvSpPr>
            <a:spLocks noChangeArrowheads="1"/>
          </p:cNvSpPr>
          <p:nvPr/>
        </p:nvSpPr>
        <p:spPr bwMode="auto">
          <a:xfrm>
            <a:off x="1741489" y="3267076"/>
            <a:ext cx="4808537" cy="21494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86" name="Rectangle 14"/>
          <p:cNvSpPr>
            <a:spLocks noChangeArrowheads="1"/>
          </p:cNvSpPr>
          <p:nvPr/>
        </p:nvSpPr>
        <p:spPr bwMode="auto">
          <a:xfrm>
            <a:off x="1741489" y="5507039"/>
            <a:ext cx="4808537" cy="11969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87" name="AutoShape 15"/>
          <p:cNvSpPr>
            <a:spLocks noChangeArrowheads="1"/>
          </p:cNvSpPr>
          <p:nvPr/>
        </p:nvSpPr>
        <p:spPr bwMode="auto">
          <a:xfrm>
            <a:off x="5030788" y="3448050"/>
            <a:ext cx="1504950" cy="985838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EA18"/>
                </a:solidFill>
              </a:rPr>
              <a:t>4 ATP</a:t>
            </a: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540688" name="Rectangle 16"/>
          <p:cNvSpPr>
            <a:spLocks noChangeArrowheads="1"/>
          </p:cNvSpPr>
          <p:nvPr/>
        </p:nvSpPr>
        <p:spPr bwMode="auto">
          <a:xfrm>
            <a:off x="1804988" y="1433514"/>
            <a:ext cx="3321050" cy="280987"/>
          </a:xfrm>
          <a:prstGeom prst="rect">
            <a:avLst/>
          </a:prstGeom>
          <a:solidFill>
            <a:srgbClr val="EEF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89" name="Rectangle 17"/>
          <p:cNvSpPr>
            <a:spLocks noChangeArrowheads="1"/>
          </p:cNvSpPr>
          <p:nvPr/>
        </p:nvSpPr>
        <p:spPr bwMode="auto">
          <a:xfrm>
            <a:off x="1836739" y="1431926"/>
            <a:ext cx="2586037" cy="244475"/>
          </a:xfrm>
          <a:prstGeom prst="rect">
            <a:avLst/>
          </a:prstGeom>
          <a:solidFill>
            <a:srgbClr val="EEF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CC0000"/>
                </a:solidFill>
              </a:rPr>
              <a:t>ENERGY INVESTMENT</a:t>
            </a:r>
          </a:p>
        </p:txBody>
      </p:sp>
      <p:sp>
        <p:nvSpPr>
          <p:cNvPr id="540690" name="Rectangle 18"/>
          <p:cNvSpPr>
            <a:spLocks noChangeArrowheads="1"/>
          </p:cNvSpPr>
          <p:nvPr/>
        </p:nvSpPr>
        <p:spPr bwMode="auto">
          <a:xfrm>
            <a:off x="1776413" y="3324226"/>
            <a:ext cx="2559050" cy="263525"/>
          </a:xfrm>
          <a:prstGeom prst="rect">
            <a:avLst/>
          </a:prstGeom>
          <a:solidFill>
            <a:srgbClr val="D1EC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91" name="Rectangle 19"/>
          <p:cNvSpPr>
            <a:spLocks noChangeArrowheads="1"/>
          </p:cNvSpPr>
          <p:nvPr/>
        </p:nvSpPr>
        <p:spPr bwMode="auto">
          <a:xfrm>
            <a:off x="1836739" y="3343276"/>
            <a:ext cx="2586037" cy="244475"/>
          </a:xfrm>
          <a:prstGeom prst="rect">
            <a:avLst/>
          </a:prstGeom>
          <a:solidFill>
            <a:srgbClr val="D1EC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CC0000"/>
                </a:solidFill>
              </a:rPr>
              <a:t>ENERGY PAYOFF</a:t>
            </a:r>
          </a:p>
        </p:txBody>
      </p:sp>
      <p:sp>
        <p:nvSpPr>
          <p:cNvPr id="540692" name="Rectangle 20"/>
          <p:cNvSpPr>
            <a:spLocks noChangeArrowheads="1"/>
          </p:cNvSpPr>
          <p:nvPr/>
        </p:nvSpPr>
        <p:spPr bwMode="auto">
          <a:xfrm>
            <a:off x="3875885" y="3001545"/>
            <a:ext cx="984245" cy="526298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9144" rIns="0" bIns="0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F116A"/>
                </a:solidFill>
              </a:rPr>
              <a:t> </a:t>
            </a:r>
            <a:r>
              <a:rPr lang="en-US" altLang="en-US" sz="2000" b="1">
                <a:solidFill>
                  <a:srgbClr val="0F116A"/>
                </a:solidFill>
              </a:rPr>
              <a:t>G3P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C8F0F"/>
                </a:solidFill>
              </a:rPr>
              <a:t>C-C-C</a:t>
            </a:r>
            <a:r>
              <a:rPr lang="en-US" altLang="en-US" sz="2000" b="1">
                <a:solidFill>
                  <a:srgbClr val="CC0000"/>
                </a:solidFill>
              </a:rPr>
              <a:t>-P</a:t>
            </a:r>
            <a:endParaRPr lang="en-US" altLang="en-US" sz="2200" b="1">
              <a:solidFill>
                <a:srgbClr val="CC0000"/>
              </a:solidFill>
            </a:endParaRPr>
          </a:p>
        </p:txBody>
      </p:sp>
      <p:sp>
        <p:nvSpPr>
          <p:cNvPr id="540693" name="Rectangle 21"/>
          <p:cNvSpPr>
            <a:spLocks noChangeArrowheads="1"/>
          </p:cNvSpPr>
          <p:nvPr/>
        </p:nvSpPr>
        <p:spPr bwMode="auto">
          <a:xfrm>
            <a:off x="1795463" y="5561014"/>
            <a:ext cx="2603500" cy="244475"/>
          </a:xfrm>
          <a:prstGeom prst="rect">
            <a:avLst/>
          </a:prstGeom>
          <a:solidFill>
            <a:srgbClr val="94D0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94" name="Rectangle 22"/>
          <p:cNvSpPr>
            <a:spLocks noChangeArrowheads="1"/>
          </p:cNvSpPr>
          <p:nvPr/>
        </p:nvSpPr>
        <p:spPr bwMode="auto">
          <a:xfrm>
            <a:off x="1836739" y="5592764"/>
            <a:ext cx="1271587" cy="244475"/>
          </a:xfrm>
          <a:prstGeom prst="rect">
            <a:avLst/>
          </a:prstGeom>
          <a:solidFill>
            <a:srgbClr val="94D0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CC0000"/>
                </a:solidFill>
              </a:rPr>
              <a:t>NET YIELD</a:t>
            </a:r>
          </a:p>
        </p:txBody>
      </p:sp>
      <p:pic>
        <p:nvPicPr>
          <p:cNvPr id="540695" name="Picture 23" descr="piggybank-ecoin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4" y="4922839"/>
            <a:ext cx="2160587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696" name="AutoShape 24"/>
          <p:cNvSpPr>
            <a:spLocks noChangeArrowheads="1"/>
          </p:cNvSpPr>
          <p:nvPr/>
        </p:nvSpPr>
        <p:spPr bwMode="auto">
          <a:xfrm>
            <a:off x="7497764" y="4446588"/>
            <a:ext cx="1195387" cy="1041400"/>
          </a:xfrm>
          <a:prstGeom prst="wedgeEllipseCallout">
            <a:avLst>
              <a:gd name="adj1" fmla="val 36986"/>
              <a:gd name="adj2" fmla="val 8551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like $$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in the 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bank</a:t>
            </a:r>
            <a:endParaRPr lang="en-US" altLang="en-US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540697" name="AutoShape 25"/>
          <p:cNvSpPr>
            <a:spLocks noChangeArrowheads="1"/>
          </p:cNvSpPr>
          <p:nvPr/>
        </p:nvSpPr>
        <p:spPr bwMode="auto">
          <a:xfrm>
            <a:off x="5030788" y="2162175"/>
            <a:ext cx="1504950" cy="985838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-2</a:t>
            </a:r>
            <a:r>
              <a:rPr lang="en-US" altLang="en-US" sz="2800" b="1">
                <a:solidFill>
                  <a:srgbClr val="FFEA18"/>
                </a:solidFill>
              </a:rPr>
              <a:t> ATP</a:t>
            </a: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6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23554" name="Picture 2" descr="Image result for AT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" y="6134100"/>
            <a:ext cx="1394682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0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40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tch_str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540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0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0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540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4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0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0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0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80" grpId="0" build="p" autoUpdateAnimBg="0"/>
      <p:bldP spid="540681" grpId="0" build="p" autoUpdateAnimBg="0"/>
      <p:bldP spid="540683" grpId="0" build="p" autoUpdateAnimBg="0"/>
      <p:bldP spid="540687" grpId="0" animBg="1" autoUpdateAnimBg="0"/>
      <p:bldP spid="540689" grpId="0" animBg="1" autoUpdateAnimBg="0"/>
      <p:bldP spid="540691" grpId="0" animBg="1" autoUpdateAnimBg="0"/>
      <p:bldP spid="540692" grpId="0" animBg="1" autoUpdateAnimBg="0"/>
      <p:bldP spid="540694" grpId="0" animBg="1" autoUpdateAnimBg="0"/>
      <p:bldP spid="540696" grpId="0" animBg="1" autoUpdateAnimBg="0"/>
      <p:bldP spid="54069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Substrate-level Phosphorylation</a:t>
            </a:r>
          </a:p>
        </p:txBody>
      </p:sp>
      <p:pic>
        <p:nvPicPr>
          <p:cNvPr id="542723" name="Picture 3" descr="f9-04_substrate-level_p_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19501" r="53999" b="14999"/>
          <a:stretch>
            <a:fillRect/>
          </a:stretch>
        </p:blipFill>
        <p:spPr bwMode="auto">
          <a:xfrm>
            <a:off x="5791201" y="4416426"/>
            <a:ext cx="21510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24" name="AutoShape 4"/>
          <p:cNvSpPr>
            <a:spLocks noChangeArrowheads="1"/>
          </p:cNvSpPr>
          <p:nvPr/>
        </p:nvSpPr>
        <p:spPr bwMode="auto">
          <a:xfrm>
            <a:off x="1593850" y="2644776"/>
            <a:ext cx="3227388" cy="194095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39725" indent="-225425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F116A"/>
                </a:solidFill>
                <a:latin typeface="Arial" panose="020B0604020202020204" pitchFamily="34" charset="0"/>
              </a:rPr>
              <a:t>P is transferred from PEP to ADP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Font typeface="Wingdings" panose="05000000000000000000" pitchFamily="2" charset="2"/>
              <a:buChar char="ü"/>
            </a:pPr>
            <a:r>
              <a:rPr lang="en-US" altLang="en-US" sz="2600" b="1">
                <a:solidFill>
                  <a:srgbClr val="CC0000"/>
                </a:solidFill>
                <a:latin typeface="Arial" panose="020B0604020202020204" pitchFamily="34" charset="0"/>
              </a:rPr>
              <a:t>kinase enzyme</a:t>
            </a:r>
            <a:endParaRPr lang="en-US" altLang="en-US" sz="2600" b="1">
              <a:solidFill>
                <a:srgbClr val="0F116A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Font typeface="Wingdings" panose="05000000000000000000" pitchFamily="2" charset="2"/>
              <a:buChar char="ü"/>
            </a:pPr>
            <a:r>
              <a:rPr lang="en-US" altLang="en-US" sz="2600" b="1">
                <a:solidFill>
                  <a:srgbClr val="0F116A"/>
                </a:solidFill>
                <a:latin typeface="Arial" panose="020B0604020202020204" pitchFamily="34" charset="0"/>
              </a:rPr>
              <a:t>ADP </a:t>
            </a:r>
            <a:r>
              <a:rPr lang="en-US" altLang="en-US" sz="3000" b="1">
                <a:solidFill>
                  <a:srgbClr val="0F116A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600" b="1">
                <a:solidFill>
                  <a:srgbClr val="0F116A"/>
                </a:solidFill>
                <a:latin typeface="Arial" panose="020B0604020202020204" pitchFamily="34" charset="0"/>
              </a:rPr>
              <a:t> ATP</a:t>
            </a:r>
          </a:p>
        </p:txBody>
      </p:sp>
      <p:pic>
        <p:nvPicPr>
          <p:cNvPr id="542725" name="Picture 5" descr="penguin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26" name="AutoShape 6"/>
          <p:cNvSpPr>
            <a:spLocks noChangeArrowheads="1"/>
          </p:cNvSpPr>
          <p:nvPr/>
        </p:nvSpPr>
        <p:spPr bwMode="auto">
          <a:xfrm flipH="1">
            <a:off x="2566194" y="5340350"/>
            <a:ext cx="2089150" cy="1398587"/>
          </a:xfrm>
          <a:prstGeom prst="wedgeEllipseCallout">
            <a:avLst>
              <a:gd name="adj1" fmla="val 85255"/>
              <a:gd name="adj2" fmla="val -1027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I get it!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The P</a:t>
            </a:r>
            <a:r>
              <a:rPr lang="en-US" altLang="en-US" b="1" baseline="-25000">
                <a:solidFill>
                  <a:srgbClr val="0F116A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 came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directly from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the substrate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17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542727" name="Picture 7" descr="f9-04_substrate-level_p_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9501" b="14999"/>
          <a:stretch>
            <a:fillRect/>
          </a:stretch>
        </p:blipFill>
        <p:spPr bwMode="auto">
          <a:xfrm>
            <a:off x="7893051" y="4416426"/>
            <a:ext cx="26336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28" name="AutoShape 8"/>
          <p:cNvSpPr>
            <a:spLocks noChangeArrowheads="1"/>
          </p:cNvSpPr>
          <p:nvPr/>
        </p:nvSpPr>
        <p:spPr bwMode="auto">
          <a:xfrm>
            <a:off x="7467600" y="5607050"/>
            <a:ext cx="1225550" cy="304800"/>
          </a:xfrm>
          <a:prstGeom prst="rightArrow">
            <a:avLst>
              <a:gd name="adj1" fmla="val 50000"/>
              <a:gd name="adj2" fmla="val 10052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2729" name="AutoShape 9"/>
          <p:cNvSpPr>
            <a:spLocks noChangeArrowheads="1"/>
          </p:cNvSpPr>
          <p:nvPr/>
        </p:nvSpPr>
        <p:spPr bwMode="auto">
          <a:xfrm>
            <a:off x="5651501" y="5476876"/>
            <a:ext cx="2195513" cy="12049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2730" name="AutoShape 10"/>
          <p:cNvSpPr>
            <a:spLocks noChangeArrowheads="1"/>
          </p:cNvSpPr>
          <p:nvPr/>
        </p:nvSpPr>
        <p:spPr bwMode="auto">
          <a:xfrm>
            <a:off x="5651501" y="4603750"/>
            <a:ext cx="2195513" cy="7810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5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542731" name="Group 11"/>
          <p:cNvGrpSpPr>
            <a:grpSpLocks/>
          </p:cNvGrpSpPr>
          <p:nvPr/>
        </p:nvGrpSpPr>
        <p:grpSpPr bwMode="auto">
          <a:xfrm>
            <a:off x="5427664" y="2208213"/>
            <a:ext cx="5240337" cy="2165350"/>
            <a:chOff x="2444" y="2906"/>
            <a:chExt cx="3301" cy="1364"/>
          </a:xfrm>
        </p:grpSpPr>
        <p:pic>
          <p:nvPicPr>
            <p:cNvPr id="542732" name="Picture 12" descr="09_07b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8" t="50700" r="9000" b="14999"/>
            <a:stretch>
              <a:fillRect/>
            </a:stretch>
          </p:blipFill>
          <p:spPr bwMode="auto">
            <a:xfrm>
              <a:off x="2444" y="2906"/>
              <a:ext cx="3301" cy="1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2733" name="Rectangle 13"/>
            <p:cNvSpPr>
              <a:spLocks noChangeArrowheads="1"/>
            </p:cNvSpPr>
            <p:nvPr/>
          </p:nvSpPr>
          <p:spPr bwMode="auto">
            <a:xfrm>
              <a:off x="2763" y="3052"/>
              <a:ext cx="18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H</a:t>
              </a:r>
              <a:r>
                <a:rPr lang="en-US" altLang="en-US" sz="12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1200" b="1">
                  <a:solidFill>
                    <a:srgbClr val="000000"/>
                  </a:solidFill>
                </a:rPr>
                <a:t>O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4" name="Rectangle 14"/>
            <p:cNvSpPr>
              <a:spLocks noChangeArrowheads="1"/>
            </p:cNvSpPr>
            <p:nvPr/>
          </p:nvSpPr>
          <p:spPr bwMode="auto">
            <a:xfrm>
              <a:off x="3557" y="2958"/>
              <a:ext cx="5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9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5" name="Rectangle 15"/>
            <p:cNvSpPr>
              <a:spLocks noChangeArrowheads="1"/>
            </p:cNvSpPr>
            <p:nvPr/>
          </p:nvSpPr>
          <p:spPr bwMode="auto">
            <a:xfrm>
              <a:off x="3533" y="3670"/>
              <a:ext cx="10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10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6" name="Rectangle 16"/>
            <p:cNvSpPr>
              <a:spLocks noChangeArrowheads="1"/>
            </p:cNvSpPr>
            <p:nvPr/>
          </p:nvSpPr>
          <p:spPr bwMode="auto">
            <a:xfrm>
              <a:off x="2582" y="3375"/>
              <a:ext cx="101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Phosphoenolpyruvate</a:t>
              </a: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(PEP)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7" name="Rectangle 17"/>
            <p:cNvSpPr>
              <a:spLocks noChangeArrowheads="1"/>
            </p:cNvSpPr>
            <p:nvPr/>
          </p:nvSpPr>
          <p:spPr bwMode="auto">
            <a:xfrm>
              <a:off x="3716" y="3375"/>
              <a:ext cx="101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Phosphoenolpyruvate</a:t>
              </a: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(PEP)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8" name="Rectangle 18"/>
            <p:cNvSpPr>
              <a:spLocks noChangeArrowheads="1"/>
            </p:cNvSpPr>
            <p:nvPr/>
          </p:nvSpPr>
          <p:spPr bwMode="auto">
            <a:xfrm>
              <a:off x="2904" y="4103"/>
              <a:ext cx="40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Pyruvate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9" name="Rectangle 19"/>
            <p:cNvSpPr>
              <a:spLocks noChangeArrowheads="1"/>
            </p:cNvSpPr>
            <p:nvPr/>
          </p:nvSpPr>
          <p:spPr bwMode="auto">
            <a:xfrm>
              <a:off x="3864" y="4103"/>
              <a:ext cx="40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Pyruvate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0" name="Rectangle 20"/>
            <p:cNvSpPr>
              <a:spLocks noChangeArrowheads="1"/>
            </p:cNvSpPr>
            <p:nvPr/>
          </p:nvSpPr>
          <p:spPr bwMode="auto">
            <a:xfrm>
              <a:off x="3392" y="3074"/>
              <a:ext cx="35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CC0000"/>
                  </a:solidFill>
                </a:rPr>
                <a:t>enolase</a:t>
              </a:r>
            </a:p>
          </p:txBody>
        </p:sp>
        <p:sp>
          <p:nvSpPr>
            <p:cNvPr id="542741" name="Rectangle 21"/>
            <p:cNvSpPr>
              <a:spLocks noChangeArrowheads="1"/>
            </p:cNvSpPr>
            <p:nvPr/>
          </p:nvSpPr>
          <p:spPr bwMode="auto">
            <a:xfrm>
              <a:off x="3202" y="3794"/>
              <a:ext cx="72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CC0000"/>
                  </a:solidFill>
                </a:rPr>
                <a:t>pyruvate kinase</a:t>
              </a:r>
            </a:p>
          </p:txBody>
        </p:sp>
        <p:sp>
          <p:nvSpPr>
            <p:cNvPr id="542742" name="Rectangle 22"/>
            <p:cNvSpPr>
              <a:spLocks noChangeArrowheads="1"/>
            </p:cNvSpPr>
            <p:nvPr/>
          </p:nvSpPr>
          <p:spPr bwMode="auto">
            <a:xfrm>
              <a:off x="4402" y="3695"/>
              <a:ext cx="20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ADP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3" name="Rectangle 23"/>
            <p:cNvSpPr>
              <a:spLocks noChangeArrowheads="1"/>
            </p:cNvSpPr>
            <p:nvPr/>
          </p:nvSpPr>
          <p:spPr bwMode="auto">
            <a:xfrm>
              <a:off x="4410" y="3910"/>
              <a:ext cx="19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ATP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4" name="Rectangle 24"/>
            <p:cNvSpPr>
              <a:spLocks noChangeArrowheads="1"/>
            </p:cNvSpPr>
            <p:nvPr/>
          </p:nvSpPr>
          <p:spPr bwMode="auto">
            <a:xfrm>
              <a:off x="2573" y="3695"/>
              <a:ext cx="20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ADP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5" name="Rectangle 25"/>
            <p:cNvSpPr>
              <a:spLocks noChangeArrowheads="1"/>
            </p:cNvSpPr>
            <p:nvPr/>
          </p:nvSpPr>
          <p:spPr bwMode="auto">
            <a:xfrm>
              <a:off x="2581" y="3927"/>
              <a:ext cx="19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ATP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6" name="Rectangle 26"/>
            <p:cNvSpPr>
              <a:spLocks noChangeArrowheads="1"/>
            </p:cNvSpPr>
            <p:nvPr/>
          </p:nvSpPr>
          <p:spPr bwMode="auto">
            <a:xfrm>
              <a:off x="4249" y="3063"/>
              <a:ext cx="18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H</a:t>
              </a:r>
              <a:r>
                <a:rPr lang="en-US" altLang="en-US" sz="12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1200" b="1">
                  <a:solidFill>
                    <a:srgbClr val="000000"/>
                  </a:solidFill>
                </a:rPr>
                <a:t>O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7" name="Rectangle 27"/>
            <p:cNvSpPr>
              <a:spLocks noChangeArrowheads="1"/>
            </p:cNvSpPr>
            <p:nvPr/>
          </p:nvSpPr>
          <p:spPr bwMode="auto">
            <a:xfrm>
              <a:off x="5113" y="4079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CH</a:t>
              </a:r>
              <a:r>
                <a:rPr lang="en-US" altLang="en-US" sz="1200" b="1" baseline="-25000">
                  <a:solidFill>
                    <a:srgbClr val="40458C"/>
                  </a:solidFill>
                </a:rPr>
                <a:t>3</a:t>
              </a:r>
            </a:p>
          </p:txBody>
        </p:sp>
        <p:sp>
          <p:nvSpPr>
            <p:cNvPr id="542748" name="Rectangle 28"/>
            <p:cNvSpPr>
              <a:spLocks noChangeArrowheads="1"/>
            </p:cNvSpPr>
            <p:nvPr/>
          </p:nvSpPr>
          <p:spPr bwMode="auto">
            <a:xfrm>
              <a:off x="5141" y="359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  <a:r>
                <a:rPr lang="en-US" altLang="en-US" sz="1200" b="1" baseline="30000">
                  <a:solidFill>
                    <a:srgbClr val="40458C"/>
                  </a:solidFill>
                </a:rPr>
                <a:t>-</a:t>
              </a:r>
            </a:p>
          </p:txBody>
        </p:sp>
        <p:sp>
          <p:nvSpPr>
            <p:cNvPr id="542749" name="Rectangle 29"/>
            <p:cNvSpPr>
              <a:spLocks noChangeArrowheads="1"/>
            </p:cNvSpPr>
            <p:nvPr/>
          </p:nvSpPr>
          <p:spPr bwMode="auto">
            <a:xfrm>
              <a:off x="5305" y="3935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</a:p>
          </p:txBody>
        </p:sp>
        <p:sp>
          <p:nvSpPr>
            <p:cNvPr id="542750" name="Rectangle 30"/>
            <p:cNvSpPr>
              <a:spLocks noChangeArrowheads="1"/>
            </p:cNvSpPr>
            <p:nvPr/>
          </p:nvSpPr>
          <p:spPr bwMode="auto">
            <a:xfrm>
              <a:off x="5120" y="3762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</a:t>
              </a:r>
            </a:p>
          </p:txBody>
        </p:sp>
        <p:sp>
          <p:nvSpPr>
            <p:cNvPr id="542751" name="Rectangle 31"/>
            <p:cNvSpPr>
              <a:spLocks noChangeArrowheads="1"/>
            </p:cNvSpPr>
            <p:nvPr/>
          </p:nvSpPr>
          <p:spPr bwMode="auto">
            <a:xfrm>
              <a:off x="5141" y="2927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  <a:r>
                <a:rPr lang="en-US" altLang="en-US" sz="1200" b="1" baseline="30000">
                  <a:solidFill>
                    <a:srgbClr val="40458C"/>
                  </a:solidFill>
                </a:rPr>
                <a:t>-</a:t>
              </a:r>
            </a:p>
          </p:txBody>
        </p:sp>
        <p:sp>
          <p:nvSpPr>
            <p:cNvPr id="542752" name="Rectangle 32"/>
            <p:cNvSpPr>
              <a:spLocks noChangeArrowheads="1"/>
            </p:cNvSpPr>
            <p:nvPr/>
          </p:nvSpPr>
          <p:spPr bwMode="auto">
            <a:xfrm>
              <a:off x="5120" y="3090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</a:t>
              </a:r>
            </a:p>
          </p:txBody>
        </p:sp>
        <p:sp>
          <p:nvSpPr>
            <p:cNvPr id="542753" name="Rectangle 33"/>
            <p:cNvSpPr>
              <a:spLocks noChangeArrowheads="1"/>
            </p:cNvSpPr>
            <p:nvPr/>
          </p:nvSpPr>
          <p:spPr bwMode="auto">
            <a:xfrm>
              <a:off x="5120" y="3263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</a:t>
              </a:r>
            </a:p>
          </p:txBody>
        </p:sp>
        <p:sp>
          <p:nvSpPr>
            <p:cNvPr id="542754" name="Rectangle 34"/>
            <p:cNvSpPr>
              <a:spLocks noChangeArrowheads="1"/>
            </p:cNvSpPr>
            <p:nvPr/>
          </p:nvSpPr>
          <p:spPr bwMode="auto">
            <a:xfrm>
              <a:off x="5113" y="393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</a:t>
              </a:r>
            </a:p>
          </p:txBody>
        </p:sp>
        <p:sp>
          <p:nvSpPr>
            <p:cNvPr id="542755" name="Rectangle 35"/>
            <p:cNvSpPr>
              <a:spLocks noChangeArrowheads="1"/>
            </p:cNvSpPr>
            <p:nvPr/>
          </p:nvSpPr>
          <p:spPr bwMode="auto">
            <a:xfrm>
              <a:off x="5497" y="3263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P</a:t>
              </a:r>
            </a:p>
          </p:txBody>
        </p:sp>
        <p:sp>
          <p:nvSpPr>
            <p:cNvPr id="542756" name="Rectangle 36"/>
            <p:cNvSpPr>
              <a:spLocks noChangeArrowheads="1"/>
            </p:cNvSpPr>
            <p:nvPr/>
          </p:nvSpPr>
          <p:spPr bwMode="auto">
            <a:xfrm>
              <a:off x="5305" y="3090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</a:p>
          </p:txBody>
        </p:sp>
        <p:sp>
          <p:nvSpPr>
            <p:cNvPr id="542757" name="Rectangle 37"/>
            <p:cNvSpPr>
              <a:spLocks noChangeArrowheads="1"/>
            </p:cNvSpPr>
            <p:nvPr/>
          </p:nvSpPr>
          <p:spPr bwMode="auto">
            <a:xfrm>
              <a:off x="5305" y="3234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</a:p>
          </p:txBody>
        </p:sp>
        <p:sp>
          <p:nvSpPr>
            <p:cNvPr id="542758" name="Rectangle 38"/>
            <p:cNvSpPr>
              <a:spLocks noChangeArrowheads="1"/>
            </p:cNvSpPr>
            <p:nvPr/>
          </p:nvSpPr>
          <p:spPr bwMode="auto">
            <a:xfrm>
              <a:off x="5305" y="3762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</a:p>
          </p:txBody>
        </p:sp>
        <p:sp>
          <p:nvSpPr>
            <p:cNvPr id="542759" name="Rectangle 39"/>
            <p:cNvSpPr>
              <a:spLocks noChangeArrowheads="1"/>
            </p:cNvSpPr>
            <p:nvPr/>
          </p:nvSpPr>
          <p:spPr bwMode="auto">
            <a:xfrm>
              <a:off x="5113" y="3407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CH</a:t>
              </a:r>
              <a:r>
                <a:rPr lang="en-US" altLang="en-US" sz="1200" b="1" baseline="-25000">
                  <a:solidFill>
                    <a:srgbClr val="40458C"/>
                  </a:solidFill>
                </a:rPr>
                <a:t>2</a:t>
              </a:r>
            </a:p>
          </p:txBody>
        </p:sp>
        <p:sp>
          <p:nvSpPr>
            <p:cNvPr id="542760" name="Rectangle 40"/>
            <p:cNvSpPr>
              <a:spLocks noChangeArrowheads="1"/>
            </p:cNvSpPr>
            <p:nvPr/>
          </p:nvSpPr>
          <p:spPr bwMode="auto">
            <a:xfrm>
              <a:off x="2720" y="2937"/>
              <a:ext cx="1863" cy="429"/>
            </a:xfrm>
            <a:prstGeom prst="rect">
              <a:avLst/>
            </a:prstGeom>
            <a:solidFill>
              <a:srgbClr val="DFF3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542761" name="Rectangle 4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1" y="1371601"/>
            <a:ext cx="7216775" cy="1285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In the last steps of glycolysis, where did the P come from to make ATP?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sugar substrate (PEP)</a:t>
            </a:r>
          </a:p>
        </p:txBody>
      </p:sp>
      <p:sp>
        <p:nvSpPr>
          <p:cNvPr id="542762" name="AutoShape 42"/>
          <p:cNvSpPr>
            <a:spLocks noChangeArrowheads="1"/>
          </p:cNvSpPr>
          <p:nvPr/>
        </p:nvSpPr>
        <p:spPr bwMode="auto">
          <a:xfrm>
            <a:off x="4178300" y="4083050"/>
            <a:ext cx="1504950" cy="985838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EA18"/>
                </a:solidFill>
              </a:rPr>
              <a:t>ATP</a:t>
            </a: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542763" name="AutoShape 43"/>
          <p:cNvSpPr>
            <a:spLocks noChangeArrowheads="1"/>
          </p:cNvSpPr>
          <p:nvPr/>
        </p:nvSpPr>
        <p:spPr bwMode="auto">
          <a:xfrm rot="-1564654">
            <a:off x="8888414" y="5073650"/>
            <a:ext cx="1614487" cy="15827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2764" name="AutoShape 44"/>
          <p:cNvSpPr>
            <a:spLocks noChangeArrowheads="1"/>
          </p:cNvSpPr>
          <p:nvPr/>
        </p:nvSpPr>
        <p:spPr bwMode="auto">
          <a:xfrm>
            <a:off x="7467601" y="4884738"/>
            <a:ext cx="1217613" cy="304800"/>
          </a:xfrm>
          <a:prstGeom prst="rightArrow">
            <a:avLst>
              <a:gd name="adj1" fmla="val 50000"/>
              <a:gd name="adj2" fmla="val 9987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2765" name="AutoShape 45"/>
          <p:cNvSpPr>
            <a:spLocks noChangeArrowheads="1"/>
          </p:cNvSpPr>
          <p:nvPr/>
        </p:nvSpPr>
        <p:spPr bwMode="auto">
          <a:xfrm rot="-1521068">
            <a:off x="9051925" y="4616450"/>
            <a:ext cx="1042988" cy="444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5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7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27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27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542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build="p" bldLvl="2" animBg="1" autoUpdateAnimBg="0"/>
      <p:bldP spid="542726" grpId="0" animBg="1" autoUpdateAnimBg="0"/>
      <p:bldP spid="542728" grpId="0" animBg="1"/>
      <p:bldP spid="542729" grpId="0" animBg="1"/>
      <p:bldP spid="542730" grpId="0" animBg="1"/>
      <p:bldP spid="542761" grpId="0" build="p" autoUpdateAnimBg="0"/>
      <p:bldP spid="542762" grpId="0" animBg="1" autoUpdateAnimBg="0"/>
      <p:bldP spid="542763" grpId="0" animBg="1"/>
      <p:bldP spid="542764" grpId="0" animBg="1"/>
      <p:bldP spid="5427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Energy accounting of glycolysis </a:t>
            </a:r>
          </a:p>
        </p:txBody>
      </p:sp>
      <p:sp>
        <p:nvSpPr>
          <p:cNvPr id="418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22438" y="5165726"/>
            <a:ext cx="7772400" cy="16621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Net gain = </a:t>
            </a:r>
            <a:r>
              <a:rPr lang="en-US" altLang="en-US" sz="2600" dirty="0">
                <a:solidFill>
                  <a:srgbClr val="CC0000"/>
                </a:solidFill>
              </a:rPr>
              <a:t>2 ATP + 2 NADH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some energy investment (</a:t>
            </a:r>
            <a:r>
              <a:rPr lang="en-US" altLang="en-US" sz="2400" dirty="0">
                <a:solidFill>
                  <a:schemeClr val="tx2"/>
                </a:solidFill>
              </a:rPr>
              <a:t>-2 ATP</a:t>
            </a:r>
            <a:r>
              <a:rPr lang="en-US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small energy return (</a:t>
            </a:r>
            <a:r>
              <a:rPr lang="en-US" altLang="en-US" sz="2400" dirty="0">
                <a:solidFill>
                  <a:srgbClr val="CC0000"/>
                </a:solidFill>
              </a:rPr>
              <a:t>4 ATP + 2 NADH</a:t>
            </a:r>
            <a:r>
              <a:rPr lang="en-US" alt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1 </a:t>
            </a:r>
            <a:r>
              <a:rPr lang="en-US" altLang="en-US" sz="2600" dirty="0">
                <a:solidFill>
                  <a:schemeClr val="tx2"/>
                </a:solidFill>
              </a:rPr>
              <a:t>6C sugar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</a:t>
            </a:r>
            <a:r>
              <a:rPr lang="en-US" altLang="en-US" sz="2600" dirty="0"/>
              <a:t> 2 </a:t>
            </a:r>
            <a:r>
              <a:rPr lang="en-US" altLang="en-US" sz="2600" dirty="0">
                <a:solidFill>
                  <a:schemeClr val="tx2"/>
                </a:solidFill>
              </a:rPr>
              <a:t>3C sugars</a:t>
            </a:r>
          </a:p>
        </p:txBody>
      </p:sp>
      <p:grpSp>
        <p:nvGrpSpPr>
          <p:cNvPr id="418820" name="Group 4"/>
          <p:cNvGrpSpPr>
            <a:grpSpLocks/>
          </p:cNvGrpSpPr>
          <p:nvPr/>
        </p:nvGrpSpPr>
        <p:grpSpPr bwMode="auto">
          <a:xfrm>
            <a:off x="3849688" y="1311275"/>
            <a:ext cx="3079750" cy="990600"/>
            <a:chOff x="1599" y="960"/>
            <a:chExt cx="1940" cy="624"/>
          </a:xfrm>
        </p:grpSpPr>
        <p:sp>
          <p:nvSpPr>
            <p:cNvPr id="418821" name="AutoShape 5"/>
            <p:cNvSpPr>
              <a:spLocks noChangeArrowheads="1"/>
            </p:cNvSpPr>
            <p:nvPr/>
          </p:nvSpPr>
          <p:spPr bwMode="auto">
            <a:xfrm>
              <a:off x="2256" y="1200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8822" name="Rectangle 6"/>
            <p:cNvSpPr>
              <a:spLocks noChangeArrowheads="1"/>
            </p:cNvSpPr>
            <p:nvPr/>
          </p:nvSpPr>
          <p:spPr bwMode="auto">
            <a:xfrm>
              <a:off x="1599" y="960"/>
              <a:ext cx="79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2 </a:t>
              </a:r>
              <a:r>
                <a:rPr lang="en-US" altLang="en-US" sz="3000" b="1">
                  <a:solidFill>
                    <a:srgbClr val="CC0000"/>
                  </a:solidFill>
                </a:rPr>
                <a:t>ATP</a:t>
              </a:r>
            </a:p>
          </p:txBody>
        </p:sp>
        <p:sp>
          <p:nvSpPr>
            <p:cNvPr id="418823" name="Rectangle 7"/>
            <p:cNvSpPr>
              <a:spLocks noChangeArrowheads="1"/>
            </p:cNvSpPr>
            <p:nvPr/>
          </p:nvSpPr>
          <p:spPr bwMode="auto">
            <a:xfrm>
              <a:off x="2716" y="960"/>
              <a:ext cx="8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2 </a:t>
              </a:r>
              <a:r>
                <a:rPr lang="en-US" altLang="en-US" sz="3000" b="1">
                  <a:solidFill>
                    <a:srgbClr val="3D1666"/>
                  </a:solidFill>
                </a:rPr>
                <a:t>ADP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18824" name="Group 8"/>
          <p:cNvGrpSpPr>
            <a:grpSpLocks/>
          </p:cNvGrpSpPr>
          <p:nvPr/>
        </p:nvGrpSpPr>
        <p:grpSpPr bwMode="auto">
          <a:xfrm>
            <a:off x="3829050" y="2987675"/>
            <a:ext cx="2000250" cy="1066800"/>
            <a:chOff x="1586" y="1824"/>
            <a:chExt cx="1260" cy="672"/>
          </a:xfrm>
        </p:grpSpPr>
        <p:sp>
          <p:nvSpPr>
            <p:cNvPr id="418825" name="AutoShape 9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8826" name="Rectangle 10"/>
            <p:cNvSpPr>
              <a:spLocks noChangeArrowheads="1"/>
            </p:cNvSpPr>
            <p:nvPr/>
          </p:nvSpPr>
          <p:spPr bwMode="auto">
            <a:xfrm>
              <a:off x="1586" y="2150"/>
              <a:ext cx="8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4 </a:t>
              </a:r>
              <a:r>
                <a:rPr lang="en-US" altLang="en-US" sz="3000" b="1">
                  <a:solidFill>
                    <a:srgbClr val="3D1666"/>
                  </a:solidFill>
                </a:rPr>
                <a:t>ADP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18827" name="Rectangle 11"/>
            <p:cNvSpPr>
              <a:spLocks noChangeArrowheads="1"/>
            </p:cNvSpPr>
            <p:nvPr/>
          </p:nvSpPr>
          <p:spPr bwMode="auto">
            <a:xfrm>
              <a:off x="2730" y="2150"/>
              <a:ext cx="11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3008313" y="2438400"/>
            <a:ext cx="5035550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F116A"/>
                </a:solidFill>
              </a:rPr>
              <a:t>glucose </a:t>
            </a:r>
            <a:r>
              <a:rPr lang="en-US" altLang="en-US" sz="2600" b="1">
                <a:solidFill>
                  <a:srgbClr val="0F116A"/>
                </a:solidFill>
                <a:sym typeface="Symbol" panose="05050102010706020507" pitchFamily="18" charset="2"/>
              </a:rPr>
              <a:t>     pyruvate</a:t>
            </a:r>
            <a:endParaRPr lang="en-US" altLang="en-US" sz="3000" b="1">
              <a:solidFill>
                <a:srgbClr val="0F116A"/>
              </a:solidFill>
              <a:sym typeface="Symbol" panose="05050102010706020507" pitchFamily="18" charset="2"/>
            </a:endParaRPr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6569075" y="2857500"/>
            <a:ext cx="5095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660066"/>
                </a:solidFill>
              </a:rPr>
              <a:t>2</a:t>
            </a:r>
            <a:r>
              <a:rPr lang="en-US" altLang="en-US" sz="2000" b="1">
                <a:solidFill>
                  <a:srgbClr val="660066"/>
                </a:solidFill>
              </a:rPr>
              <a:t>x</a:t>
            </a:r>
            <a:endParaRPr lang="en-US" altLang="en-US" sz="2600" b="1">
              <a:solidFill>
                <a:srgbClr val="660066"/>
              </a:solidFill>
            </a:endParaRPr>
          </a:p>
        </p:txBody>
      </p:sp>
      <p:sp>
        <p:nvSpPr>
          <p:cNvPr id="418830" name="AutoShape 14"/>
          <p:cNvSpPr>
            <a:spLocks noChangeArrowheads="1"/>
          </p:cNvSpPr>
          <p:nvPr/>
        </p:nvSpPr>
        <p:spPr bwMode="auto">
          <a:xfrm>
            <a:off x="3444875" y="2838450"/>
            <a:ext cx="609600" cy="52705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FFF82A"/>
          </a:solidFill>
          <a:ln w="9525">
            <a:solidFill>
              <a:srgbClr val="FFF82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66"/>
                </a:solidFill>
              </a:rPr>
              <a:t>6C</a:t>
            </a:r>
            <a:endParaRPr lang="en-US" altLang="en-US" sz="2400">
              <a:solidFill>
                <a:srgbClr val="40458C"/>
              </a:solidFill>
            </a:endParaRPr>
          </a:p>
        </p:txBody>
      </p:sp>
      <p:sp>
        <p:nvSpPr>
          <p:cNvPr id="418831" name="AutoShape 15"/>
          <p:cNvSpPr>
            <a:spLocks noChangeArrowheads="1"/>
          </p:cNvSpPr>
          <p:nvPr/>
        </p:nvSpPr>
        <p:spPr bwMode="auto">
          <a:xfrm>
            <a:off x="7026275" y="2838450"/>
            <a:ext cx="609600" cy="52705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FFF82A"/>
          </a:solidFill>
          <a:ln w="9525">
            <a:solidFill>
              <a:srgbClr val="FFF82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66"/>
                </a:solidFill>
              </a:rPr>
              <a:t>3C</a:t>
            </a:r>
            <a:endParaRPr lang="en-US" altLang="en-US" sz="2400">
              <a:solidFill>
                <a:srgbClr val="40458C"/>
              </a:solidFill>
            </a:endParaRPr>
          </a:p>
        </p:txBody>
      </p:sp>
      <p:pic>
        <p:nvPicPr>
          <p:cNvPr id="418836" name="Picture 20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5448300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837" name="AutoShape 21"/>
          <p:cNvSpPr>
            <a:spLocks noChangeArrowheads="1"/>
          </p:cNvSpPr>
          <p:nvPr/>
        </p:nvSpPr>
        <p:spPr bwMode="auto">
          <a:xfrm>
            <a:off x="8658225" y="3348038"/>
            <a:ext cx="1957388" cy="1287462"/>
          </a:xfrm>
          <a:prstGeom prst="wedgeEllipseCallout">
            <a:avLst>
              <a:gd name="adj1" fmla="val -4745"/>
              <a:gd name="adj2" fmla="val 12287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All that work! 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And that’s all 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I get?</a:t>
            </a:r>
            <a:endParaRPr lang="en-US" altLang="en-US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18841" name="Group 25"/>
          <p:cNvGrpSpPr>
            <a:grpSpLocks/>
          </p:cNvGrpSpPr>
          <p:nvPr/>
        </p:nvGrpSpPr>
        <p:grpSpPr bwMode="auto">
          <a:xfrm>
            <a:off x="5605463" y="3290889"/>
            <a:ext cx="1504950" cy="985837"/>
            <a:chOff x="2705" y="2207"/>
            <a:chExt cx="948" cy="621"/>
          </a:xfrm>
        </p:grpSpPr>
        <p:sp>
          <p:nvSpPr>
            <p:cNvPr id="418839" name="AutoShape 23"/>
            <p:cNvSpPr>
              <a:spLocks noChangeArrowheads="1"/>
            </p:cNvSpPr>
            <p:nvPr/>
          </p:nvSpPr>
          <p:spPr bwMode="auto">
            <a:xfrm>
              <a:off x="2705" y="2207"/>
              <a:ext cx="948" cy="621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EA18"/>
                  </a:solidFill>
                </a:rPr>
                <a:t>ATP</a:t>
              </a:r>
              <a:endParaRPr lang="en-US" altLang="en-US" sz="2800" b="1">
                <a:solidFill>
                  <a:srgbClr val="660066"/>
                </a:solidFill>
              </a:endParaRPr>
            </a:p>
          </p:txBody>
        </p:sp>
        <p:sp>
          <p:nvSpPr>
            <p:cNvPr id="418840" name="Rectangle 24"/>
            <p:cNvSpPr>
              <a:spLocks noChangeArrowheads="1"/>
            </p:cNvSpPr>
            <p:nvPr/>
          </p:nvSpPr>
          <p:spPr bwMode="auto">
            <a:xfrm>
              <a:off x="2717" y="2335"/>
              <a:ext cx="2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pic>
        <p:nvPicPr>
          <p:cNvPr id="418842" name="Picture 26" descr="mat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4" y="1860551"/>
            <a:ext cx="827087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8843" name="Group 27"/>
          <p:cNvGrpSpPr>
            <a:grpSpLocks/>
          </p:cNvGrpSpPr>
          <p:nvPr/>
        </p:nvGrpSpPr>
        <p:grpSpPr bwMode="auto">
          <a:xfrm>
            <a:off x="3746500" y="3816350"/>
            <a:ext cx="2082800" cy="1066800"/>
            <a:chOff x="1534" y="1824"/>
            <a:chExt cx="1312" cy="672"/>
          </a:xfrm>
        </p:grpSpPr>
        <p:sp>
          <p:nvSpPr>
            <p:cNvPr id="418844" name="AutoShape 28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8845" name="Rectangle 29"/>
            <p:cNvSpPr>
              <a:spLocks noChangeArrowheads="1"/>
            </p:cNvSpPr>
            <p:nvPr/>
          </p:nvSpPr>
          <p:spPr bwMode="auto">
            <a:xfrm>
              <a:off x="1534" y="2150"/>
              <a:ext cx="93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2 </a:t>
              </a:r>
              <a:r>
                <a:rPr lang="en-US" altLang="en-US" sz="3000" b="1">
                  <a:solidFill>
                    <a:srgbClr val="3D1666"/>
                  </a:solidFill>
                </a:rPr>
                <a:t>NAD</a:t>
              </a:r>
              <a:r>
                <a:rPr lang="en-US" altLang="en-US" sz="3000" b="1" baseline="30000">
                  <a:solidFill>
                    <a:srgbClr val="3D1666"/>
                  </a:solidFill>
                </a:rPr>
                <a:t>+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18846" name="Rectangle 30"/>
            <p:cNvSpPr>
              <a:spLocks noChangeArrowheads="1"/>
            </p:cNvSpPr>
            <p:nvPr/>
          </p:nvSpPr>
          <p:spPr bwMode="auto">
            <a:xfrm>
              <a:off x="2730" y="2150"/>
              <a:ext cx="11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18847" name="Group 31"/>
          <p:cNvGrpSpPr>
            <a:grpSpLocks/>
          </p:cNvGrpSpPr>
          <p:nvPr/>
        </p:nvGrpSpPr>
        <p:grpSpPr bwMode="auto">
          <a:xfrm>
            <a:off x="5616576" y="4176714"/>
            <a:ext cx="1446213" cy="915987"/>
            <a:chOff x="4711" y="2649"/>
            <a:chExt cx="911" cy="577"/>
          </a:xfrm>
        </p:grpSpPr>
        <p:sp>
          <p:nvSpPr>
            <p:cNvPr id="418848" name="Rectangle 32"/>
            <p:cNvSpPr>
              <a:spLocks noChangeArrowheads="1"/>
            </p:cNvSpPr>
            <p:nvPr/>
          </p:nvSpPr>
          <p:spPr bwMode="auto">
            <a:xfrm>
              <a:off x="4711" y="2746"/>
              <a:ext cx="2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2</a:t>
              </a:r>
            </a:p>
          </p:txBody>
        </p:sp>
        <p:pic>
          <p:nvPicPr>
            <p:cNvPr id="418849" name="Picture 33" descr="piggybank-ecoin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" y="2649"/>
              <a:ext cx="73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8850" name="AutoShape 34"/>
          <p:cNvSpPr>
            <a:spLocks noChangeArrowheads="1"/>
          </p:cNvSpPr>
          <p:nvPr/>
        </p:nvSpPr>
        <p:spPr bwMode="auto">
          <a:xfrm>
            <a:off x="7351714" y="4411663"/>
            <a:ext cx="1957387" cy="1287462"/>
          </a:xfrm>
          <a:prstGeom prst="wedgeEllipseCallout">
            <a:avLst>
              <a:gd name="adj1" fmla="val 58435"/>
              <a:gd name="adj2" fmla="val 4802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But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glucose has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so much more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to give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8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31" name="Picture 5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tch_str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418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18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autoUpdateAnimBg="0"/>
      <p:bldP spid="418837" grpId="0" animBg="1" autoUpdateAnimBg="0"/>
      <p:bldP spid="41885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Is that all there is?</a:t>
            </a:r>
          </a:p>
        </p:txBody>
      </p:sp>
      <p:sp>
        <p:nvSpPr>
          <p:cNvPr id="447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1"/>
            <a:ext cx="8001000" cy="2874963"/>
          </a:xfrm>
        </p:spPr>
        <p:txBody>
          <a:bodyPr/>
          <a:lstStyle/>
          <a:p>
            <a:r>
              <a:rPr lang="en-US" altLang="en-US" dirty="0"/>
              <a:t>Not a lot of energy…</a:t>
            </a:r>
          </a:p>
          <a:p>
            <a:pPr lvl="1"/>
            <a:r>
              <a:rPr lang="en-US" altLang="en-US" dirty="0"/>
              <a:t>for 1 billon years</a:t>
            </a:r>
            <a:r>
              <a:rPr lang="en-US" altLang="en-US" baseline="30000" dirty="0"/>
              <a:t>+</a:t>
            </a:r>
            <a:r>
              <a:rPr lang="en-US" altLang="en-US" dirty="0"/>
              <a:t> this is how life on Earth survived</a:t>
            </a:r>
          </a:p>
          <a:p>
            <a:pPr marL="1085850" lvl="2"/>
            <a:r>
              <a:rPr lang="en-US" altLang="en-US" dirty="0"/>
              <a:t>no O</a:t>
            </a:r>
            <a:r>
              <a:rPr lang="en-US" altLang="en-US" baseline="-25000" dirty="0"/>
              <a:t>2</a:t>
            </a:r>
            <a:r>
              <a:rPr lang="en-US" altLang="en-US" dirty="0"/>
              <a:t> =  slow growth, slow reproduction</a:t>
            </a:r>
          </a:p>
          <a:p>
            <a:pPr marL="1085850" lvl="2"/>
            <a:r>
              <a:rPr lang="en-US" altLang="en-US" dirty="0"/>
              <a:t>only harvest 3.5% of energy stored in glucose</a:t>
            </a:r>
          </a:p>
          <a:p>
            <a:pPr marL="1428750" lvl="3"/>
            <a:r>
              <a:rPr lang="en-US" altLang="en-US" dirty="0"/>
              <a:t>more carbons to strip off = more energy to harvest</a:t>
            </a:r>
          </a:p>
        </p:txBody>
      </p:sp>
      <p:pic>
        <p:nvPicPr>
          <p:cNvPr id="4474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4267200"/>
            <a:ext cx="20732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7498" name="Picture 10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5562600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9" name="AutoShape 11"/>
          <p:cNvSpPr>
            <a:spLocks noChangeArrowheads="1"/>
          </p:cNvSpPr>
          <p:nvPr/>
        </p:nvSpPr>
        <p:spPr bwMode="auto">
          <a:xfrm>
            <a:off x="6923089" y="5297488"/>
            <a:ext cx="1957387" cy="1287462"/>
          </a:xfrm>
          <a:prstGeom prst="wedgeEllipseCallout">
            <a:avLst>
              <a:gd name="adj1" fmla="val 79602"/>
              <a:gd name="adj2" fmla="val 166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Hard way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to make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a living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  <a:endParaRPr lang="en-US" altLang="en-US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47500" name="Group 12"/>
          <p:cNvGrpSpPr>
            <a:grpSpLocks/>
          </p:cNvGrpSpPr>
          <p:nvPr/>
        </p:nvGrpSpPr>
        <p:grpSpPr bwMode="auto">
          <a:xfrm>
            <a:off x="4132268" y="4246564"/>
            <a:ext cx="522288" cy="492125"/>
            <a:chOff x="3383" y="1675"/>
            <a:chExt cx="329" cy="310"/>
          </a:xfrm>
        </p:grpSpPr>
        <p:grpSp>
          <p:nvGrpSpPr>
            <p:cNvPr id="447501" name="Group 13"/>
            <p:cNvGrpSpPr>
              <a:grpSpLocks/>
            </p:cNvGrpSpPr>
            <p:nvPr/>
          </p:nvGrpSpPr>
          <p:grpSpPr bwMode="auto">
            <a:xfrm>
              <a:off x="3383" y="1675"/>
              <a:ext cx="329" cy="310"/>
              <a:chOff x="3383" y="1160"/>
              <a:chExt cx="329" cy="310"/>
            </a:xfrm>
          </p:grpSpPr>
          <p:sp>
            <p:nvSpPr>
              <p:cNvPr id="447502" name="Oval 14"/>
              <p:cNvSpPr>
                <a:spLocks noChangeArrowheads="1"/>
              </p:cNvSpPr>
              <p:nvPr/>
            </p:nvSpPr>
            <p:spPr bwMode="auto">
              <a:xfrm>
                <a:off x="3390" y="1160"/>
                <a:ext cx="310" cy="310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47503" name="Rectangle 15"/>
              <p:cNvSpPr>
                <a:spLocks noChangeArrowheads="1"/>
              </p:cNvSpPr>
              <p:nvPr/>
            </p:nvSpPr>
            <p:spPr bwMode="auto">
              <a:xfrm>
                <a:off x="3383" y="1164"/>
                <a:ext cx="32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300" b="1">
                    <a:solidFill>
                      <a:srgbClr val="0F116A"/>
                    </a:solidFill>
                  </a:rPr>
                  <a:t>O</a:t>
                </a:r>
                <a:r>
                  <a:rPr lang="en-US" altLang="en-US" sz="2300" b="1" baseline="-25000">
                    <a:solidFill>
                      <a:srgbClr val="0F116A"/>
                    </a:solidFill>
                  </a:rPr>
                  <a:t>2</a:t>
                </a:r>
                <a:endParaRPr lang="en-US" altLang="en-US" sz="23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47504" name="Line 16"/>
            <p:cNvSpPr>
              <a:spLocks noChangeShapeType="1"/>
            </p:cNvSpPr>
            <p:nvPr/>
          </p:nvSpPr>
          <p:spPr bwMode="auto">
            <a:xfrm flipH="1">
              <a:off x="3445" y="1740"/>
              <a:ext cx="220" cy="20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47505" name="Group 17"/>
          <p:cNvGrpSpPr>
            <a:grpSpLocks/>
          </p:cNvGrpSpPr>
          <p:nvPr/>
        </p:nvGrpSpPr>
        <p:grpSpPr bwMode="auto">
          <a:xfrm>
            <a:off x="1520830" y="5616576"/>
            <a:ext cx="522288" cy="492125"/>
            <a:chOff x="3383" y="1675"/>
            <a:chExt cx="329" cy="310"/>
          </a:xfrm>
        </p:grpSpPr>
        <p:grpSp>
          <p:nvGrpSpPr>
            <p:cNvPr id="447506" name="Group 18"/>
            <p:cNvGrpSpPr>
              <a:grpSpLocks/>
            </p:cNvGrpSpPr>
            <p:nvPr/>
          </p:nvGrpSpPr>
          <p:grpSpPr bwMode="auto">
            <a:xfrm>
              <a:off x="3383" y="1675"/>
              <a:ext cx="329" cy="310"/>
              <a:chOff x="3383" y="1160"/>
              <a:chExt cx="329" cy="310"/>
            </a:xfrm>
          </p:grpSpPr>
          <p:sp>
            <p:nvSpPr>
              <p:cNvPr id="447507" name="Oval 19"/>
              <p:cNvSpPr>
                <a:spLocks noChangeArrowheads="1"/>
              </p:cNvSpPr>
              <p:nvPr/>
            </p:nvSpPr>
            <p:spPr bwMode="auto">
              <a:xfrm>
                <a:off x="3390" y="1160"/>
                <a:ext cx="310" cy="310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47508" name="Rectangle 20"/>
              <p:cNvSpPr>
                <a:spLocks noChangeArrowheads="1"/>
              </p:cNvSpPr>
              <p:nvPr/>
            </p:nvSpPr>
            <p:spPr bwMode="auto">
              <a:xfrm>
                <a:off x="3383" y="1164"/>
                <a:ext cx="32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300" b="1">
                    <a:solidFill>
                      <a:srgbClr val="0F116A"/>
                    </a:solidFill>
                  </a:rPr>
                  <a:t>O</a:t>
                </a:r>
                <a:r>
                  <a:rPr lang="en-US" altLang="en-US" sz="2300" b="1" baseline="-25000">
                    <a:solidFill>
                      <a:srgbClr val="0F116A"/>
                    </a:solidFill>
                  </a:rPr>
                  <a:t>2</a:t>
                </a:r>
                <a:endParaRPr lang="en-US" altLang="en-US" sz="23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47509" name="Line 21"/>
            <p:cNvSpPr>
              <a:spLocks noChangeShapeType="1"/>
            </p:cNvSpPr>
            <p:nvPr/>
          </p:nvSpPr>
          <p:spPr bwMode="auto">
            <a:xfrm flipH="1">
              <a:off x="3445" y="1740"/>
              <a:ext cx="220" cy="20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47510" name="Group 22"/>
          <p:cNvGrpSpPr>
            <a:grpSpLocks/>
          </p:cNvGrpSpPr>
          <p:nvPr/>
        </p:nvGrpSpPr>
        <p:grpSpPr bwMode="auto">
          <a:xfrm>
            <a:off x="1808168" y="4387851"/>
            <a:ext cx="522288" cy="492125"/>
            <a:chOff x="3383" y="1675"/>
            <a:chExt cx="329" cy="310"/>
          </a:xfrm>
        </p:grpSpPr>
        <p:grpSp>
          <p:nvGrpSpPr>
            <p:cNvPr id="447511" name="Group 23"/>
            <p:cNvGrpSpPr>
              <a:grpSpLocks/>
            </p:cNvGrpSpPr>
            <p:nvPr/>
          </p:nvGrpSpPr>
          <p:grpSpPr bwMode="auto">
            <a:xfrm>
              <a:off x="3383" y="1675"/>
              <a:ext cx="329" cy="310"/>
              <a:chOff x="3383" y="1160"/>
              <a:chExt cx="329" cy="310"/>
            </a:xfrm>
          </p:grpSpPr>
          <p:sp>
            <p:nvSpPr>
              <p:cNvPr id="447512" name="Oval 24"/>
              <p:cNvSpPr>
                <a:spLocks noChangeArrowheads="1"/>
              </p:cNvSpPr>
              <p:nvPr/>
            </p:nvSpPr>
            <p:spPr bwMode="auto">
              <a:xfrm>
                <a:off x="3390" y="1160"/>
                <a:ext cx="310" cy="310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47513" name="Rectangle 25"/>
              <p:cNvSpPr>
                <a:spLocks noChangeArrowheads="1"/>
              </p:cNvSpPr>
              <p:nvPr/>
            </p:nvSpPr>
            <p:spPr bwMode="auto">
              <a:xfrm>
                <a:off x="3383" y="1164"/>
                <a:ext cx="32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300" b="1">
                    <a:solidFill>
                      <a:srgbClr val="0F116A"/>
                    </a:solidFill>
                  </a:rPr>
                  <a:t>O</a:t>
                </a:r>
                <a:r>
                  <a:rPr lang="en-US" altLang="en-US" sz="2300" b="1" baseline="-25000">
                    <a:solidFill>
                      <a:srgbClr val="0F116A"/>
                    </a:solidFill>
                  </a:rPr>
                  <a:t>2</a:t>
                </a:r>
                <a:endParaRPr lang="en-US" altLang="en-US" sz="23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47514" name="Line 26"/>
            <p:cNvSpPr>
              <a:spLocks noChangeShapeType="1"/>
            </p:cNvSpPr>
            <p:nvPr/>
          </p:nvSpPr>
          <p:spPr bwMode="auto">
            <a:xfrm flipH="1">
              <a:off x="3445" y="1740"/>
              <a:ext cx="220" cy="20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47515" name="Group 27"/>
          <p:cNvGrpSpPr>
            <a:grpSpLocks/>
          </p:cNvGrpSpPr>
          <p:nvPr/>
        </p:nvGrpSpPr>
        <p:grpSpPr bwMode="auto">
          <a:xfrm>
            <a:off x="4243393" y="5143501"/>
            <a:ext cx="522288" cy="492125"/>
            <a:chOff x="3383" y="1675"/>
            <a:chExt cx="329" cy="310"/>
          </a:xfrm>
        </p:grpSpPr>
        <p:grpSp>
          <p:nvGrpSpPr>
            <p:cNvPr id="447516" name="Group 28"/>
            <p:cNvGrpSpPr>
              <a:grpSpLocks/>
            </p:cNvGrpSpPr>
            <p:nvPr/>
          </p:nvGrpSpPr>
          <p:grpSpPr bwMode="auto">
            <a:xfrm>
              <a:off x="3383" y="1675"/>
              <a:ext cx="329" cy="310"/>
              <a:chOff x="3383" y="1160"/>
              <a:chExt cx="329" cy="310"/>
            </a:xfrm>
          </p:grpSpPr>
          <p:sp>
            <p:nvSpPr>
              <p:cNvPr id="447517" name="Oval 29"/>
              <p:cNvSpPr>
                <a:spLocks noChangeArrowheads="1"/>
              </p:cNvSpPr>
              <p:nvPr/>
            </p:nvSpPr>
            <p:spPr bwMode="auto">
              <a:xfrm>
                <a:off x="3390" y="1160"/>
                <a:ext cx="310" cy="310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47518" name="Rectangle 30"/>
              <p:cNvSpPr>
                <a:spLocks noChangeArrowheads="1"/>
              </p:cNvSpPr>
              <p:nvPr/>
            </p:nvSpPr>
            <p:spPr bwMode="auto">
              <a:xfrm>
                <a:off x="3383" y="1164"/>
                <a:ext cx="32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300" b="1">
                    <a:solidFill>
                      <a:srgbClr val="0F116A"/>
                    </a:solidFill>
                  </a:rPr>
                  <a:t>O</a:t>
                </a:r>
                <a:r>
                  <a:rPr lang="en-US" altLang="en-US" sz="2300" b="1" baseline="-25000">
                    <a:solidFill>
                      <a:srgbClr val="0F116A"/>
                    </a:solidFill>
                  </a:rPr>
                  <a:t>2</a:t>
                </a:r>
                <a:endParaRPr lang="en-US" altLang="en-US" sz="23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47519" name="Line 31"/>
            <p:cNvSpPr>
              <a:spLocks noChangeShapeType="1"/>
            </p:cNvSpPr>
            <p:nvPr/>
          </p:nvSpPr>
          <p:spPr bwMode="auto">
            <a:xfrm flipH="1">
              <a:off x="3445" y="1740"/>
              <a:ext cx="220" cy="20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47520" name="Group 32"/>
          <p:cNvGrpSpPr>
            <a:grpSpLocks/>
          </p:cNvGrpSpPr>
          <p:nvPr/>
        </p:nvGrpSpPr>
        <p:grpSpPr bwMode="auto">
          <a:xfrm>
            <a:off x="3917955" y="6207126"/>
            <a:ext cx="522288" cy="492125"/>
            <a:chOff x="3383" y="1675"/>
            <a:chExt cx="329" cy="310"/>
          </a:xfrm>
        </p:grpSpPr>
        <p:grpSp>
          <p:nvGrpSpPr>
            <p:cNvPr id="447521" name="Group 33"/>
            <p:cNvGrpSpPr>
              <a:grpSpLocks/>
            </p:cNvGrpSpPr>
            <p:nvPr/>
          </p:nvGrpSpPr>
          <p:grpSpPr bwMode="auto">
            <a:xfrm>
              <a:off x="3383" y="1675"/>
              <a:ext cx="329" cy="310"/>
              <a:chOff x="3383" y="1160"/>
              <a:chExt cx="329" cy="310"/>
            </a:xfrm>
          </p:grpSpPr>
          <p:sp>
            <p:nvSpPr>
              <p:cNvPr id="447522" name="Oval 34"/>
              <p:cNvSpPr>
                <a:spLocks noChangeArrowheads="1"/>
              </p:cNvSpPr>
              <p:nvPr/>
            </p:nvSpPr>
            <p:spPr bwMode="auto">
              <a:xfrm>
                <a:off x="3390" y="1160"/>
                <a:ext cx="310" cy="310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47523" name="Rectangle 35"/>
              <p:cNvSpPr>
                <a:spLocks noChangeArrowheads="1"/>
              </p:cNvSpPr>
              <p:nvPr/>
            </p:nvSpPr>
            <p:spPr bwMode="auto">
              <a:xfrm>
                <a:off x="3383" y="1164"/>
                <a:ext cx="32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300" b="1">
                    <a:solidFill>
                      <a:srgbClr val="0F116A"/>
                    </a:solidFill>
                  </a:rPr>
                  <a:t>O</a:t>
                </a:r>
                <a:r>
                  <a:rPr lang="en-US" altLang="en-US" sz="2300" b="1" baseline="-25000">
                    <a:solidFill>
                      <a:srgbClr val="0F116A"/>
                    </a:solidFill>
                  </a:rPr>
                  <a:t>2</a:t>
                </a:r>
                <a:endParaRPr lang="en-US" altLang="en-US" sz="23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47524" name="Line 36"/>
            <p:cNvSpPr>
              <a:spLocks noChangeShapeType="1"/>
            </p:cNvSpPr>
            <p:nvPr/>
          </p:nvSpPr>
          <p:spPr bwMode="auto">
            <a:xfrm flipH="1">
              <a:off x="3445" y="1740"/>
              <a:ext cx="220" cy="20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47525" name="Rectangle 37"/>
          <p:cNvSpPr>
            <a:spLocks noChangeArrowheads="1"/>
          </p:cNvSpPr>
          <p:nvPr/>
        </p:nvSpPr>
        <p:spPr bwMode="auto">
          <a:xfrm>
            <a:off x="5335589" y="4225925"/>
            <a:ext cx="4846637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F116A"/>
                </a:solidFill>
              </a:rPr>
              <a:t>glucose </a:t>
            </a:r>
            <a:r>
              <a:rPr lang="en-US" altLang="en-US" sz="2600" b="1">
                <a:solidFill>
                  <a:srgbClr val="0F116A"/>
                </a:solidFill>
                <a:sym typeface="Symbol" panose="05050102010706020507" pitchFamily="18" charset="2"/>
              </a:rPr>
              <a:t>    pyruvate</a:t>
            </a:r>
          </a:p>
        </p:txBody>
      </p:sp>
      <p:sp>
        <p:nvSpPr>
          <p:cNvPr id="447527" name="AutoShape 39"/>
          <p:cNvSpPr>
            <a:spLocks noChangeArrowheads="1"/>
          </p:cNvSpPr>
          <p:nvPr/>
        </p:nvSpPr>
        <p:spPr bwMode="auto">
          <a:xfrm>
            <a:off x="5888038" y="4652963"/>
            <a:ext cx="609600" cy="52705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FFF82A"/>
          </a:solidFill>
          <a:ln w="9525">
            <a:solidFill>
              <a:srgbClr val="FFF82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66"/>
                </a:solidFill>
              </a:rPr>
              <a:t>6C</a:t>
            </a:r>
            <a:endParaRPr lang="en-US" altLang="en-US" sz="2400">
              <a:solidFill>
                <a:srgbClr val="40458C"/>
              </a:solidFill>
            </a:endParaRPr>
          </a:p>
        </p:txBody>
      </p:sp>
      <p:grpSp>
        <p:nvGrpSpPr>
          <p:cNvPr id="447529" name="Group 41"/>
          <p:cNvGrpSpPr>
            <a:grpSpLocks/>
          </p:cNvGrpSpPr>
          <p:nvPr/>
        </p:nvGrpSpPr>
        <p:grpSpPr bwMode="auto">
          <a:xfrm>
            <a:off x="8726488" y="4651375"/>
            <a:ext cx="1066800" cy="527050"/>
            <a:chOff x="4537" y="2930"/>
            <a:chExt cx="672" cy="332"/>
          </a:xfrm>
        </p:grpSpPr>
        <p:sp>
          <p:nvSpPr>
            <p:cNvPr id="447526" name="Rectangle 38"/>
            <p:cNvSpPr>
              <a:spLocks noChangeArrowheads="1"/>
            </p:cNvSpPr>
            <p:nvPr/>
          </p:nvSpPr>
          <p:spPr bwMode="auto">
            <a:xfrm>
              <a:off x="4537" y="2942"/>
              <a:ext cx="32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660066"/>
                  </a:solidFill>
                </a:rPr>
                <a:t>2</a:t>
              </a:r>
              <a:r>
                <a:rPr lang="en-US" altLang="en-US" sz="2000" b="1">
                  <a:solidFill>
                    <a:srgbClr val="660066"/>
                  </a:solidFill>
                </a:rPr>
                <a:t>x</a:t>
              </a:r>
              <a:endParaRPr lang="en-US" altLang="en-US" sz="2600" b="1">
                <a:solidFill>
                  <a:srgbClr val="660066"/>
                </a:solidFill>
              </a:endParaRPr>
            </a:p>
          </p:txBody>
        </p:sp>
        <p:sp>
          <p:nvSpPr>
            <p:cNvPr id="447528" name="AutoShape 40"/>
            <p:cNvSpPr>
              <a:spLocks noChangeArrowheads="1"/>
            </p:cNvSpPr>
            <p:nvPr/>
          </p:nvSpPr>
          <p:spPr bwMode="auto">
            <a:xfrm>
              <a:off x="4825" y="2930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3C</a:t>
              </a:r>
              <a:endParaRPr lang="en-US" alt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9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38" name="Picture 5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812" y="5559426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7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7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 autoUpdateAnimBg="0"/>
      <p:bldP spid="447499" grpId="0" animBg="1" autoUpdateAnimBg="0"/>
      <p:bldP spid="447525" grpId="0" animBg="1" autoUpdateAnimBg="0"/>
      <p:bldP spid="447527" grpId="0" animBg="1" autoUpdateAnimBg="0"/>
    </p:bldLst>
  </p:timing>
</p:sld>
</file>

<file path=ppt/theme/theme1.xml><?xml version="1.0" encoding="utf-8"?>
<a:theme xmlns:a="http://schemas.openxmlformats.org/drawingml/2006/main" name="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 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stealth" w="sm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EA18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stealth" w="sm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EA18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 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1186</Words>
  <Application>Microsoft Office PowerPoint</Application>
  <PresentationFormat>Widescreen</PresentationFormat>
  <Paragraphs>395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MS PGothic</vt:lpstr>
      <vt:lpstr>Arial</vt:lpstr>
      <vt:lpstr>Calibri</vt:lpstr>
      <vt:lpstr>Calibri Light</vt:lpstr>
      <vt:lpstr>Comic Sans MS</vt:lpstr>
      <vt:lpstr>Geneva</vt:lpstr>
      <vt:lpstr>Symbol</vt:lpstr>
      <vt:lpstr>Times</vt:lpstr>
      <vt:lpstr>Tw Cen MT</vt:lpstr>
      <vt:lpstr>Wingdings</vt:lpstr>
      <vt:lpstr> template2005</vt:lpstr>
      <vt:lpstr>Office Theme</vt:lpstr>
      <vt:lpstr>PowerPoint Presentation</vt:lpstr>
      <vt:lpstr>PowerPoint Presentation</vt:lpstr>
      <vt:lpstr>Glycolysis </vt:lpstr>
      <vt:lpstr>Evolutionary perspective</vt:lpstr>
      <vt:lpstr>Overview</vt:lpstr>
      <vt:lpstr>Glycolysis summary </vt:lpstr>
      <vt:lpstr>Substrate-level Phosphorylation</vt:lpstr>
      <vt:lpstr>Energy accounting of glycolysis </vt:lpstr>
      <vt:lpstr>Is that all there is?</vt:lpstr>
      <vt:lpstr>But can’t stop there!</vt:lpstr>
      <vt:lpstr>How is NADH recycled to NAD+?</vt:lpstr>
      <vt:lpstr>Fermentation (anaerobic)</vt:lpstr>
      <vt:lpstr>Alcohol Fermentation</vt:lpstr>
      <vt:lpstr>Lactic Acid Fermentation</vt:lpstr>
      <vt:lpstr>Pyruvate is a branching point</vt:lpstr>
      <vt:lpstr>PowerPoint Presentation</vt:lpstr>
      <vt:lpstr>And how do we do that?</vt:lpstr>
      <vt:lpstr>PowerPoint Presentation</vt:lpstr>
      <vt:lpstr>Maybe an Amoeba Sisters Video Will Help </vt:lpstr>
      <vt:lpstr>Quiz 4</vt:lpstr>
      <vt:lpstr>Where does Glycolysis take place?</vt:lpstr>
      <vt:lpstr>What does Glycolysis require?</vt:lpstr>
      <vt:lpstr>What are the final products??</vt:lpstr>
      <vt:lpstr>Special Note: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Phillips</dc:creator>
  <cp:lastModifiedBy>Susan Phillips</cp:lastModifiedBy>
  <cp:revision>7</cp:revision>
  <cp:lastPrinted>2018-08-28T14:19:44Z</cp:lastPrinted>
  <dcterms:created xsi:type="dcterms:W3CDTF">2018-02-06T16:02:26Z</dcterms:created>
  <dcterms:modified xsi:type="dcterms:W3CDTF">2018-08-28T14:25:45Z</dcterms:modified>
</cp:coreProperties>
</file>