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9EF18-F21B-4AEB-90EB-448E3018B487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E0851B-4E55-4621-A262-663AFE424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5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709BC5A-4458-40FE-9AE9-BE233D22B098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383448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DEAB560-7428-4924-BB03-02083F3BC800}" type="slidenum">
              <a:rPr lang="en-US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538673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4B9A43B-D11D-4307-98AD-140BE44910D8}" type="slidenum">
              <a:rPr lang="en-US"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862441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7B69E35-1F87-4442-B17E-839D4079BEF8}" type="slidenum">
              <a:rPr lang="en-US"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380076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DF4B369-DBC9-457D-A9D2-1815104EF1DA}" type="slidenum">
              <a:rPr lang="en-US"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37540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CAAAB63-7586-4869-922A-9471892E0810}" type="slidenum">
              <a:rPr lang="en-US"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232680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07168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563A507-0A07-40CE-B4B1-1029A10E1731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46032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00A7DD8-7A99-4911-84DD-555DBF7A00C3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74659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6296DEE-9349-4CD1-8EC8-54C2F3DE1EAA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48614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B742F90-626E-45CC-A689-E3322F6071D5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200531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2F0A3CD-1881-4AF2-9BD3-200E76382EBD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161196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ADC061C-8B8C-4BF7-8B43-3F74CFF1B4CA}" type="slidenum">
              <a:rPr lang="en-US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789661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4B93A81-A331-438C-A054-60CD03194033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235777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5F22AC8-CD44-4657-8E8C-FD9E69F85E09}" type="slidenum">
              <a:rPr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76192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5122-AFB3-438C-870B-A22A83EC7014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90E77-F857-4920-B92E-75F02D1CB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826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5122-AFB3-438C-870B-A22A83EC7014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90E77-F857-4920-B92E-75F02D1CB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107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5122-AFB3-438C-870B-A22A83EC7014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90E77-F857-4920-B92E-75F02D1CB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64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5122-AFB3-438C-870B-A22A83EC7014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90E77-F857-4920-B92E-75F02D1CB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26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5122-AFB3-438C-870B-A22A83EC7014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90E77-F857-4920-B92E-75F02D1CB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466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5122-AFB3-438C-870B-A22A83EC7014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90E77-F857-4920-B92E-75F02D1CB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868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5122-AFB3-438C-870B-A22A83EC7014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90E77-F857-4920-B92E-75F02D1CB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048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5122-AFB3-438C-870B-A22A83EC7014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90E77-F857-4920-B92E-75F02D1CB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288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5122-AFB3-438C-870B-A22A83EC7014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90E77-F857-4920-B92E-75F02D1CB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009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5122-AFB3-438C-870B-A22A83EC7014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90E77-F857-4920-B92E-75F02D1CB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75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15122-AFB3-438C-870B-A22A83EC7014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90E77-F857-4920-B92E-75F02D1CB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571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15122-AFB3-438C-870B-A22A83EC7014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90E77-F857-4920-B92E-75F02D1CB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41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666699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589CA28-DD68-46CF-9750-ECD867B76C06}" type="slidenum">
              <a:rPr lang="en-US" altLang="en-US" sz="2400" smtClean="0">
                <a:solidFill>
                  <a:schemeClr val="tx2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 smtClean="0">
              <a:solidFill>
                <a:schemeClr val="tx2"/>
              </a:solidFill>
            </a:endParaRPr>
          </a:p>
        </p:txBody>
      </p:sp>
      <p:pic>
        <p:nvPicPr>
          <p:cNvPr id="3891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76400"/>
            <a:ext cx="6019800" cy="465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838200"/>
            <a:ext cx="7772400" cy="533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3600" b="1" smtClean="0"/>
              <a:t>Scientific Method</a:t>
            </a:r>
            <a:r>
              <a:rPr lang="en-US" altLang="en-US" sz="2800" b="1" smtClean="0"/>
              <a:t> 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447800"/>
            <a:ext cx="7772400" cy="47688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altLang="en-US" dirty="0" smtClean="0"/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666699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41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666699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7560808-56FE-420B-B6CB-BC0F42FC4685}" type="slidenum">
              <a:rPr lang="en-US" altLang="en-US" sz="2400" smtClean="0">
                <a:solidFill>
                  <a:schemeClr val="tx2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 smtClean="0">
              <a:solidFill>
                <a:schemeClr val="tx2"/>
              </a:solidFill>
            </a:endParaRPr>
          </a:p>
        </p:txBody>
      </p:sp>
      <p:pic>
        <p:nvPicPr>
          <p:cNvPr id="4813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688" y="3973513"/>
            <a:ext cx="3729037" cy="288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838200"/>
            <a:ext cx="8534400" cy="6096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Analyzing Data – STEP 4 cont)</a:t>
            </a:r>
          </a:p>
        </p:txBody>
      </p:sp>
      <p:sp>
        <p:nvSpPr>
          <p:cNvPr id="50181" name="Rectangle 0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0"/>
            <a:ext cx="8229600" cy="46164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Collected and organized data must be analyzed</a:t>
            </a:r>
          </a:p>
          <a:p>
            <a:pPr lvl="1" eaLnBrk="1" hangingPunct="1">
              <a:defRPr/>
            </a:pPr>
            <a:r>
              <a:rPr lang="en-US" b="1" dirty="0" smtClean="0"/>
              <a:t>Process of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determining whether data are reliable or whether they support or do not support a hypothesis</a:t>
            </a:r>
            <a:r>
              <a:rPr lang="en-US" b="1" dirty="0" smtClean="0"/>
              <a:t> or prediction </a:t>
            </a:r>
          </a:p>
        </p:txBody>
      </p:sp>
      <p:sp>
        <p:nvSpPr>
          <p:cNvPr id="4813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666699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77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666699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DA9FE61-92C7-44BC-AB45-AB1729B008B1}" type="slidenum">
              <a:rPr lang="en-US" altLang="en-US" sz="2400" smtClean="0">
                <a:solidFill>
                  <a:schemeClr val="tx2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 smtClean="0">
              <a:solidFill>
                <a:schemeClr val="tx2"/>
              </a:solidFill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838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Conclusion – STEP 5</a:t>
            </a:r>
          </a:p>
        </p:txBody>
      </p:sp>
      <p:sp>
        <p:nvSpPr>
          <p:cNvPr id="51204" name="Rectangle 0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2101850"/>
            <a:ext cx="71628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Conclusions are made on the basis of facts, not observations</a:t>
            </a:r>
          </a:p>
          <a:p>
            <a:pPr lvl="1" eaLnBrk="1" hangingPunct="1">
              <a:defRPr/>
            </a:pPr>
            <a:r>
              <a:rPr lang="en-US" sz="3200" b="1" smtClean="0"/>
              <a:t>Often </a:t>
            </a:r>
            <a:r>
              <a:rPr lang="en-US" sz="32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drawn from data </a:t>
            </a:r>
            <a:r>
              <a:rPr lang="en-US" sz="3200" b="1" smtClean="0"/>
              <a:t>gathered from a study or experiment</a:t>
            </a:r>
          </a:p>
          <a:p>
            <a:pPr lvl="1" eaLnBrk="1" hangingPunct="1">
              <a:defRPr/>
            </a:pPr>
            <a:r>
              <a:rPr lang="en-US" sz="3200" b="1" smtClean="0"/>
              <a:t>Should </a:t>
            </a:r>
            <a:r>
              <a:rPr lang="en-US" sz="32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support the hypothesis</a:t>
            </a:r>
          </a:p>
          <a:p>
            <a:pPr lvl="1" eaLnBrk="1" hangingPunct="1">
              <a:defRPr/>
            </a:pPr>
            <a:r>
              <a:rPr lang="en-US" sz="3200" b="1" smtClean="0"/>
              <a:t>Should be </a:t>
            </a:r>
            <a:r>
              <a:rPr lang="en-US" sz="32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re-testable</a:t>
            </a:r>
          </a:p>
        </p:txBody>
      </p:sp>
      <p:sp>
        <p:nvSpPr>
          <p:cNvPr id="4915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666699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10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666699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5BA4336-FA90-42D9-A6B2-4C4A0F6F44FD}" type="slidenum">
              <a:rPr lang="en-US" altLang="en-US" sz="2400" smtClean="0">
                <a:solidFill>
                  <a:schemeClr val="tx2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 smtClean="0">
              <a:solidFill>
                <a:schemeClr val="tx2"/>
              </a:solidFill>
            </a:endParaRPr>
          </a:p>
        </p:txBody>
      </p:sp>
      <p:sp>
        <p:nvSpPr>
          <p:cNvPr id="50179" name="AutoShape 2"/>
          <p:cNvSpPr>
            <a:spLocks noChangeAspect="1" noChangeArrowheads="1"/>
          </p:cNvSpPr>
          <p:nvPr/>
        </p:nvSpPr>
        <p:spPr bwMode="auto">
          <a:xfrm>
            <a:off x="3810000" y="3429000"/>
            <a:ext cx="4448175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666699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8382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Communication – STEP 6</a:t>
            </a:r>
          </a:p>
        </p:txBody>
      </p:sp>
      <p:sp>
        <p:nvSpPr>
          <p:cNvPr id="55301" name="Rectangle 0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828800"/>
            <a:ext cx="7848600" cy="43878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Scientists must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share the results of their studies</a:t>
            </a:r>
            <a:r>
              <a:rPr lang="en-US" sz="2800" b="1" dirty="0" smtClean="0"/>
              <a:t> with other scientists (peers)</a:t>
            </a:r>
          </a:p>
          <a:p>
            <a:pPr eaLnBrk="1" hangingPunct="1">
              <a:defRPr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Publish</a:t>
            </a:r>
            <a:r>
              <a:rPr lang="en-US" sz="2800" b="1" dirty="0" smtClean="0"/>
              <a:t> findings in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journals</a:t>
            </a:r>
          </a:p>
          <a:p>
            <a:pPr eaLnBrk="1" hangingPunct="1">
              <a:defRPr/>
            </a:pPr>
            <a:r>
              <a:rPr lang="en-US" sz="2800" b="1" dirty="0" smtClean="0"/>
              <a:t>Present their findings at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scientific meetings</a:t>
            </a:r>
          </a:p>
          <a:p>
            <a:pPr eaLnBrk="1" hangingPunct="1"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Scientists must be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unbiased</a:t>
            </a:r>
          </a:p>
          <a:p>
            <a:pPr lvl="1" eaLnBrk="1" hangingPunct="1">
              <a:defRPr/>
            </a:pPr>
            <a:r>
              <a:rPr lang="en-US" sz="2600" b="1" dirty="0" smtClean="0">
                <a:solidFill>
                  <a:schemeClr val="tx1">
                    <a:lumMod val="50000"/>
                  </a:schemeClr>
                </a:solidFill>
              </a:rPr>
              <a:t>Should not tamper with their data</a:t>
            </a:r>
          </a:p>
          <a:p>
            <a:pPr lvl="1" eaLnBrk="1" hangingPunct="1">
              <a:defRPr/>
            </a:pPr>
            <a:r>
              <a:rPr lang="en-US" sz="2600" b="1" dirty="0" smtClean="0">
                <a:solidFill>
                  <a:schemeClr val="tx1">
                    <a:lumMod val="50000"/>
                  </a:schemeClr>
                </a:solidFill>
              </a:rPr>
              <a:t>Only publish &amp; report tested &amp; proven ideas</a:t>
            </a:r>
          </a:p>
          <a:p>
            <a:pPr eaLnBrk="1" hangingPunct="1">
              <a:defRPr/>
            </a:pPr>
            <a:endParaRPr lang="en-US" sz="2800" dirty="0" smtClean="0"/>
          </a:p>
        </p:txBody>
      </p:sp>
      <p:sp>
        <p:nvSpPr>
          <p:cNvPr id="5018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666699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58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666699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3BF8893-AE47-4302-A5EE-05EB1499ED7C}" type="slidenum">
              <a:rPr lang="en-US" altLang="en-US" sz="2400" smtClean="0">
                <a:solidFill>
                  <a:schemeClr val="tx2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 smtClean="0">
              <a:solidFill>
                <a:schemeClr val="tx2"/>
              </a:solidFill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Communication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209800"/>
            <a:ext cx="7772400" cy="40068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Sharing of information </a:t>
            </a:r>
            <a:r>
              <a:rPr lang="en-US" sz="2800" b="1" dirty="0" smtClean="0"/>
              <a:t>is essential to scientific process</a:t>
            </a:r>
          </a:p>
          <a:p>
            <a:pPr eaLnBrk="1" hangingPunct="1">
              <a:defRPr/>
            </a:pPr>
            <a:r>
              <a:rPr lang="en-US" sz="2800" b="1" dirty="0" smtClean="0"/>
              <a:t>Subject to examination and </a:t>
            </a:r>
            <a:r>
              <a:rPr lang="en-US" sz="28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verification</a:t>
            </a:r>
            <a:r>
              <a:rPr lang="en-US" sz="2800" b="1" dirty="0" smtClean="0"/>
              <a:t> by other scientists</a:t>
            </a:r>
          </a:p>
          <a:p>
            <a:pPr eaLnBrk="1" hangingPunct="1">
              <a:defRPr/>
            </a:pPr>
            <a:r>
              <a:rPr lang="en-US" sz="2800" b="1" dirty="0" smtClean="0"/>
              <a:t>Allows scientists to build on the work of others</a:t>
            </a:r>
          </a:p>
        </p:txBody>
      </p:sp>
      <p:sp>
        <p:nvSpPr>
          <p:cNvPr id="5120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666699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44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666699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0A38D7D-4946-4105-8224-DBCF09D8166A}" type="slidenum">
              <a:rPr lang="en-US" altLang="en-US" sz="2400" smtClean="0">
                <a:solidFill>
                  <a:schemeClr val="tx2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 smtClean="0">
              <a:solidFill>
                <a:schemeClr val="tx2"/>
              </a:solidFill>
            </a:endParaRPr>
          </a:p>
        </p:txBody>
      </p:sp>
      <p:pic>
        <p:nvPicPr>
          <p:cNvPr id="5222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524000"/>
            <a:ext cx="2933700" cy="227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4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838200"/>
            <a:ext cx="7772400" cy="457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Theories</a:t>
            </a:r>
          </a:p>
        </p:txBody>
      </p:sp>
      <p:sp>
        <p:nvSpPr>
          <p:cNvPr id="51205" name="Rectangle 0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54102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A </a:t>
            </a:r>
            <a:r>
              <a:rPr lang="en-US" sz="28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theory</a:t>
            </a:r>
            <a:r>
              <a:rPr lang="en-US" sz="2800" dirty="0" smtClean="0"/>
              <a:t> may be formed after many related hypotheses have been tested and supported with experimental evidence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A </a:t>
            </a:r>
            <a:r>
              <a:rPr lang="en-US" sz="28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broad and comprehensive statement of what is thought to be true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Supported by </a:t>
            </a:r>
            <a:r>
              <a:rPr lang="en-US" sz="28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considerable evidence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Ties together related hypotheses</a:t>
            </a:r>
          </a:p>
        </p:txBody>
      </p:sp>
      <p:sp>
        <p:nvSpPr>
          <p:cNvPr id="5223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666699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35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1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Laws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828800"/>
            <a:ext cx="7772400" cy="4387850"/>
          </a:xfrm>
        </p:spPr>
        <p:txBody>
          <a:bodyPr/>
          <a:lstStyle/>
          <a:p>
            <a:pPr>
              <a:defRPr/>
            </a:pPr>
            <a:r>
              <a:rPr lang="en-US" b="1" smtClean="0"/>
              <a:t>A </a:t>
            </a:r>
            <a:r>
              <a:rPr lang="en-US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Statement of fact</a:t>
            </a:r>
            <a:r>
              <a:rPr lang="en-US" b="1" smtClean="0"/>
              <a:t> that concisely explains an action or group of actions</a:t>
            </a:r>
            <a:br>
              <a:rPr lang="en-US" b="1" smtClean="0"/>
            </a:br>
            <a:r>
              <a:rPr lang="en-US" b="1" smtClean="0"/>
              <a:t>e.g. Law of Gravity</a:t>
            </a:r>
          </a:p>
          <a:p>
            <a:pPr>
              <a:defRPr/>
            </a:pPr>
            <a:r>
              <a:rPr lang="en-US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Accepted to be true</a:t>
            </a:r>
          </a:p>
          <a:p>
            <a:pPr>
              <a:defRPr/>
            </a:pPr>
            <a:r>
              <a:rPr lang="en-US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Universal</a:t>
            </a:r>
          </a:p>
          <a:p>
            <a:pPr>
              <a:defRPr/>
            </a:pPr>
            <a:r>
              <a:rPr lang="en-US" b="1" smtClean="0"/>
              <a:t>May be expressed as a math equation</a:t>
            </a:r>
            <a:br>
              <a:rPr lang="en-US" b="1" smtClean="0"/>
            </a:br>
            <a:r>
              <a:rPr lang="en-US" b="1" smtClean="0"/>
              <a:t>e.g. E=mc</a:t>
            </a:r>
            <a:r>
              <a:rPr lang="en-US" b="1" baseline="30000" smtClean="0"/>
              <a:t>2</a:t>
            </a: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666699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0394373-EA07-4C97-9E25-BD6C4823C663}" type="slidenum">
              <a:rPr lang="en-US" altLang="en-US" sz="2400" smtClean="0">
                <a:solidFill>
                  <a:schemeClr val="tx2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 smtClean="0">
              <a:solidFill>
                <a:schemeClr val="tx2"/>
              </a:solidFill>
            </a:endParaRPr>
          </a:p>
        </p:txBody>
      </p:sp>
      <p:sp>
        <p:nvSpPr>
          <p:cNvPr id="532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666699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61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666699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AA462FE-226E-499A-A3DC-D4D61D320DA2}" type="slidenum">
              <a:rPr lang="en-US" altLang="en-US" sz="2400" smtClean="0">
                <a:solidFill>
                  <a:schemeClr val="tx2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 smtClean="0">
              <a:solidFill>
                <a:schemeClr val="tx2"/>
              </a:solidFill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838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Observation – STEP 1</a:t>
            </a:r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450" y="2960688"/>
            <a:ext cx="4991100" cy="389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210185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Employing your </a:t>
            </a:r>
            <a:r>
              <a:rPr lang="en-US" b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five senses </a:t>
            </a:r>
            <a:r>
              <a:rPr lang="en-US" b="1" smtClean="0"/>
              <a:t>to perceive objects or events</a:t>
            </a:r>
          </a:p>
        </p:txBody>
      </p:sp>
      <p:sp>
        <p:nvSpPr>
          <p:cNvPr id="3994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666699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11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666699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58C7E6C-FD80-4886-B6B6-FE0A706A44E0}" type="slidenum">
              <a:rPr lang="en-US" altLang="en-US" sz="2400" smtClean="0">
                <a:solidFill>
                  <a:schemeClr val="tx2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 smtClean="0">
              <a:solidFill>
                <a:schemeClr val="tx2"/>
              </a:solidFill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838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600" b="1" smtClean="0"/>
              <a:t>Asking a Question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210185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800" b="1" smtClean="0"/>
              <a:t>Based on observations; </a:t>
            </a:r>
            <a:r>
              <a:rPr lang="en-US" altLang="en-US" sz="2800" b="1" smtClean="0">
                <a:solidFill>
                  <a:srgbClr val="C00000"/>
                </a:solidFill>
              </a:rPr>
              <a:t>one or more questions are generated</a:t>
            </a:r>
          </a:p>
        </p:txBody>
      </p:sp>
      <p:pic>
        <p:nvPicPr>
          <p:cNvPr id="4096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0" y="3124200"/>
            <a:ext cx="4381500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666699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30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666699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80D588B-6DF1-4D9C-9F51-7B3B407E0AE9}" type="slidenum">
              <a:rPr lang="en-US" altLang="en-US" sz="2400" smtClean="0">
                <a:solidFill>
                  <a:schemeClr val="tx2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 smtClean="0">
              <a:solidFill>
                <a:schemeClr val="tx2"/>
              </a:solidFill>
            </a:endParaRPr>
          </a:p>
        </p:txBody>
      </p:sp>
      <p:pic>
        <p:nvPicPr>
          <p:cNvPr id="4198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997325"/>
            <a:ext cx="3705225" cy="286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8382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Forming a Hypothesis – STEP 2</a:t>
            </a:r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828800"/>
            <a:ext cx="8229600" cy="43878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A statement is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testable</a:t>
            </a:r>
            <a:r>
              <a:rPr lang="en-US" sz="2800" b="1" dirty="0" smtClean="0"/>
              <a:t> if evidence can be collected that either does or doesn’t support it. Must be testable to be valid.</a:t>
            </a:r>
          </a:p>
          <a:p>
            <a:pPr eaLnBrk="1" hangingPunct="1">
              <a:defRPr/>
            </a:pPr>
            <a:r>
              <a:rPr lang="en-US" sz="2800" b="1" dirty="0" smtClean="0"/>
              <a:t>It can never be proven beyond doubt</a:t>
            </a:r>
          </a:p>
          <a:p>
            <a:pPr eaLnBrk="1" hangingPunct="1">
              <a:defRPr/>
            </a:pPr>
            <a:r>
              <a:rPr lang="en-US" sz="2800" b="1" dirty="0" smtClean="0"/>
              <a:t>Often must be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refined and revised or discarded</a:t>
            </a:r>
          </a:p>
        </p:txBody>
      </p:sp>
      <p:sp>
        <p:nvSpPr>
          <p:cNvPr id="4199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666699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51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666699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F0B45AC-1214-453A-B4C8-D180FE318CA0}" type="slidenum">
              <a:rPr lang="en-US" altLang="en-US" sz="2400" smtClean="0">
                <a:solidFill>
                  <a:schemeClr val="tx2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 smtClean="0">
              <a:solidFill>
                <a:schemeClr val="tx2"/>
              </a:solidFill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838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Hypothesis ---</a:t>
            </a:r>
          </a:p>
        </p:txBody>
      </p:sp>
      <p:sp>
        <p:nvSpPr>
          <p:cNvPr id="47108" name="Rectangle 0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2101850"/>
            <a:ext cx="6629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a statement made in advance that states the results that will be obtained from testing the hypothesis</a:t>
            </a:r>
          </a:p>
          <a:p>
            <a:pPr eaLnBrk="1" hangingPunct="1">
              <a:defRPr/>
            </a:pPr>
            <a:r>
              <a:rPr lang="en-US" sz="2800" b="1" dirty="0" smtClean="0"/>
              <a:t>Often written in the form of an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“if-then” statement (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often called a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prediction)</a:t>
            </a:r>
          </a:p>
        </p:txBody>
      </p:sp>
      <p:sp>
        <p:nvSpPr>
          <p:cNvPr id="430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666699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45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666699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5350A38-12EF-4F08-8818-059A2A5D95DE}" type="slidenum">
              <a:rPr lang="en-US" altLang="en-US" sz="2400" smtClean="0">
                <a:solidFill>
                  <a:schemeClr val="tx2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 smtClean="0">
              <a:solidFill>
                <a:schemeClr val="tx2"/>
              </a:solidFill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8382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Experimenting – STEP 3</a:t>
            </a:r>
          </a:p>
        </p:txBody>
      </p:sp>
      <p:pic>
        <p:nvPicPr>
          <p:cNvPr id="4403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3984625"/>
            <a:ext cx="3733800" cy="287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3" name="Rectangle 0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828800"/>
            <a:ext cx="8229600" cy="438785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Testing a hypothesis </a:t>
            </a:r>
            <a:r>
              <a:rPr lang="en-US" sz="2800" b="1" smtClean="0"/>
              <a:t>or prediction by gathering data under </a:t>
            </a:r>
            <a:r>
              <a:rPr lang="en-US" sz="28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controlled conditions</a:t>
            </a: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smtClean="0"/>
              <a:t>– conducting a controlled experiment</a:t>
            </a:r>
          </a:p>
          <a:p>
            <a:pPr lvl="1" eaLnBrk="1" hangingPunct="1">
              <a:defRPr/>
            </a:pPr>
            <a:r>
              <a:rPr lang="en-US" b="1" smtClean="0"/>
              <a:t>Based on a comparison of a </a:t>
            </a:r>
            <a:r>
              <a:rPr lang="en-US" b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control </a:t>
            </a:r>
            <a:r>
              <a:rPr lang="en-US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grou</a:t>
            </a:r>
            <a:r>
              <a:rPr lang="en-US" b="1" smtClean="0">
                <a:solidFill>
                  <a:srgbClr val="CC0000"/>
                </a:solidFill>
              </a:rPr>
              <a:t>p</a:t>
            </a:r>
            <a:r>
              <a:rPr lang="en-US" b="1" smtClean="0"/>
              <a:t> with an </a:t>
            </a:r>
            <a:r>
              <a:rPr lang="en-US" b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experimental group</a:t>
            </a:r>
          </a:p>
        </p:txBody>
      </p:sp>
      <p:sp>
        <p:nvSpPr>
          <p:cNvPr id="4403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666699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88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666699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EB854AB-60B6-4A54-888E-7452A9F885D0}" type="slidenum">
              <a:rPr lang="en-US" altLang="en-US" sz="2400" smtClean="0">
                <a:solidFill>
                  <a:schemeClr val="tx2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 smtClean="0">
              <a:solidFill>
                <a:schemeClr val="tx2"/>
              </a:solidFill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229600" cy="4267200"/>
          </a:xfrm>
        </p:spPr>
        <p:txBody>
          <a:bodyPr/>
          <a:lstStyle/>
          <a:p>
            <a:pPr lvl="1" eaLnBrk="1" hangingPunct="1">
              <a:defRPr/>
            </a:pPr>
            <a:r>
              <a:rPr lang="en-US" b="1" dirty="0" smtClean="0"/>
              <a:t>Both groups are identical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except for one factor</a:t>
            </a:r>
            <a:r>
              <a:rPr lang="en-US" b="1" dirty="0" smtClean="0"/>
              <a:t> (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independent variable</a:t>
            </a:r>
            <a:r>
              <a:rPr lang="en-US" b="1" dirty="0" smtClean="0"/>
              <a:t>)</a:t>
            </a:r>
          </a:p>
          <a:p>
            <a:pPr lvl="1" eaLnBrk="1" hangingPunct="1">
              <a:defRPr/>
            </a:pPr>
            <a:r>
              <a:rPr lang="en-US" b="1" dirty="0" smtClean="0"/>
              <a:t>Observations and measurements are taken for a particular factor (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dependent variable</a:t>
            </a:r>
            <a:r>
              <a:rPr lang="en-US" b="1" dirty="0" smtClean="0"/>
              <a:t>) in both groups</a:t>
            </a:r>
          </a:p>
          <a:p>
            <a:pPr lvl="2" eaLnBrk="1" hangingPunct="1">
              <a:defRPr/>
            </a:pPr>
            <a:r>
              <a:rPr lang="en-US" sz="2800" b="1" dirty="0" smtClean="0"/>
              <a:t>Driven by or results from independent variable</a:t>
            </a:r>
          </a:p>
        </p:txBody>
      </p:sp>
      <p:pic>
        <p:nvPicPr>
          <p:cNvPr id="4506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810000"/>
            <a:ext cx="4400550" cy="293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666699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82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666699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7F9EDF0-EB0C-4E46-9C01-9413B7501A6F}" type="slidenum">
              <a:rPr lang="en-US" altLang="en-US" sz="2400" smtClean="0">
                <a:solidFill>
                  <a:schemeClr val="tx2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 smtClean="0">
              <a:solidFill>
                <a:schemeClr val="tx2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143000"/>
            <a:ext cx="7772400" cy="5073650"/>
          </a:xfrm>
        </p:spPr>
        <p:txBody>
          <a:bodyPr/>
          <a:lstStyle/>
          <a:p>
            <a:pPr lvl="1" eaLnBrk="1" hangingPunct="1">
              <a:defRPr/>
            </a:pPr>
            <a:r>
              <a:rPr lang="en-US" b="1" dirty="0" smtClean="0"/>
              <a:t>Measuring</a:t>
            </a:r>
          </a:p>
          <a:p>
            <a:pPr lvl="2" eaLnBrk="1" hangingPunct="1">
              <a:defRPr/>
            </a:pPr>
            <a:r>
              <a:rPr lang="en-US" sz="2800" b="1" dirty="0" smtClean="0"/>
              <a:t>Involves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quantitative data </a:t>
            </a:r>
            <a:r>
              <a:rPr lang="en-US" sz="2800" b="1" dirty="0" smtClean="0"/>
              <a:t>that can be measured in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numbers </a:t>
            </a: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&amp;/or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qualitative data </a:t>
            </a: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information that isn’t numbers</a:t>
            </a:r>
          </a:p>
          <a:p>
            <a:pPr lvl="1" eaLnBrk="1" hangingPunct="1">
              <a:defRPr/>
            </a:pPr>
            <a:r>
              <a:rPr lang="en-US" b="1" dirty="0" smtClean="0"/>
              <a:t>Sampling</a:t>
            </a:r>
          </a:p>
          <a:p>
            <a:pPr lvl="2" eaLnBrk="1" hangingPunct="1">
              <a:defRPr/>
            </a:pPr>
            <a:r>
              <a:rPr lang="en-US" sz="2800" b="1" dirty="0" smtClean="0"/>
              <a:t>Technique of using a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</a:t>
            </a:r>
            <a:r>
              <a:rPr lang="en-US" sz="2800" b="1" dirty="0" smtClean="0"/>
              <a:t> – a small part – to 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 the entire population</a:t>
            </a:r>
          </a:p>
        </p:txBody>
      </p:sp>
      <p:sp>
        <p:nvSpPr>
          <p:cNvPr id="4608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666699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75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666699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390E702-C515-42EC-A53F-C813B8FEB601}" type="slidenum">
              <a:rPr lang="en-US" altLang="en-US" sz="2400" smtClean="0">
                <a:solidFill>
                  <a:schemeClr val="tx2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 smtClean="0">
              <a:solidFill>
                <a:schemeClr val="tx2"/>
              </a:solidFill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838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Organizing Data – STEP 4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20574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Involves placing observations and measurement (data) in order</a:t>
            </a:r>
          </a:p>
          <a:p>
            <a:pPr lvl="1" eaLnBrk="1" hangingPunct="1"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Graphs, charts, tables, or maps</a:t>
            </a:r>
          </a:p>
        </p:txBody>
      </p:sp>
      <p:pic>
        <p:nvPicPr>
          <p:cNvPr id="4710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581400"/>
            <a:ext cx="7772400" cy="299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1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666699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45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454</Words>
  <Application>Microsoft Office PowerPoint</Application>
  <PresentationFormat>On-screen Show (4:3)</PresentationFormat>
  <Paragraphs>83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Comic Sans MS</vt:lpstr>
      <vt:lpstr>Wingdings</vt:lpstr>
      <vt:lpstr>Office Theme</vt:lpstr>
      <vt:lpstr>Scientific Method </vt:lpstr>
      <vt:lpstr>Observation – STEP 1</vt:lpstr>
      <vt:lpstr>Asking a Question</vt:lpstr>
      <vt:lpstr>Forming a Hypothesis – STEP 2</vt:lpstr>
      <vt:lpstr>The Hypothesis ---</vt:lpstr>
      <vt:lpstr>Experimenting – STEP 3</vt:lpstr>
      <vt:lpstr>PowerPoint Presentation</vt:lpstr>
      <vt:lpstr>PowerPoint Presentation</vt:lpstr>
      <vt:lpstr>Organizing Data – STEP 4</vt:lpstr>
      <vt:lpstr>Analyzing Data – STEP 4 cont)</vt:lpstr>
      <vt:lpstr>Conclusion – STEP 5</vt:lpstr>
      <vt:lpstr>Communication – STEP 6</vt:lpstr>
      <vt:lpstr>Communication</vt:lpstr>
      <vt:lpstr>Theories</vt:lpstr>
      <vt:lpstr>Laws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Susan Phillips</dc:creator>
  <cp:lastModifiedBy>Susan Phillips</cp:lastModifiedBy>
  <cp:revision>2</cp:revision>
  <dcterms:created xsi:type="dcterms:W3CDTF">2015-01-08T18:19:16Z</dcterms:created>
  <dcterms:modified xsi:type="dcterms:W3CDTF">2016-01-05T23:48:38Z</dcterms:modified>
</cp:coreProperties>
</file>